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400" r:id="rId3"/>
    <p:sldId id="421" r:id="rId4"/>
    <p:sldId id="422" r:id="rId5"/>
    <p:sldId id="365" r:id="rId6"/>
    <p:sldId id="357" r:id="rId7"/>
    <p:sldId id="407" r:id="rId8"/>
    <p:sldId id="380" r:id="rId9"/>
    <p:sldId id="413" r:id="rId10"/>
    <p:sldId id="417" r:id="rId11"/>
    <p:sldId id="401" r:id="rId12"/>
    <p:sldId id="374" r:id="rId13"/>
    <p:sldId id="375" r:id="rId14"/>
    <p:sldId id="393" r:id="rId15"/>
    <p:sldId id="414" r:id="rId16"/>
    <p:sldId id="410" r:id="rId17"/>
    <p:sldId id="402" r:id="rId18"/>
    <p:sldId id="423" r:id="rId19"/>
    <p:sldId id="419" r:id="rId20"/>
    <p:sldId id="429" r:id="rId21"/>
    <p:sldId id="434" r:id="rId22"/>
    <p:sldId id="435" r:id="rId23"/>
    <p:sldId id="433" r:id="rId24"/>
    <p:sldId id="323" r:id="rId25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0" autoAdjust="0"/>
    <p:restoredTop sz="88259" autoAdjust="0"/>
  </p:normalViewPr>
  <p:slideViewPr>
    <p:cSldViewPr>
      <p:cViewPr varScale="1">
        <p:scale>
          <a:sx n="117" d="100"/>
          <a:sy n="117" d="100"/>
        </p:scale>
        <p:origin x="-14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9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2013-08-30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기존의 </a:t>
            </a:r>
            <a:r>
              <a:rPr lang="en-US" altLang="ko-KR" smtClean="0"/>
              <a:t>MapReduce</a:t>
            </a:r>
            <a:r>
              <a:rPr lang="en-US" altLang="ko-KR" baseline="0" smtClean="0"/>
              <a:t> Framework</a:t>
            </a:r>
            <a:r>
              <a:rPr lang="ko-KR" altLang="en-US" baseline="0" smtClean="0"/>
              <a:t>에 </a:t>
            </a:r>
            <a:r>
              <a:rPr lang="en-US" altLang="ko-KR" baseline="0" smtClean="0"/>
              <a:t>filtering</a:t>
            </a:r>
            <a:r>
              <a:rPr lang="ko-KR" altLang="en-US" baseline="0" smtClean="0"/>
              <a:t>기법으로 성능을 향상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성능이 향상된 </a:t>
            </a:r>
            <a:r>
              <a:rPr lang="en-US" altLang="ko-KR" baseline="0" smtClean="0"/>
              <a:t>MapReduce</a:t>
            </a:r>
            <a:r>
              <a:rPr lang="ko-KR" altLang="en-US" baseline="0" smtClean="0"/>
              <a:t>를 대용량 </a:t>
            </a:r>
            <a:r>
              <a:rPr lang="en-US" altLang="ko-KR" baseline="0" smtClean="0"/>
              <a:t>RDF graph</a:t>
            </a:r>
            <a:r>
              <a:rPr lang="ko-KR" altLang="en-US" baseline="0" smtClean="0"/>
              <a:t>에 적용하여 기존의 </a:t>
            </a:r>
            <a:r>
              <a:rPr lang="en-US" altLang="ko-KR" baseline="0" smtClean="0"/>
              <a:t>approach</a:t>
            </a:r>
            <a:r>
              <a:rPr lang="ko-KR" altLang="en-US" baseline="0" smtClean="0"/>
              <a:t>보다 더 나은 성능을 확인</a:t>
            </a:r>
            <a:r>
              <a:rPr lang="en-US" altLang="ko-KR" baseline="0" smtClean="0"/>
              <a:t>.</a:t>
            </a:r>
          </a:p>
          <a:p>
            <a:r>
              <a:rPr lang="en-US" altLang="ko-KR" baseline="0" smtClean="0"/>
              <a:t>Filtering</a:t>
            </a:r>
            <a:r>
              <a:rPr lang="ko-KR" altLang="en-US" baseline="0" smtClean="0"/>
              <a:t>된 </a:t>
            </a:r>
            <a:r>
              <a:rPr lang="en-US" altLang="ko-KR" baseline="0" smtClean="0"/>
              <a:t>MapReduce</a:t>
            </a:r>
            <a:r>
              <a:rPr lang="ko-KR" altLang="en-US" baseline="0" smtClean="0"/>
              <a:t>에서 가능한 </a:t>
            </a:r>
            <a:r>
              <a:rPr lang="en-US" altLang="ko-KR" baseline="0" smtClean="0"/>
              <a:t>Join strategy</a:t>
            </a:r>
            <a:r>
              <a:rPr lang="ko-KR" altLang="en-US" baseline="0" smtClean="0"/>
              <a:t>를 제시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31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692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9196">
              <a:defRPr/>
            </a:pPr>
            <a:r>
              <a:rPr lang="en-US" altLang="ko-KR" baseline="0" dirty="0" smtClean="0"/>
              <a:t>Our key idea is to construct Bloom filters on the first input dataset like this</a:t>
            </a:r>
            <a:br>
              <a:rPr lang="en-US" altLang="ko-KR" baseline="0" dirty="0" smtClean="0"/>
            </a:br>
            <a:r>
              <a:rPr lang="en-US" altLang="ko-KR" baseline="0" dirty="0" smtClean="0"/>
              <a:t>and to process the second dataset with the filters.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To make this possible, we assign map tasks so that input datasets are sequentially processed.</a:t>
            </a:r>
          </a:p>
          <a:p>
            <a:r>
              <a:rPr lang="en-US" altLang="ko-KR" dirty="0" smtClean="0"/>
              <a:t>I’ll explain more details later.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E5DD2-17CC-4C67-8C27-70C487E0204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071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692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We modified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and I’ll present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the overall execution</a:t>
            </a:r>
            <a:r>
              <a:rPr lang="en-US" altLang="ko-KR" baseline="0" dirty="0" smtClean="0"/>
              <a:t> flow of our implementation.</a:t>
            </a:r>
          </a:p>
          <a:p>
            <a:r>
              <a:rPr lang="en-US" altLang="ko-KR" dirty="0" smtClean="0"/>
              <a:t>First,</a:t>
            </a:r>
            <a:r>
              <a:rPr lang="en-US" altLang="ko-KR" baseline="0" dirty="0" smtClean="0"/>
              <a:t> job client submits a job to </a:t>
            </a:r>
            <a:r>
              <a:rPr lang="en-US" altLang="ko-KR" baseline="0" dirty="0" err="1" smtClean="0"/>
              <a:t>JobTracker</a:t>
            </a:r>
            <a:r>
              <a:rPr lang="en-US" altLang="ko-KR" baseline="0" dirty="0" smtClean="0"/>
              <a:t>, then map and reduce tasks are created.</a:t>
            </a:r>
          </a:p>
          <a:p>
            <a:r>
              <a:rPr lang="en-US" altLang="ko-KR" baseline="0" dirty="0" err="1" smtClean="0"/>
              <a:t>JobTracker</a:t>
            </a:r>
            <a:r>
              <a:rPr lang="en-US" altLang="ko-KR" baseline="0" dirty="0" smtClean="0"/>
              <a:t> is the master or coordinator node in </a:t>
            </a:r>
            <a:r>
              <a:rPr lang="en-US" altLang="ko-KR" baseline="0" dirty="0" err="1" smtClean="0"/>
              <a:t>Hadoop</a:t>
            </a:r>
            <a:r>
              <a:rPr lang="en-US" altLang="ko-KR" baseline="0" dirty="0" smtClean="0"/>
              <a:t>,</a:t>
            </a:r>
            <a:br>
              <a:rPr lang="en-US" altLang="ko-KR" baseline="0" dirty="0" smtClean="0"/>
            </a:br>
            <a:r>
              <a:rPr lang="en-US" altLang="ko-KR" baseline="0" dirty="0" smtClean="0"/>
              <a:t>and the rest nodes are called </a:t>
            </a:r>
            <a:r>
              <a:rPr lang="en-US" altLang="ko-KR" baseline="0" dirty="0" err="1" smtClean="0"/>
              <a:t>TaskTrackers</a:t>
            </a:r>
            <a:r>
              <a:rPr lang="en-US" altLang="ko-KR" baseline="0" dirty="0" smtClean="0"/>
              <a:t> and may run multiple mappers or reducers.</a:t>
            </a:r>
          </a:p>
          <a:p>
            <a:r>
              <a:rPr lang="en-US" altLang="ko-KR" baseline="0" dirty="0" smtClean="0"/>
              <a:t>Next, </a:t>
            </a:r>
            <a:r>
              <a:rPr lang="en-US" altLang="ko-KR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JobTracker</a:t>
            </a:r>
            <a:r>
              <a:rPr lang="en-US" altLang="ko-KR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assigns </a:t>
            </a:r>
            <a:r>
              <a:rPr lang="en-US" altLang="ko-KR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map tasks for</a:t>
            </a:r>
            <a:r>
              <a:rPr lang="en-US" altLang="ko-KR" baseline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the first input R, </a:t>
            </a:r>
            <a:br>
              <a:rPr lang="en-US" altLang="ko-KR" baseline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baseline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and each mapper runs map function on its input split and creates the local Bloom filters on the intermediate records.</a:t>
            </a:r>
            <a:br>
              <a:rPr lang="en-US" altLang="ko-KR" baseline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baseline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When all map tasks for R are complete, </a:t>
            </a:r>
            <a:r>
              <a:rPr lang="en-US" altLang="ko-KR" baseline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mappers</a:t>
            </a:r>
            <a:r>
              <a:rPr lang="en-US" altLang="ko-KR" baseline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send their local filters to </a:t>
            </a:r>
            <a:r>
              <a:rPr lang="en-US" altLang="ko-KR" baseline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Jobtracker</a:t>
            </a:r>
            <a:r>
              <a:rPr lang="en-US" altLang="ko-KR" baseline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,</a:t>
            </a:r>
            <a:br>
              <a:rPr lang="en-US" altLang="ko-KR" baseline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baseline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and then </a:t>
            </a:r>
            <a:r>
              <a:rPr lang="en-US" altLang="ko-KR" baseline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Jobtracker</a:t>
            </a:r>
            <a:r>
              <a:rPr lang="en-US" altLang="ko-KR" baseline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creates global Bloom filters by merging them and sends them back.</a:t>
            </a:r>
          </a:p>
          <a:p>
            <a:r>
              <a:rPr lang="en-US" altLang="ko-KR" baseline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Now, </a:t>
            </a:r>
            <a:r>
              <a:rPr lang="en-US" altLang="ko-KR" baseline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JobTracker</a:t>
            </a:r>
            <a:r>
              <a:rPr lang="en-US" altLang="ko-KR" baseline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assigns map tasks for S and mappers run map function with the global filters.</a:t>
            </a:r>
          </a:p>
          <a:p>
            <a:r>
              <a:rPr lang="en-US" altLang="ko-KR" baseline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Reducers run reduce functions and produce final join results like </a:t>
            </a:r>
            <a:r>
              <a:rPr lang="en-US" altLang="ko-KR" baseline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Hadoop</a:t>
            </a:r>
            <a:r>
              <a:rPr lang="en-US" altLang="ko-KR" baseline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E5DD2-17CC-4C67-8C27-70C487E0204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254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We made two changes to </a:t>
            </a:r>
            <a:r>
              <a:rPr lang="en-US" altLang="ko-KR" baseline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Hadoop</a:t>
            </a:r>
            <a:r>
              <a:rPr lang="en-US" altLang="ko-KR" baseline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altLang="ko-KR" baseline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First, we changed its map task scheduling policy.</a:t>
            </a:r>
          </a:p>
          <a:p>
            <a:endParaRPr lang="en-US" altLang="ko-KR" baseline="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baseline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Hadoop</a:t>
            </a:r>
            <a:r>
              <a:rPr lang="en-US" altLang="ko-KR" baseline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basically assigns map tasks in the order of the input split size.</a:t>
            </a:r>
          </a:p>
          <a:p>
            <a:r>
              <a:rPr lang="en-US" altLang="ko-KR" baseline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Then, input splits are processed in mixed order like this</a:t>
            </a:r>
            <a:r>
              <a:rPr lang="en-US" altLang="ko-KR" baseline="0" dirty="0" smtClean="0">
                <a:solidFill>
                  <a:schemeClr val="tx1"/>
                </a:solidFill>
                <a:latin typeface="+mn-lt"/>
                <a:cs typeface="+mn-cs"/>
              </a:rPr>
              <a:t>, then we can’t apply Bloom filter.</a:t>
            </a:r>
            <a:endParaRPr lang="en-US" altLang="ko-KR" baseline="0" dirty="0" smtClean="0"/>
          </a:p>
          <a:p>
            <a:r>
              <a:rPr lang="en-US" altLang="ko-KR" baseline="0" dirty="0" smtClean="0"/>
              <a:t>So, we keeps the order of the input dataset and assigns map tasks like this.</a:t>
            </a:r>
          </a:p>
          <a:p>
            <a:endParaRPr lang="en-US" altLang="ko-KR" baseline="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baseline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Now we can apply Bloom filter.</a:t>
            </a:r>
          </a:p>
          <a:p>
            <a:r>
              <a:rPr lang="en-US" altLang="ko-KR" baseline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Instead, all mappers must wait for a while after first map phase during the global filter construction.</a:t>
            </a:r>
          </a:p>
          <a:p>
            <a:r>
              <a:rPr lang="en-US" altLang="ko-KR" baseline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but it will be efficient when many records are filtered out.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E5DD2-17CC-4C67-8C27-70C487E0204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991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588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10211B80-7C79-41F7-9946-37F518A565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2F2B98C-308B-435C-8F66-72B8D7852B72}" type="datetime1">
              <a:rPr lang="ko-KR" altLang="en-US" smtClean="0"/>
              <a:t>2013-08-30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Join-Based SPARQL Query Processing Using Filters in MapReduce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3096344"/>
          </a:xfrm>
        </p:spPr>
        <p:txBody>
          <a:bodyPr/>
          <a:lstStyle/>
          <a:p>
            <a:pPr algn="r"/>
            <a:endParaRPr lang="en-US" altLang="ko-KR" smtClean="0"/>
          </a:p>
          <a:p>
            <a:pPr algn="r"/>
            <a:endParaRPr lang="en-US" altLang="ko-KR"/>
          </a:p>
          <a:p>
            <a:pPr algn="r"/>
            <a:endParaRPr lang="en-US" altLang="ko-KR" smtClean="0"/>
          </a:p>
          <a:p>
            <a:pPr algn="r"/>
            <a:endParaRPr lang="en-US" altLang="ko-KR"/>
          </a:p>
          <a:p>
            <a:pPr algn="r"/>
            <a:r>
              <a:rPr lang="en-US" altLang="ko-KR" smtClean="0"/>
              <a:t>30 Aug </a:t>
            </a:r>
            <a:r>
              <a:rPr lang="en-US" altLang="ko-KR" dirty="0" smtClean="0"/>
              <a:t>2013</a:t>
            </a:r>
          </a:p>
          <a:p>
            <a:pPr algn="r"/>
            <a:r>
              <a:rPr lang="en-US" altLang="ko-KR" dirty="0" smtClean="0"/>
              <a:t>SNU IDB Lab.</a:t>
            </a:r>
          </a:p>
          <a:p>
            <a:pPr algn="r"/>
            <a:r>
              <a:rPr lang="en-US" altLang="ko-KR" dirty="0" smtClean="0"/>
              <a:t>Min Sup Lee</a:t>
            </a:r>
          </a:p>
        </p:txBody>
      </p:sp>
    </p:spTree>
    <p:extLst>
      <p:ext uri="{BB962C8B-B14F-4D97-AF65-F5344CB8AC3E}">
        <p14:creationId xmlns:p14="http://schemas.microsoft.com/office/powerpoint/2010/main" val="22645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smtClean="0"/>
              <a:t>Introduction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Contribution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/>
              <a:t>Using filters to </a:t>
            </a:r>
            <a:r>
              <a:rPr lang="en-US" altLang="ko-KR" smtClean="0"/>
              <a:t>RDF query processing </a:t>
            </a:r>
            <a:r>
              <a:rPr lang="en-US" altLang="ko-KR" smtClean="0">
                <a:sym typeface="Wingdings" pitchFamily="2" charset="2"/>
              </a:rPr>
              <a:t> </a:t>
            </a:r>
            <a:r>
              <a:rPr lang="en-US" altLang="ko-KR" sz="2000" b="1" smtClean="0">
                <a:solidFill>
                  <a:srgbClr val="C00000"/>
                </a:solidFill>
                <a:sym typeface="Wingdings" pitchFamily="2" charset="2"/>
              </a:rPr>
              <a:t>Reduce </a:t>
            </a:r>
            <a:r>
              <a:rPr lang="en-US" altLang="ko-KR" sz="2000" b="1">
                <a:solidFill>
                  <a:srgbClr val="C00000"/>
                </a:solidFill>
                <a:sym typeface="Wingdings" pitchFamily="2" charset="2"/>
              </a:rPr>
              <a:t>the map output </a:t>
            </a:r>
            <a:r>
              <a:rPr lang="en-US" altLang="ko-KR" sz="2000" b="1" smtClean="0">
                <a:solidFill>
                  <a:srgbClr val="C00000"/>
                </a:solidFill>
                <a:sym typeface="Wingdings" pitchFamily="2" charset="2"/>
              </a:rPr>
              <a:t>size</a:t>
            </a:r>
            <a:endParaRPr lang="en-US" altLang="ko-KR" b="1" smtClean="0">
              <a:solidFill>
                <a:srgbClr val="C00000"/>
              </a:solidFill>
              <a:sym typeface="Wingdings" pitchFamily="2" charset="2"/>
            </a:endParaRPr>
          </a:p>
          <a:p>
            <a:pPr lvl="1"/>
            <a:r>
              <a:rPr lang="en-US" altLang="ko-KR" smtClean="0">
                <a:sym typeface="Wingdings" pitchFamily="2" charset="2"/>
              </a:rPr>
              <a:t>Which dataset have to be chosen for building filters?</a:t>
            </a:r>
            <a:endParaRPr lang="en-US" altLang="ko-KR">
              <a:sym typeface="Wingdings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>
                <a:sym typeface="Wingdings" pitchFamily="2" charset="2"/>
              </a:rPr>
              <a:t>Make query plan generator that fits in with filtering techniques</a:t>
            </a:r>
            <a:endParaRPr lang="en-US" altLang="ko-KR" smtClean="0">
              <a:sym typeface="Wingdings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mtClean="0">
                <a:sym typeface="Wingdings" pitchFamily="2" charset="2"/>
              </a:rPr>
              <a:t>Determine </a:t>
            </a:r>
            <a:r>
              <a:rPr lang="en-US" altLang="ko-KR">
                <a:sym typeface="Wingdings" pitchFamily="2" charset="2"/>
              </a:rPr>
              <a:t>the </a:t>
            </a:r>
            <a:r>
              <a:rPr lang="en-US" altLang="ko-KR" smtClean="0">
                <a:sym typeface="Wingdings" pitchFamily="2" charset="2"/>
              </a:rPr>
              <a:t>join order</a:t>
            </a:r>
          </a:p>
          <a:p>
            <a:pPr lvl="1"/>
            <a:r>
              <a:rPr lang="en-US" altLang="ko-KR" smtClean="0">
                <a:sym typeface="Wingdings" pitchFamily="2" charset="2"/>
              </a:rPr>
              <a:t>Does applying filters affect the join order?</a:t>
            </a:r>
          </a:p>
          <a:p>
            <a:endParaRPr lang="en-US" altLang="ko-KR">
              <a:sym typeface="Wingdings" pitchFamily="2" charset="2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32040" y="3212976"/>
            <a:ext cx="2376264" cy="738664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Courier" pitchFamily="49" charset="0"/>
              </a:rPr>
              <a:t>SELECT ?X WHERE{</a:t>
            </a:r>
          </a:p>
          <a:p>
            <a:r>
              <a:rPr lang="en-US" altLang="ko-KR" sz="1400" b="1">
                <a:latin typeface="Courier" pitchFamily="49" charset="0"/>
              </a:rPr>
              <a:t>?X  Type    Student</a:t>
            </a:r>
          </a:p>
          <a:p>
            <a:r>
              <a:rPr lang="en-US" altLang="ko-KR" sz="1400" b="1">
                <a:latin typeface="Courier" pitchFamily="49" charset="0"/>
              </a:rPr>
              <a:t>?X  Country    CH  }</a:t>
            </a:r>
            <a:endParaRPr lang="ko-KR" altLang="en-US" sz="1400" b="1" dirty="0">
              <a:latin typeface="Courier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76617" y="3395684"/>
            <a:ext cx="216024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>
                <a:solidFill>
                  <a:schemeClr val="bg1"/>
                </a:solidFill>
              </a:rPr>
              <a:t>1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6617" y="3600675"/>
            <a:ext cx="216024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>
                <a:solidFill>
                  <a:schemeClr val="bg1"/>
                </a:solidFill>
              </a:rPr>
              <a:t>2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99593" y="3656057"/>
            <a:ext cx="216024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>
                <a:solidFill>
                  <a:schemeClr val="bg1"/>
                </a:solidFill>
              </a:rPr>
              <a:t>1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99593" y="5321369"/>
            <a:ext cx="216024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>
                <a:solidFill>
                  <a:schemeClr val="bg1"/>
                </a:solidFill>
              </a:rPr>
              <a:t>2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11560" y="3429000"/>
            <a:ext cx="3096344" cy="3312368"/>
          </a:xfrm>
          <a:prstGeom prst="roundRect">
            <a:avLst/>
          </a:prstGeom>
          <a:noFill/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5" name="오른쪽 화살표 54"/>
          <p:cNvSpPr/>
          <p:nvPr/>
        </p:nvSpPr>
        <p:spPr>
          <a:xfrm>
            <a:off x="7451041" y="4869160"/>
            <a:ext cx="586182" cy="68370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10745"/>
              </p:ext>
            </p:extLst>
          </p:nvPr>
        </p:nvGraphicFramePr>
        <p:xfrm>
          <a:off x="8172400" y="4877656"/>
          <a:ext cx="792088" cy="670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2088"/>
              </a:tblGrid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Chris</a:t>
                      </a:r>
                      <a:endParaRPr lang="ko-KR" altLang="en-US" sz="1600"/>
                    </a:p>
                  </a:txBody>
                  <a:tcPr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Julia</a:t>
                      </a:r>
                      <a:endParaRPr lang="ko-KR" altLang="en-US" sz="16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397245"/>
              </p:ext>
            </p:extLst>
          </p:nvPr>
        </p:nvGraphicFramePr>
        <p:xfrm>
          <a:off x="1174982" y="3627912"/>
          <a:ext cx="2244890" cy="152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90"/>
                <a:gridCol w="851510"/>
                <a:gridCol w="696690"/>
              </a:tblGrid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Subject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Predicate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Object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Allen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Type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Student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Chris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Type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Student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Jacob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Type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Student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Ben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Type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Student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Julia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Type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Student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812205"/>
              </p:ext>
            </p:extLst>
          </p:nvPr>
        </p:nvGraphicFramePr>
        <p:xfrm>
          <a:off x="1187625" y="5310336"/>
          <a:ext cx="2232246" cy="127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766"/>
                <a:gridCol w="846714"/>
                <a:gridCol w="692766"/>
              </a:tblGrid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Subject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Predicate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Object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Sarah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Country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Chris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Country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Emily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Country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Julia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Country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31640" y="3203684"/>
            <a:ext cx="1601615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Join with </a:t>
            </a:r>
            <a:r>
              <a:rPr lang="en-US" altLang="ko-KR" b="1" smtClean="0">
                <a:latin typeface="Courier" pitchFamily="49" charset="0"/>
              </a:rPr>
              <a:t>X</a:t>
            </a:r>
            <a:endParaRPr lang="ko-KR" altLang="en-US" b="1">
              <a:latin typeface="Courier" pitchFamily="49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490601" y="4186264"/>
            <a:ext cx="3888432" cy="2267072"/>
            <a:chOff x="1533097" y="3237285"/>
            <a:chExt cx="3888432" cy="2267072"/>
          </a:xfrm>
        </p:grpSpPr>
        <p:grpSp>
          <p:nvGrpSpPr>
            <p:cNvPr id="56" name="그룹 55"/>
            <p:cNvGrpSpPr/>
            <p:nvPr/>
          </p:nvGrpSpPr>
          <p:grpSpPr>
            <a:xfrm>
              <a:off x="1533097" y="3237285"/>
              <a:ext cx="3888432" cy="2267072"/>
              <a:chOff x="4932040" y="2242048"/>
              <a:chExt cx="3888432" cy="2267072"/>
            </a:xfrm>
          </p:grpSpPr>
          <p:sp>
            <p:nvSpPr>
              <p:cNvPr id="57" name="타원형 설명선 56"/>
              <p:cNvSpPr/>
              <p:nvPr/>
            </p:nvSpPr>
            <p:spPr>
              <a:xfrm>
                <a:off x="4932040" y="2242048"/>
                <a:ext cx="3888432" cy="2267072"/>
              </a:xfrm>
              <a:prstGeom prst="wedgeEllipseCallout">
                <a:avLst>
                  <a:gd name="adj1" fmla="val -52188"/>
                  <a:gd name="adj2" fmla="val 42066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Tx/>
                  <a:buChar char="-"/>
                </a:pPr>
                <a:endParaRPr lang="en-US" altLang="ko-KR" b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234639" y="3228546"/>
                <a:ext cx="345638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/>
                  <a:t>The number of record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b="1" smtClean="0"/>
                  <a:t>The number of variables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b="1" smtClean="0"/>
                  <a:t>File format</a:t>
                </a:r>
                <a:endParaRPr lang="en-US" altLang="ko-KR" b="1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1763688" y="3562374"/>
              <a:ext cx="34563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u="sng" smtClean="0">
                  <a:solidFill>
                    <a:srgbClr val="C00000"/>
                  </a:solidFill>
                </a:rPr>
                <a:t>Statistics information</a:t>
              </a:r>
              <a:br>
                <a:rPr lang="en-US" altLang="ko-KR" sz="2000" b="1" u="sng" smtClean="0">
                  <a:solidFill>
                    <a:srgbClr val="C00000"/>
                  </a:solidFill>
                </a:rPr>
              </a:br>
              <a:r>
                <a:rPr lang="en-US" altLang="ko-KR" sz="2000" b="1" u="sng" smtClean="0">
                  <a:solidFill>
                    <a:srgbClr val="C00000"/>
                  </a:solidFill>
                </a:rPr>
                <a:t>for choosing the dataset</a:t>
              </a:r>
              <a:endParaRPr lang="en-US" altLang="ko-KR" sz="2000" b="1" u="sng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763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2" grpId="0" animBg="1"/>
      <p:bldP spid="33" grpId="0" animBg="1"/>
      <p:bldP spid="36" grpId="0" animBg="1"/>
      <p:bldP spid="37" grpId="0" animBg="1"/>
      <p:bldP spid="54" grpId="0" animBg="1"/>
      <p:bldP spid="5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b="1" u="sng" smtClean="0"/>
              <a:t>Related Work</a:t>
            </a:r>
          </a:p>
          <a:p>
            <a:pPr lvl="1"/>
            <a:r>
              <a:rPr lang="en-US" altLang="ko-KR" smtClean="0"/>
              <a:t>HadoopRDF</a:t>
            </a:r>
          </a:p>
          <a:p>
            <a:pPr lvl="1"/>
            <a:r>
              <a:rPr lang="en-US" altLang="ko-KR" smtClean="0"/>
              <a:t>MapReduce with Fiters</a:t>
            </a:r>
          </a:p>
          <a:p>
            <a:pPr lvl="1"/>
            <a:r>
              <a:rPr lang="en-US" altLang="ko-KR" smtClean="0"/>
              <a:t>Join Algorithms in MapReduce</a:t>
            </a:r>
            <a:endParaRPr lang="en-US" altLang="ko-KR" dirty="0" smtClean="0"/>
          </a:p>
          <a:p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Approach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30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smtClean="0"/>
              <a:t>Related Work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Naïve Query Processing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 MapReduce job with a join key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4921" y="335699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Execution Plan</a:t>
            </a:r>
            <a:endParaRPr lang="ko-KR" altLang="en-US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15997" y="1716934"/>
            <a:ext cx="2291907" cy="116955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>
            <a:solidFill>
              <a:srgbClr val="C0504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SELECT 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?X ?Y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WHERE{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?X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type Professor 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?X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worksFor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CS .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?Y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advisor 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?X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?Y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type Student }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616656" y="3390362"/>
            <a:ext cx="5019453" cy="1126375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  <a:lumOff val="2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44178" y="4492745"/>
            <a:ext cx="3722740" cy="1057264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1908162" y="5550010"/>
            <a:ext cx="449136" cy="244617"/>
          </a:xfrm>
          <a:prstGeom prst="downArrow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161718" y="5030624"/>
            <a:ext cx="449136" cy="764005"/>
          </a:xfrm>
          <a:prstGeom prst="downArrow">
            <a:avLst/>
          </a:prstGeom>
          <a:noFill/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6455434" y="4516738"/>
            <a:ext cx="449136" cy="1277892"/>
          </a:xfrm>
          <a:prstGeom prst="downArrow">
            <a:avLst/>
          </a:prstGeom>
          <a:noFill/>
          <a:ln w="28575">
            <a:solidFill>
              <a:schemeClr val="accent4">
                <a:lumMod val="75000"/>
                <a:lumOff val="2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13" name="직선 화살표 연결선 12"/>
          <p:cNvCxnSpPr>
            <a:endCxn id="20" idx="2"/>
          </p:cNvCxnSpPr>
          <p:nvPr/>
        </p:nvCxnSpPr>
        <p:spPr>
          <a:xfrm flipV="1">
            <a:off x="2265538" y="4411158"/>
            <a:ext cx="1141986" cy="23766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20" idx="2"/>
          </p:cNvCxnSpPr>
          <p:nvPr/>
        </p:nvCxnSpPr>
        <p:spPr>
          <a:xfrm flipH="1" flipV="1">
            <a:off x="3407524" y="4411158"/>
            <a:ext cx="1442338" cy="24757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0" idx="0"/>
            <a:endCxn id="22" idx="2"/>
          </p:cNvCxnSpPr>
          <p:nvPr/>
        </p:nvCxnSpPr>
        <p:spPr>
          <a:xfrm flipV="1">
            <a:off x="3407524" y="3835815"/>
            <a:ext cx="1416373" cy="23392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1" idx="0"/>
            <a:endCxn id="22" idx="2"/>
          </p:cNvCxnSpPr>
          <p:nvPr/>
        </p:nvCxnSpPr>
        <p:spPr>
          <a:xfrm flipH="1" flipV="1">
            <a:off x="4823896" y="3835815"/>
            <a:ext cx="1783203" cy="23392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2354634" y="5104513"/>
            <a:ext cx="1628066" cy="33954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pc="-90" dirty="0" smtClean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&lt;?X </a:t>
            </a:r>
            <a:r>
              <a:rPr lang="en-US" altLang="ko-KR" sz="1400" b="1" spc="-90" dirty="0" err="1" smtClean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worksFor</a:t>
            </a:r>
            <a:r>
              <a:rPr lang="en-US" altLang="ko-KR" sz="1400" b="1" spc="-90" dirty="0" smtClean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CS&gt;</a:t>
            </a:r>
            <a:endParaRPr lang="ko-KR" altLang="en-US" sz="1400" b="1" spc="-90" dirty="0">
              <a:solidFill>
                <a:schemeClr val="tx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770626" y="4587191"/>
            <a:ext cx="989824" cy="3448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Join X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079319" y="4597099"/>
            <a:ext cx="1541084" cy="33495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pc="-80" dirty="0" smtClean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&lt;?Y advisor ?X&gt;</a:t>
            </a:r>
            <a:endParaRPr lang="ko-KR" altLang="en-US" sz="1400" b="1" spc="-80" dirty="0">
              <a:solidFill>
                <a:schemeClr val="tx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12612" y="4069736"/>
            <a:ext cx="989824" cy="3414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Join X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763392" y="4069736"/>
            <a:ext cx="1687415" cy="34142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pc="-80" dirty="0" smtClean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&lt;?Y type Student&gt;</a:t>
            </a:r>
            <a:endParaRPr lang="ko-KR" altLang="en-US" sz="1400" b="1" spc="-80" dirty="0">
              <a:solidFill>
                <a:schemeClr val="tx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28985" y="3477644"/>
            <a:ext cx="989824" cy="3581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Join Y</a:t>
            </a:r>
            <a:endParaRPr lang="ko-KR" altLang="en-US" sz="1600" b="1" baseline="-25000" dirty="0">
              <a:solidFill>
                <a:schemeClr val="tx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24953" y="5104513"/>
            <a:ext cx="1788551" cy="33954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pc="-80" dirty="0" smtClean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&lt;?X type Professor&gt;</a:t>
            </a:r>
            <a:endParaRPr lang="ko-KR" altLang="en-US" sz="1400" b="1" spc="-80" dirty="0">
              <a:solidFill>
                <a:schemeClr val="tx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66301" y="5794630"/>
            <a:ext cx="1238552" cy="335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MR Job 1</a:t>
            </a:r>
            <a:endParaRPr lang="ko-KR" altLang="en-US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5" name="아래쪽 화살표 24"/>
          <p:cNvSpPr/>
          <p:nvPr/>
        </p:nvSpPr>
        <p:spPr>
          <a:xfrm rot="16200000">
            <a:off x="2799439" y="5847099"/>
            <a:ext cx="183711" cy="231256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767009" y="5794630"/>
            <a:ext cx="1238552" cy="3356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MR Job 2</a:t>
            </a:r>
            <a:endParaRPr lang="ko-KR" altLang="en-US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60726" y="5794630"/>
            <a:ext cx="1238552" cy="3356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MR Job 3</a:t>
            </a:r>
            <a:endParaRPr lang="ko-KR" altLang="en-US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8" name="아래쪽 화살표 27"/>
          <p:cNvSpPr/>
          <p:nvPr/>
        </p:nvSpPr>
        <p:spPr>
          <a:xfrm rot="16200000">
            <a:off x="5094972" y="5837056"/>
            <a:ext cx="183711" cy="251339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9" name="원통 28"/>
          <p:cNvSpPr/>
          <p:nvPr/>
        </p:nvSpPr>
        <p:spPr>
          <a:xfrm>
            <a:off x="702362" y="5836223"/>
            <a:ext cx="332557" cy="259687"/>
          </a:xfrm>
          <a:prstGeom prst="ca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0" name="아래쪽 화살표 29"/>
          <p:cNvSpPr/>
          <p:nvPr/>
        </p:nvSpPr>
        <p:spPr>
          <a:xfrm rot="16200000">
            <a:off x="1173967" y="5837486"/>
            <a:ext cx="183714" cy="257159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1" name="원통 30"/>
          <p:cNvSpPr/>
          <p:nvPr/>
        </p:nvSpPr>
        <p:spPr>
          <a:xfrm>
            <a:off x="3074967" y="5836224"/>
            <a:ext cx="332557" cy="259687"/>
          </a:xfrm>
          <a:prstGeom prst="ca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2" name="아래쪽 화살표 31"/>
          <p:cNvSpPr/>
          <p:nvPr/>
        </p:nvSpPr>
        <p:spPr>
          <a:xfrm rot="16200000">
            <a:off x="3516144" y="5837487"/>
            <a:ext cx="183714" cy="257159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3" name="원통 32"/>
          <p:cNvSpPr/>
          <p:nvPr/>
        </p:nvSpPr>
        <p:spPr>
          <a:xfrm>
            <a:off x="5375674" y="5836224"/>
            <a:ext cx="332557" cy="259687"/>
          </a:xfrm>
          <a:prstGeom prst="ca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4" name="아래쪽 화살표 33"/>
          <p:cNvSpPr/>
          <p:nvPr/>
        </p:nvSpPr>
        <p:spPr>
          <a:xfrm rot="16200000">
            <a:off x="5800115" y="5837487"/>
            <a:ext cx="183714" cy="257159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5" name="아래쪽 화살표 34"/>
          <p:cNvSpPr/>
          <p:nvPr/>
        </p:nvSpPr>
        <p:spPr>
          <a:xfrm rot="16200000">
            <a:off x="7420714" y="5837487"/>
            <a:ext cx="183714" cy="257159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33969" y="5635373"/>
            <a:ext cx="492443" cy="2517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DFS</a:t>
            </a:r>
            <a:endParaRPr lang="ko-KR" altLang="en-US" sz="12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021347" y="5635373"/>
            <a:ext cx="492443" cy="2517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DFS</a:t>
            </a:r>
            <a:endParaRPr lang="ko-KR" altLang="en-US" sz="12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318808" y="5635373"/>
            <a:ext cx="492443" cy="2517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DFS</a:t>
            </a:r>
            <a:endParaRPr lang="ko-KR" altLang="en-US" sz="12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9" name="원통 38"/>
          <p:cNvSpPr/>
          <p:nvPr/>
        </p:nvSpPr>
        <p:spPr>
          <a:xfrm>
            <a:off x="7698868" y="5836224"/>
            <a:ext cx="332557" cy="259687"/>
          </a:xfrm>
          <a:prstGeom prst="ca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636109" y="5635373"/>
            <a:ext cx="492443" cy="2517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DFS</a:t>
            </a:r>
            <a:endParaRPr lang="ko-KR" altLang="en-US" sz="12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638326" y="3953550"/>
            <a:ext cx="4069905" cy="1078394"/>
          </a:xfrm>
          <a:prstGeom prst="roundRect">
            <a:avLst/>
          </a:prstGeom>
          <a:noFill/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42" name="직선 화살표 연결선 41"/>
          <p:cNvCxnSpPr>
            <a:stCxn id="23" idx="0"/>
            <a:endCxn id="18" idx="2"/>
          </p:cNvCxnSpPr>
          <p:nvPr/>
        </p:nvCxnSpPr>
        <p:spPr>
          <a:xfrm flipV="1">
            <a:off x="1319229" y="4932052"/>
            <a:ext cx="946309" cy="17246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7" idx="0"/>
            <a:endCxn id="18" idx="2"/>
          </p:cNvCxnSpPr>
          <p:nvPr/>
        </p:nvCxnSpPr>
        <p:spPr>
          <a:xfrm flipH="1" flipV="1">
            <a:off x="2265538" y="4932052"/>
            <a:ext cx="903130" cy="17246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9552" y="170080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Query</a:t>
            </a:r>
            <a:endParaRPr lang="ko-KR" altLang="en-US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91253" y="175576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Data</a:t>
            </a:r>
            <a:endParaRPr lang="ko-KR" altLang="en-US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5256918" y="1052736"/>
            <a:ext cx="3779578" cy="2158309"/>
            <a:chOff x="1438721" y="3329627"/>
            <a:chExt cx="4769976" cy="2671998"/>
          </a:xfrm>
        </p:grpSpPr>
        <p:cxnSp>
          <p:nvCxnSpPr>
            <p:cNvPr id="47" name="직선 화살표 연결선 46"/>
            <p:cNvCxnSpPr>
              <a:stCxn id="83" idx="6"/>
              <a:endCxn id="81" idx="2"/>
            </p:cNvCxnSpPr>
            <p:nvPr/>
          </p:nvCxnSpPr>
          <p:spPr>
            <a:xfrm>
              <a:off x="2222053" y="3564310"/>
              <a:ext cx="1723751" cy="0"/>
            </a:xfrm>
            <a:prstGeom prst="straightConnector1">
              <a:avLst/>
            </a:prstGeom>
            <a:ln w="12700">
              <a:solidFill>
                <a:schemeClr val="tx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그룹 47"/>
            <p:cNvGrpSpPr/>
            <p:nvPr/>
          </p:nvGrpSpPr>
          <p:grpSpPr>
            <a:xfrm>
              <a:off x="1438721" y="3356992"/>
              <a:ext cx="847290" cy="430069"/>
              <a:chOff x="1556420" y="2942356"/>
              <a:chExt cx="847290" cy="430069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1556420" y="2942356"/>
                <a:ext cx="783332" cy="41463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1630570" y="2995785"/>
                <a:ext cx="773140" cy="3766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 dirty="0" smtClean="0">
                    <a:latin typeface="Arial" pitchFamily="34" charset="0"/>
                    <a:cs typeface="Arial" pitchFamily="34" charset="0"/>
                  </a:rPr>
                  <a:t>Ryan</a:t>
                </a:r>
                <a:endParaRPr lang="ko-KR" altLang="en-US" sz="14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3838123" y="3356992"/>
              <a:ext cx="972302" cy="430069"/>
              <a:chOff x="1448739" y="2942356"/>
              <a:chExt cx="972302" cy="430069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1556420" y="2942356"/>
                <a:ext cx="783332" cy="41463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1448739" y="2995785"/>
                <a:ext cx="972302" cy="3766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itchFamily="34" charset="0"/>
                    <a:cs typeface="Arial" pitchFamily="34" charset="0"/>
                  </a:rPr>
                  <a:t>Ullman</a:t>
                </a:r>
                <a:endParaRPr lang="ko-KR" altLang="en-US" sz="14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1438721" y="4530501"/>
              <a:ext cx="1055949" cy="430069"/>
              <a:chOff x="1556420" y="2942356"/>
              <a:chExt cx="1055949" cy="430069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1556420" y="2942356"/>
                <a:ext cx="783332" cy="41463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1556420" y="2995785"/>
                <a:ext cx="1055949" cy="3766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 dirty="0" smtClean="0">
                    <a:latin typeface="Arial" pitchFamily="34" charset="0"/>
                    <a:cs typeface="Arial" pitchFamily="34" charset="0"/>
                  </a:rPr>
                  <a:t>Student</a:t>
                </a:r>
                <a:endParaRPr lang="ko-KR" altLang="en-US" sz="14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734865" y="4530502"/>
              <a:ext cx="783332" cy="430069"/>
              <a:chOff x="1556420" y="2942356"/>
              <a:chExt cx="783332" cy="430069"/>
            </a:xfrm>
          </p:grpSpPr>
          <p:sp>
            <p:nvSpPr>
              <p:cNvPr id="77" name="타원 76"/>
              <p:cNvSpPr/>
              <p:nvPr/>
            </p:nvSpPr>
            <p:spPr>
              <a:xfrm>
                <a:off x="1556420" y="2942356"/>
                <a:ext cx="783332" cy="41463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1664829" y="2995785"/>
                <a:ext cx="540123" cy="3766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itchFamily="34" charset="0"/>
                    <a:cs typeface="Arial" pitchFamily="34" charset="0"/>
                  </a:rPr>
                  <a:t>CS</a:t>
                </a:r>
                <a:endParaRPr lang="ko-KR" altLang="en-US" sz="14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84905" y="4530502"/>
              <a:ext cx="1135614" cy="414636"/>
              <a:chOff x="1382324" y="2942356"/>
              <a:chExt cx="1135614" cy="414636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1556420" y="2942356"/>
                <a:ext cx="783332" cy="41463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1382324" y="3018645"/>
                <a:ext cx="1135614" cy="320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100" b="1" dirty="0" smtClean="0">
                    <a:latin typeface="Arial" pitchFamily="34" charset="0"/>
                    <a:cs typeface="Arial" pitchFamily="34" charset="0"/>
                  </a:rPr>
                  <a:t>DB system</a:t>
                </a:r>
                <a:endParaRPr lang="ko-KR" altLang="en-US" sz="11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5089016" y="4510014"/>
              <a:ext cx="1119681" cy="414636"/>
              <a:chOff x="1390291" y="2942356"/>
              <a:chExt cx="1119681" cy="414636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1556420" y="2942356"/>
                <a:ext cx="783332" cy="41463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1390291" y="3011025"/>
                <a:ext cx="1119681" cy="3389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Arial" pitchFamily="34" charset="0"/>
                    <a:cs typeface="Arial" pitchFamily="34" charset="0"/>
                  </a:rPr>
                  <a:t>Professor</a:t>
                </a:r>
                <a:endParaRPr lang="ko-KR" altLang="en-US" sz="14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720791" y="5571556"/>
              <a:ext cx="797406" cy="430069"/>
              <a:chOff x="1542346" y="2942356"/>
              <a:chExt cx="797406" cy="430069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1556420" y="2942356"/>
                <a:ext cx="783332" cy="41463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1542346" y="2995785"/>
                <a:ext cx="785090" cy="3766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itchFamily="34" charset="0"/>
                    <a:cs typeface="Arial" pitchFamily="34" charset="0"/>
                  </a:rPr>
                  <a:t>Dept.</a:t>
                </a:r>
                <a:endParaRPr lang="ko-KR" altLang="en-US" sz="14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959001" y="5571555"/>
              <a:ext cx="783332" cy="430069"/>
              <a:chOff x="1556420" y="2942356"/>
              <a:chExt cx="783332" cy="430069"/>
            </a:xfrm>
          </p:grpSpPr>
          <p:sp>
            <p:nvSpPr>
              <p:cNvPr id="69" name="타원 68"/>
              <p:cNvSpPr/>
              <p:nvPr/>
            </p:nvSpPr>
            <p:spPr>
              <a:xfrm>
                <a:off x="1556420" y="2942356"/>
                <a:ext cx="783332" cy="41463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1573213" y="2995785"/>
                <a:ext cx="723352" cy="3766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itchFamily="34" charset="0"/>
                    <a:cs typeface="Arial" pitchFamily="34" charset="0"/>
                  </a:rPr>
                  <a:t>2008</a:t>
                </a:r>
                <a:endParaRPr lang="ko-KR" altLang="en-US" sz="14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56" name="직선 화살표 연결선 55"/>
            <p:cNvCxnSpPr>
              <a:stCxn id="83" idx="4"/>
              <a:endCxn id="79" idx="0"/>
            </p:cNvCxnSpPr>
            <p:nvPr/>
          </p:nvCxnSpPr>
          <p:spPr>
            <a:xfrm>
              <a:off x="1830387" y="3771628"/>
              <a:ext cx="0" cy="758873"/>
            </a:xfrm>
            <a:prstGeom prst="straightConnector1">
              <a:avLst/>
            </a:prstGeom>
            <a:ln w="12700">
              <a:solidFill>
                <a:schemeClr val="tx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81" idx="4"/>
              <a:endCxn id="75" idx="0"/>
            </p:cNvCxnSpPr>
            <p:nvPr/>
          </p:nvCxnSpPr>
          <p:spPr>
            <a:xfrm>
              <a:off x="4337470" y="3771628"/>
              <a:ext cx="13197" cy="758874"/>
            </a:xfrm>
            <a:prstGeom prst="straightConnector1">
              <a:avLst/>
            </a:prstGeom>
            <a:ln w="12700">
              <a:solidFill>
                <a:schemeClr val="tx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81" idx="4"/>
              <a:endCxn id="73" idx="0"/>
            </p:cNvCxnSpPr>
            <p:nvPr/>
          </p:nvCxnSpPr>
          <p:spPr>
            <a:xfrm>
              <a:off x="4337470" y="3771628"/>
              <a:ext cx="1309341" cy="738386"/>
            </a:xfrm>
            <a:prstGeom prst="straightConnector1">
              <a:avLst/>
            </a:prstGeom>
            <a:ln w="12700">
              <a:solidFill>
                <a:schemeClr val="tx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>
              <a:stCxn id="81" idx="4"/>
              <a:endCxn id="77" idx="0"/>
            </p:cNvCxnSpPr>
            <p:nvPr/>
          </p:nvCxnSpPr>
          <p:spPr>
            <a:xfrm flipH="1">
              <a:off x="3126531" y="3771628"/>
              <a:ext cx="1210939" cy="758874"/>
            </a:xfrm>
            <a:prstGeom prst="straightConnector1">
              <a:avLst/>
            </a:prstGeom>
            <a:ln w="12700">
              <a:solidFill>
                <a:schemeClr val="tx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stCxn id="77" idx="4"/>
              <a:endCxn id="71" idx="0"/>
            </p:cNvCxnSpPr>
            <p:nvPr/>
          </p:nvCxnSpPr>
          <p:spPr>
            <a:xfrm>
              <a:off x="3126531" y="4945138"/>
              <a:ext cx="0" cy="626418"/>
            </a:xfrm>
            <a:prstGeom prst="straightConnector1">
              <a:avLst/>
            </a:prstGeom>
            <a:ln w="12700">
              <a:solidFill>
                <a:schemeClr val="tx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75" idx="4"/>
              <a:endCxn id="69" idx="0"/>
            </p:cNvCxnSpPr>
            <p:nvPr/>
          </p:nvCxnSpPr>
          <p:spPr>
            <a:xfrm>
              <a:off x="4350667" y="4945138"/>
              <a:ext cx="0" cy="626417"/>
            </a:xfrm>
            <a:prstGeom prst="straightConnector1">
              <a:avLst/>
            </a:prstGeom>
            <a:ln w="12700">
              <a:solidFill>
                <a:schemeClr val="tx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/>
            <p:cNvSpPr/>
            <p:nvPr/>
          </p:nvSpPr>
          <p:spPr>
            <a:xfrm>
              <a:off x="2629300" y="3329627"/>
              <a:ext cx="1020101" cy="3766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i="1" dirty="0" smtClean="0">
                  <a:latin typeface="Arial" pitchFamily="34" charset="0"/>
                  <a:cs typeface="Arial" pitchFamily="34" charset="0"/>
                </a:rPr>
                <a:t>advisor</a:t>
              </a:r>
              <a:endParaRPr lang="ko-KR" alt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562356" y="3933056"/>
              <a:ext cx="685511" cy="3766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i="1" dirty="0" smtClean="0">
                  <a:latin typeface="Arial" pitchFamily="34" charset="0"/>
                  <a:cs typeface="Arial" pitchFamily="34" charset="0"/>
                </a:rPr>
                <a:t>type</a:t>
              </a:r>
              <a:endParaRPr lang="ko-KR" alt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644413" y="3933056"/>
              <a:ext cx="1231210" cy="3766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i="1" dirty="0" err="1" smtClean="0">
                  <a:latin typeface="Arial" pitchFamily="34" charset="0"/>
                  <a:cs typeface="Arial" pitchFamily="34" charset="0"/>
                </a:rPr>
                <a:t>worksFor</a:t>
              </a:r>
              <a:endParaRPr lang="ko-KR" alt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771943" y="3933056"/>
              <a:ext cx="1167478" cy="3766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i="1" dirty="0" err="1" smtClean="0">
                  <a:latin typeface="Arial" pitchFamily="34" charset="0"/>
                  <a:cs typeface="Arial" pitchFamily="34" charset="0"/>
                </a:rPr>
                <a:t>authorOf</a:t>
              </a:r>
              <a:endParaRPr lang="ko-KR" alt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003863" y="3933056"/>
              <a:ext cx="685511" cy="3766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i="1" dirty="0" smtClean="0">
                  <a:latin typeface="Arial" pitchFamily="34" charset="0"/>
                  <a:cs typeface="Arial" pitchFamily="34" charset="0"/>
                </a:rPr>
                <a:t>type</a:t>
              </a:r>
              <a:endParaRPr lang="ko-KR" alt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832650" y="5013176"/>
              <a:ext cx="685511" cy="3766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i="1" dirty="0" smtClean="0">
                  <a:latin typeface="Arial" pitchFamily="34" charset="0"/>
                  <a:cs typeface="Arial" pitchFamily="34" charset="0"/>
                </a:rPr>
                <a:t>type</a:t>
              </a:r>
              <a:endParaRPr lang="ko-KR" alt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076822" y="5013176"/>
              <a:ext cx="687502" cy="3766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i="1" dirty="0" smtClean="0">
                  <a:latin typeface="Arial" pitchFamily="34" charset="0"/>
                  <a:cs typeface="Arial" pitchFamily="34" charset="0"/>
                </a:rPr>
                <a:t>year</a:t>
              </a:r>
              <a:endParaRPr lang="ko-KR" altLang="en-US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5075452" y="4932457"/>
            <a:ext cx="3889036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mtClean="0">
                <a:solidFill>
                  <a:srgbClr val="FF0000"/>
                </a:solidFill>
              </a:rPr>
              <a:t>Need 3 MR jobs</a:t>
            </a:r>
            <a:endParaRPr lang="ko-KR" altLang="en-US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1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 animBg="1"/>
      <p:bldP spid="40" grpId="0"/>
      <p:bldP spid="41" grpId="0" animBg="1"/>
      <p:bldP spid="41" grpId="1" animBg="1"/>
      <p:bldP spid="8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619672" y="4984139"/>
            <a:ext cx="6048672" cy="1685221"/>
          </a:xfrm>
          <a:prstGeom prst="roundRect">
            <a:avLst/>
          </a:prstGeom>
          <a:solidFill>
            <a:srgbClr val="F3F3F3">
              <a:lumMod val="20000"/>
              <a:lumOff val="80000"/>
            </a:srgbClr>
          </a:solidFill>
          <a:ln w="6350" cap="flat" cmpd="sng" algn="ctr">
            <a:solidFill>
              <a:srgbClr val="F3F3F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761172" y="5599328"/>
            <a:ext cx="783332" cy="414636"/>
          </a:xfrm>
          <a:prstGeom prst="ellipse">
            <a:avLst/>
          </a:prstGeom>
          <a:solidFill>
            <a:srgbClr val="000000">
              <a:lumMod val="20000"/>
              <a:lumOff val="80000"/>
            </a:srgbClr>
          </a:solidFill>
          <a:ln w="12700" cap="flat" cmpd="sng" algn="ctr">
            <a:solidFill>
              <a:srgbClr val="000000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778807" y="5652757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kern="0" smtClean="0">
                <a:solidFill>
                  <a:sysClr val="windowText" lastClr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Join X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smtClean="0"/>
              <a:t>Related Work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HadoopRDF </a:t>
            </a:r>
            <a:r>
              <a:rPr lang="en-US" altLang="ko-KR" sz="2000"/>
              <a:t>[Husain et al., TKDE’11]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Conflicting Joins (CJ)</a:t>
            </a:r>
          </a:p>
          <a:p>
            <a:pPr lvl="1"/>
            <a:r>
              <a:rPr lang="en-US" altLang="ko-KR" smtClean="0"/>
              <a:t>A pair of joins on different variables sharing a triple</a:t>
            </a:r>
          </a:p>
          <a:p>
            <a:r>
              <a:rPr lang="en-US" altLang="ko-KR" smtClean="0"/>
              <a:t>NonConflicting Joins (NCJ)</a:t>
            </a:r>
          </a:p>
          <a:p>
            <a:pPr lvl="1"/>
            <a:r>
              <a:rPr lang="en-US" altLang="ko-KR" smtClean="0"/>
              <a:t>Just need a join </a:t>
            </a:r>
          </a:p>
          <a:p>
            <a:pPr lvl="1"/>
            <a:r>
              <a:rPr lang="en-US" altLang="ko-KR" smtClean="0"/>
              <a:t>Not sharing any triple pattern</a:t>
            </a:r>
          </a:p>
          <a:p>
            <a:pPr lvl="1"/>
            <a:r>
              <a:rPr lang="en-US" altLang="ko-KR"/>
              <a:t>S</a:t>
            </a:r>
            <a:r>
              <a:rPr lang="en-US" altLang="ko-KR" smtClean="0"/>
              <a:t>haring a triple pattern and the joins are on same variable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03048" y="6300028"/>
            <a:ext cx="11112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Join on X</a:t>
            </a:r>
            <a:endParaRPr lang="ko-KR" altLang="en-US" sz="1600" dirty="0">
              <a:solidFill>
                <a:srgbClr val="0070C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6529" y="6300028"/>
            <a:ext cx="11015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Join on Y</a:t>
            </a:r>
            <a:endParaRPr lang="ko-KR" altLang="en-US" sz="1600" dirty="0">
              <a:solidFill>
                <a:srgbClr val="0070C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682439" y="5502681"/>
            <a:ext cx="3805885" cy="577850"/>
          </a:xfrm>
          <a:prstGeom prst="roundRect">
            <a:avLst/>
          </a:prstGeom>
          <a:noFill/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598660" y="5599329"/>
            <a:ext cx="783332" cy="414636"/>
          </a:xfrm>
          <a:prstGeom prst="ellipse">
            <a:avLst/>
          </a:prstGeom>
          <a:solidFill>
            <a:srgbClr val="000000">
              <a:lumMod val="20000"/>
              <a:lumOff val="80000"/>
            </a:srgbClr>
          </a:solidFill>
          <a:ln w="12700" cap="flat" cmpd="sng" algn="ctr">
            <a:solidFill>
              <a:srgbClr val="000000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98660" y="5653925"/>
            <a:ext cx="8481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Student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34" name="직선 화살표 연결선 33"/>
          <p:cNvCxnSpPr>
            <a:stCxn id="40" idx="2"/>
            <a:endCxn id="38" idx="6"/>
          </p:cNvCxnSpPr>
          <p:nvPr/>
        </p:nvCxnSpPr>
        <p:spPr>
          <a:xfrm flipH="1">
            <a:off x="4544504" y="5806646"/>
            <a:ext cx="711572" cy="0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lumMod val="40000"/>
                <a:lumOff val="60000"/>
              </a:srgbClr>
            </a:solidFill>
            <a:prstDash val="solid"/>
            <a:tailEnd type="arrow"/>
          </a:ln>
          <a:effectLst/>
        </p:spPr>
      </p:cxnSp>
      <p:cxnSp>
        <p:nvCxnSpPr>
          <p:cNvPr id="35" name="직선 화살표 연결선 34"/>
          <p:cNvCxnSpPr>
            <a:stCxn id="40" idx="6"/>
            <a:endCxn id="42" idx="2"/>
          </p:cNvCxnSpPr>
          <p:nvPr/>
        </p:nvCxnSpPr>
        <p:spPr>
          <a:xfrm>
            <a:off x="6039408" y="5806646"/>
            <a:ext cx="559252" cy="1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lumMod val="40000"/>
                <a:lumOff val="60000"/>
              </a:srgbClr>
            </a:solidFill>
            <a:prstDash val="solid"/>
            <a:tailEnd type="arrow"/>
          </a:ln>
          <a:effectLst/>
        </p:spPr>
      </p:cxnSp>
      <p:sp>
        <p:nvSpPr>
          <p:cNvPr id="40" name="타원 39"/>
          <p:cNvSpPr/>
          <p:nvPr/>
        </p:nvSpPr>
        <p:spPr>
          <a:xfrm>
            <a:off x="5256076" y="5599328"/>
            <a:ext cx="783332" cy="414636"/>
          </a:xfrm>
          <a:prstGeom prst="ellipse">
            <a:avLst/>
          </a:prstGeom>
          <a:solidFill>
            <a:srgbClr val="000000">
              <a:lumMod val="20000"/>
              <a:lumOff val="80000"/>
            </a:srgbClr>
          </a:solidFill>
          <a:ln w="12700" cap="flat" cmpd="sng" algn="ctr">
            <a:solidFill>
              <a:srgbClr val="000000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33473" y="5655108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?Y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99692" y="5128155"/>
            <a:ext cx="4356483" cy="1224136"/>
          </a:xfrm>
          <a:prstGeom prst="roundRect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761172" y="5589240"/>
            <a:ext cx="783332" cy="414636"/>
          </a:xfrm>
          <a:prstGeom prst="ellipse">
            <a:avLst/>
          </a:prstGeom>
          <a:solidFill>
            <a:srgbClr val="000000">
              <a:lumMod val="20000"/>
              <a:lumOff val="80000"/>
            </a:srgbClr>
          </a:solidFill>
          <a:ln w="12700" cap="flat" cmpd="sng" algn="ctr">
            <a:solidFill>
              <a:srgbClr val="000000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32693" y="5642669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?X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871700" y="5848235"/>
            <a:ext cx="783332" cy="414636"/>
          </a:xfrm>
          <a:prstGeom prst="ellipse">
            <a:avLst/>
          </a:prstGeom>
          <a:solidFill>
            <a:srgbClr val="000000">
              <a:lumMod val="20000"/>
              <a:lumOff val="80000"/>
            </a:srgbClr>
          </a:solidFill>
          <a:ln w="12700" cap="flat" cmpd="sng" algn="ctr">
            <a:solidFill>
              <a:srgbClr val="000000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43965" y="5901664"/>
            <a:ext cx="4347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CS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886983" y="5217575"/>
            <a:ext cx="783332" cy="414636"/>
          </a:xfrm>
          <a:prstGeom prst="ellipse">
            <a:avLst/>
          </a:prstGeom>
          <a:solidFill>
            <a:srgbClr val="000000">
              <a:lumMod val="20000"/>
              <a:lumOff val="80000"/>
            </a:srgbClr>
          </a:solidFill>
          <a:ln w="12700" cap="flat" cmpd="sng" algn="ctr">
            <a:solidFill>
              <a:srgbClr val="000000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856407" y="5286244"/>
            <a:ext cx="9012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Professor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25" name="직선 화살표 연결선 24"/>
          <p:cNvCxnSpPr>
            <a:stCxn id="31" idx="2"/>
            <a:endCxn id="27" idx="6"/>
          </p:cNvCxnSpPr>
          <p:nvPr/>
        </p:nvCxnSpPr>
        <p:spPr>
          <a:xfrm flipH="1" flipV="1">
            <a:off x="2670315" y="5424893"/>
            <a:ext cx="1090857" cy="371665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lumMod val="40000"/>
                <a:lumOff val="60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직선 화살표 연결선 25"/>
          <p:cNvCxnSpPr>
            <a:stCxn id="31" idx="2"/>
            <a:endCxn id="29" idx="6"/>
          </p:cNvCxnSpPr>
          <p:nvPr/>
        </p:nvCxnSpPr>
        <p:spPr>
          <a:xfrm flipH="1">
            <a:off x="2655032" y="5796558"/>
            <a:ext cx="1106140" cy="258995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lumMod val="40000"/>
                <a:lumOff val="60000"/>
              </a:srgbClr>
            </a:solidFill>
            <a:prstDash val="solid"/>
            <a:tailEnd type="arrow"/>
          </a:ln>
          <a:effectLst/>
        </p:spPr>
      </p:cxnSp>
      <p:sp>
        <p:nvSpPr>
          <p:cNvPr id="15" name="직사각형 14"/>
          <p:cNvSpPr/>
          <p:nvPr/>
        </p:nvSpPr>
        <p:spPr>
          <a:xfrm>
            <a:off x="2918868" y="5394222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i="1" dirty="0" smtClean="0">
                <a:latin typeface="Arial" pitchFamily="34" charset="0"/>
                <a:cs typeface="Arial" pitchFamily="34" charset="0"/>
              </a:rPr>
              <a:t>type</a:t>
            </a:r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71501" y="5811824"/>
            <a:ext cx="9909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i="1" dirty="0" err="1" smtClean="0">
                <a:latin typeface="Arial" pitchFamily="34" charset="0"/>
                <a:cs typeface="Arial" pitchFamily="34" charset="0"/>
              </a:rPr>
              <a:t>worksFor</a:t>
            </a:r>
            <a:endParaRPr lang="ko-KR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14738" y="5551478"/>
            <a:ext cx="8210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i="1" dirty="0" smtClean="0">
                <a:latin typeface="Arial" pitchFamily="34" charset="0"/>
                <a:cs typeface="Arial" pitchFamily="34" charset="0"/>
              </a:rPr>
              <a:t>advisor</a:t>
            </a:r>
            <a:endParaRPr lang="ko-KR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41347" y="5544461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i="1" dirty="0" smtClean="0">
                <a:latin typeface="Arial" pitchFamily="34" charset="0"/>
                <a:cs typeface="Arial" pitchFamily="34" charset="0"/>
              </a:rPr>
              <a:t>type</a:t>
            </a:r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592461" y="3555593"/>
            <a:ext cx="2291907" cy="116955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>
            <a:solidFill>
              <a:srgbClr val="C0504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SELECT 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?X ?Y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WHERE{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?X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type Professor 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?X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worksFor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CS .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?Y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advisor 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?X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?Y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type Student }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16016" y="3539467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Query</a:t>
            </a:r>
            <a:endParaRPr lang="ko-KR" altLang="en-US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15616" y="422108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Execution Plan</a:t>
            </a:r>
            <a:endParaRPr lang="ko-KR" altLang="en-US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355372" y="4869160"/>
            <a:ext cx="3889036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mtClean="0">
                <a:solidFill>
                  <a:srgbClr val="FF0000"/>
                </a:solidFill>
              </a:rPr>
              <a:t>Need 2 MR jobs</a:t>
            </a:r>
            <a:endParaRPr lang="ko-KR" altLang="en-US" sz="3200" b="1">
              <a:solidFill>
                <a:srgbClr val="FF0000"/>
              </a:solidFill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5644669" y="4437112"/>
            <a:ext cx="166363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5674422" y="4221088"/>
            <a:ext cx="292410" cy="216024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6837701" y="4221088"/>
            <a:ext cx="292410" cy="216024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/>
        </p:nvCxnSpPr>
        <p:spPr>
          <a:xfrm>
            <a:off x="5652120" y="4005064"/>
            <a:ext cx="201622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5652120" y="4221088"/>
            <a:ext cx="172987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5650440" y="4653136"/>
            <a:ext cx="172987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5674640" y="3809267"/>
            <a:ext cx="292410" cy="216024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5675146" y="4005064"/>
            <a:ext cx="292410" cy="216024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5663271" y="4448263"/>
            <a:ext cx="292410" cy="216024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4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8" grpId="0" animBg="1"/>
      <p:bldP spid="39" grpId="0"/>
      <p:bldP spid="8" grpId="0"/>
      <p:bldP spid="8" grpId="1"/>
      <p:bldP spid="9" grpId="0"/>
      <p:bldP spid="10" grpId="0" animBg="1"/>
      <p:bldP spid="42" grpId="0" animBg="1"/>
      <p:bldP spid="43" grpId="0"/>
      <p:bldP spid="40" grpId="0" animBg="1"/>
      <p:bldP spid="41" grpId="0"/>
      <p:bldP spid="12" grpId="0" animBg="1"/>
      <p:bldP spid="12" grpId="1" animBg="1"/>
      <p:bldP spid="31" grpId="0" animBg="1"/>
      <p:bldP spid="31" grpId="1" animBg="1"/>
      <p:bldP spid="32" grpId="0"/>
      <p:bldP spid="32" grpId="1"/>
      <p:bldP spid="29" grpId="0" animBg="1"/>
      <p:bldP spid="29" grpId="1" animBg="1"/>
      <p:bldP spid="30" grpId="0"/>
      <p:bldP spid="30" grpId="1"/>
      <p:bldP spid="27" grpId="0" animBg="1"/>
      <p:bldP spid="27" grpId="1" animBg="1"/>
      <p:bldP spid="28" grpId="0"/>
      <p:bldP spid="28" grpId="1"/>
      <p:bldP spid="15" grpId="0"/>
      <p:bldP spid="15" grpId="1"/>
      <p:bldP spid="16" grpId="0"/>
      <p:bldP spid="16" grpId="1"/>
      <p:bldP spid="17" grpId="0"/>
      <p:bldP spid="18" grpId="0"/>
      <p:bldP spid="74" grpId="0"/>
      <p:bldP spid="75" grpId="0" animBg="1"/>
      <p:bldP spid="78" grpId="0" animBg="1"/>
      <p:bldP spid="78" grpId="1" animBg="1"/>
      <p:bldP spid="78" grpId="2" animBg="1"/>
      <p:bldP spid="79" grpId="0" animBg="1"/>
      <p:bldP spid="79" grpId="1" animBg="1"/>
      <p:bldP spid="79" grpId="2" animBg="1"/>
      <p:bldP spid="79" grpId="3" animBg="1"/>
      <p:bldP spid="85" grpId="0" animBg="1"/>
      <p:bldP spid="85" grpId="1" animBg="1"/>
      <p:bldP spid="86" grpId="0" animBg="1"/>
      <p:bldP spid="86" grpId="1" animBg="1"/>
      <p:bldP spid="8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30495" y="3384885"/>
            <a:ext cx="958958" cy="129819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39514" y="3023564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007146" y="4377247"/>
            <a:ext cx="1110527" cy="468057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Reduce 1</a:t>
            </a:r>
            <a:endParaRPr lang="ko-KR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007146" y="5291811"/>
            <a:ext cx="1110527" cy="468057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Reduce 2</a:t>
            </a:r>
            <a:endParaRPr lang="ko-KR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533669" y="2015452"/>
            <a:ext cx="1656184" cy="792088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Jobtracker</a:t>
            </a:r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altLang="ko-KR" sz="800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66372" y="1890759"/>
            <a:ext cx="11304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(1) Job </a:t>
            </a:r>
            <a:br>
              <a:rPr lang="en-US" altLang="ko-KR" sz="1400" dirty="0" smtClean="0">
                <a:latin typeface="Arial" pitchFamily="34" charset="0"/>
                <a:cs typeface="Arial" pitchFamily="34" charset="0"/>
              </a:rPr>
            </a:b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 submission</a:t>
            </a:r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692878" y="3454620"/>
            <a:ext cx="837796" cy="28803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Split 0</a:t>
            </a:r>
            <a:endParaRPr lang="ko-KR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92878" y="3736627"/>
            <a:ext cx="837796" cy="28803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Split 1</a:t>
            </a:r>
            <a:endParaRPr lang="ko-KR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696305" y="4024659"/>
            <a:ext cx="837796" cy="28803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Split 2</a:t>
            </a:r>
            <a:endParaRPr lang="ko-KR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49440" y="3619787"/>
            <a:ext cx="877934" cy="639242"/>
          </a:xfrm>
          <a:prstGeom prst="rect">
            <a:avLst/>
          </a:prstGeom>
          <a:solidFill>
            <a:srgbClr val="66CCFF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8000"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Map</a:t>
            </a:r>
            <a:endParaRPr lang="ko-KR" alt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981272" y="3762140"/>
            <a:ext cx="396044" cy="18833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981272" y="3950470"/>
            <a:ext cx="396044" cy="18833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189400" y="3527620"/>
            <a:ext cx="2475948" cy="864096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직선 화살표 연결선 40"/>
          <p:cNvCxnSpPr>
            <a:stCxn id="37" idx="3"/>
            <a:endCxn id="38" idx="1"/>
          </p:cNvCxnSpPr>
          <p:nvPr/>
        </p:nvCxnSpPr>
        <p:spPr>
          <a:xfrm flipV="1">
            <a:off x="4427374" y="3856305"/>
            <a:ext cx="553898" cy="831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7" idx="3"/>
            <a:endCxn id="39" idx="1"/>
          </p:cNvCxnSpPr>
          <p:nvPr/>
        </p:nvCxnSpPr>
        <p:spPr>
          <a:xfrm>
            <a:off x="4427374" y="3939408"/>
            <a:ext cx="553898" cy="10522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8" idx="3"/>
            <a:endCxn id="18" idx="1"/>
          </p:cNvCxnSpPr>
          <p:nvPr/>
        </p:nvCxnSpPr>
        <p:spPr>
          <a:xfrm>
            <a:off x="5377316" y="3856305"/>
            <a:ext cx="629830" cy="7549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9" idx="3"/>
            <a:endCxn id="19" idx="1"/>
          </p:cNvCxnSpPr>
          <p:nvPr/>
        </p:nvCxnSpPr>
        <p:spPr>
          <a:xfrm>
            <a:off x="5377316" y="4044635"/>
            <a:ext cx="629830" cy="14812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1" idx="3"/>
            <a:endCxn id="37" idx="1"/>
          </p:cNvCxnSpPr>
          <p:nvPr/>
        </p:nvCxnSpPr>
        <p:spPr>
          <a:xfrm>
            <a:off x="2530674" y="3598636"/>
            <a:ext cx="1018766" cy="3407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32" idx="3"/>
            <a:endCxn id="187" idx="1"/>
          </p:cNvCxnSpPr>
          <p:nvPr/>
        </p:nvCxnSpPr>
        <p:spPr>
          <a:xfrm>
            <a:off x="2530674" y="3880643"/>
            <a:ext cx="1018765" cy="11715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35" idx="3"/>
            <a:endCxn id="195" idx="1"/>
          </p:cNvCxnSpPr>
          <p:nvPr/>
        </p:nvCxnSpPr>
        <p:spPr>
          <a:xfrm>
            <a:off x="2534101" y="4168675"/>
            <a:ext cx="1015338" cy="19784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188" idx="3"/>
            <a:endCxn id="18" idx="1"/>
          </p:cNvCxnSpPr>
          <p:nvPr/>
        </p:nvCxnSpPr>
        <p:spPr>
          <a:xfrm flipV="1">
            <a:off x="5377315" y="4611276"/>
            <a:ext cx="629831" cy="3577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189" idx="3"/>
            <a:endCxn id="19" idx="1"/>
          </p:cNvCxnSpPr>
          <p:nvPr/>
        </p:nvCxnSpPr>
        <p:spPr>
          <a:xfrm>
            <a:off x="5377315" y="5157381"/>
            <a:ext cx="629831" cy="3684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196" idx="3"/>
            <a:endCxn id="18" idx="1"/>
          </p:cNvCxnSpPr>
          <p:nvPr/>
        </p:nvCxnSpPr>
        <p:spPr>
          <a:xfrm flipV="1">
            <a:off x="5377315" y="4611276"/>
            <a:ext cx="629831" cy="14527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197" idx="3"/>
            <a:endCxn id="19" idx="1"/>
          </p:cNvCxnSpPr>
          <p:nvPr/>
        </p:nvCxnSpPr>
        <p:spPr>
          <a:xfrm flipV="1">
            <a:off x="5377315" y="5525840"/>
            <a:ext cx="629831" cy="72650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>
            <a:off x="1518958" y="4911343"/>
            <a:ext cx="1171378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1696305" y="4311940"/>
            <a:ext cx="837796" cy="28803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…</a:t>
            </a:r>
            <a:endParaRPr lang="ko-KR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625266" y="5336679"/>
            <a:ext cx="958958" cy="129819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934285" y="499460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687649" y="5406414"/>
            <a:ext cx="837796" cy="28803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Split 0</a:t>
            </a:r>
            <a:endParaRPr lang="ko-KR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687649" y="5688421"/>
            <a:ext cx="837796" cy="28803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Split 1</a:t>
            </a:r>
            <a:endParaRPr lang="ko-KR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691076" y="5976453"/>
            <a:ext cx="837796" cy="28803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Split 2</a:t>
            </a:r>
            <a:endParaRPr lang="ko-KR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691076" y="6263734"/>
            <a:ext cx="837796" cy="28803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…</a:t>
            </a:r>
            <a:endParaRPr lang="ko-KR" alt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0" name="직선 화살표 연결선 169"/>
          <p:cNvCxnSpPr>
            <a:stCxn id="84" idx="3"/>
            <a:endCxn id="37" idx="1"/>
          </p:cNvCxnSpPr>
          <p:nvPr/>
        </p:nvCxnSpPr>
        <p:spPr>
          <a:xfrm flipV="1">
            <a:off x="2525445" y="3939408"/>
            <a:ext cx="1023995" cy="16110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85" idx="3"/>
            <a:endCxn id="187" idx="1"/>
          </p:cNvCxnSpPr>
          <p:nvPr/>
        </p:nvCxnSpPr>
        <p:spPr>
          <a:xfrm flipV="1">
            <a:off x="2525445" y="5052154"/>
            <a:ext cx="1023994" cy="7802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>
            <a:stCxn id="86" idx="3"/>
            <a:endCxn id="195" idx="1"/>
          </p:cNvCxnSpPr>
          <p:nvPr/>
        </p:nvCxnSpPr>
        <p:spPr>
          <a:xfrm>
            <a:off x="2528872" y="6120469"/>
            <a:ext cx="1020567" cy="266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97" idx="3"/>
            <a:endCxn id="20" idx="1"/>
          </p:cNvCxnSpPr>
          <p:nvPr/>
        </p:nvCxnSpPr>
        <p:spPr>
          <a:xfrm flipV="1">
            <a:off x="3129513" y="2411496"/>
            <a:ext cx="1404156" cy="496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모서리가 둥근 직사각형 96"/>
          <p:cNvSpPr/>
          <p:nvPr/>
        </p:nvSpPr>
        <p:spPr>
          <a:xfrm>
            <a:off x="2049393" y="2167255"/>
            <a:ext cx="1080120" cy="49841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pc="-70" dirty="0" smtClean="0">
                <a:latin typeface="Arial" pitchFamily="34" charset="0"/>
                <a:cs typeface="Arial" pitchFamily="34" charset="0"/>
              </a:rPr>
              <a:t>Job client</a:t>
            </a:r>
            <a:endParaRPr lang="ko-KR" altLang="en-US" sz="1600" spc="-7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" name="직선 화살표 연결선 102"/>
          <p:cNvCxnSpPr/>
          <p:nvPr/>
        </p:nvCxnSpPr>
        <p:spPr>
          <a:xfrm flipH="1">
            <a:off x="3741581" y="2665668"/>
            <a:ext cx="792088" cy="95411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2744399" y="3038290"/>
            <a:ext cx="10695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(2) First </a:t>
            </a:r>
            <a:br>
              <a:rPr lang="en-US" altLang="ko-KR" sz="1400" dirty="0" smtClean="0">
                <a:latin typeface="Arial" pitchFamily="34" charset="0"/>
                <a:cs typeface="Arial" pitchFamily="34" charset="0"/>
              </a:rPr>
            </a:b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map phase</a:t>
            </a:r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7406612" y="4435552"/>
            <a:ext cx="837796" cy="35144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Part 0</a:t>
            </a:r>
            <a:endParaRPr lang="ko-KR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7435688" y="3999398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Output</a:t>
            </a:r>
            <a:endParaRPr lang="ko-KR" alt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4" name="직선 화살표 연결선 143"/>
          <p:cNvCxnSpPr>
            <a:stCxn id="18" idx="3"/>
            <a:endCxn id="134" idx="1"/>
          </p:cNvCxnSpPr>
          <p:nvPr/>
        </p:nvCxnSpPr>
        <p:spPr>
          <a:xfrm>
            <a:off x="7117673" y="4611276"/>
            <a:ext cx="28893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9" idx="3"/>
            <a:endCxn id="225" idx="1"/>
          </p:cNvCxnSpPr>
          <p:nvPr/>
        </p:nvCxnSpPr>
        <p:spPr>
          <a:xfrm>
            <a:off x="7117673" y="5525840"/>
            <a:ext cx="28893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724210"/>
              </p:ext>
            </p:extLst>
          </p:nvPr>
        </p:nvGraphicFramePr>
        <p:xfrm>
          <a:off x="4133616" y="3763661"/>
          <a:ext cx="292200" cy="17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00"/>
                <a:gridCol w="97400"/>
                <a:gridCol w="97400"/>
              </a:tblGrid>
              <a:tr h="120229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" name="표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011345"/>
              </p:ext>
            </p:extLst>
          </p:nvPr>
        </p:nvGraphicFramePr>
        <p:xfrm>
          <a:off x="4133616" y="3940870"/>
          <a:ext cx="292200" cy="17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00"/>
                <a:gridCol w="97400"/>
                <a:gridCol w="97400"/>
              </a:tblGrid>
              <a:tr h="120229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2" name="직사각형 161"/>
          <p:cNvSpPr/>
          <p:nvPr/>
        </p:nvSpPr>
        <p:spPr>
          <a:xfrm>
            <a:off x="4629007" y="2888870"/>
            <a:ext cx="14077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(4) Global filter </a:t>
            </a:r>
          </a:p>
          <a:p>
            <a:r>
              <a:rPr lang="en-US" altLang="ko-KR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merging</a:t>
            </a:r>
            <a:endParaRPr lang="ko-KR" altLang="en-US" sz="1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63" name="표 1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026084"/>
              </p:ext>
            </p:extLst>
          </p:nvPr>
        </p:nvGraphicFramePr>
        <p:xfrm>
          <a:off x="4675524" y="2375492"/>
          <a:ext cx="292200" cy="17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00"/>
                <a:gridCol w="97400"/>
                <a:gridCol w="97400"/>
              </a:tblGrid>
              <a:tr h="120229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1" name="표 1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000454"/>
              </p:ext>
            </p:extLst>
          </p:nvPr>
        </p:nvGraphicFramePr>
        <p:xfrm>
          <a:off x="4675524" y="2552701"/>
          <a:ext cx="292200" cy="17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00"/>
                <a:gridCol w="97400"/>
                <a:gridCol w="97400"/>
              </a:tblGrid>
              <a:tr h="120229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3" name="표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946129"/>
              </p:ext>
            </p:extLst>
          </p:nvPr>
        </p:nvGraphicFramePr>
        <p:xfrm>
          <a:off x="5008388" y="2375492"/>
          <a:ext cx="292200" cy="17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00"/>
                <a:gridCol w="97400"/>
                <a:gridCol w="97400"/>
              </a:tblGrid>
              <a:tr h="120229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" name="표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095737"/>
              </p:ext>
            </p:extLst>
          </p:nvPr>
        </p:nvGraphicFramePr>
        <p:xfrm>
          <a:off x="5008388" y="2552701"/>
          <a:ext cx="292200" cy="17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00"/>
                <a:gridCol w="97400"/>
                <a:gridCol w="97400"/>
              </a:tblGrid>
              <a:tr h="120229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6" name="표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986916"/>
              </p:ext>
            </p:extLst>
          </p:nvPr>
        </p:nvGraphicFramePr>
        <p:xfrm>
          <a:off x="5345472" y="2375492"/>
          <a:ext cx="292200" cy="17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00"/>
                <a:gridCol w="97400"/>
                <a:gridCol w="97400"/>
              </a:tblGrid>
              <a:tr h="120229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7" name="표 1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599306"/>
              </p:ext>
            </p:extLst>
          </p:nvPr>
        </p:nvGraphicFramePr>
        <p:xfrm>
          <a:off x="5345472" y="2552701"/>
          <a:ext cx="292200" cy="17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00"/>
                <a:gridCol w="97400"/>
                <a:gridCol w="97400"/>
              </a:tblGrid>
              <a:tr h="120229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78" name="직선 화살표 연결선 177"/>
          <p:cNvCxnSpPr>
            <a:stCxn id="74" idx="0"/>
            <a:endCxn id="171" idx="2"/>
          </p:cNvCxnSpPr>
          <p:nvPr/>
        </p:nvCxnSpPr>
        <p:spPr>
          <a:xfrm flipV="1">
            <a:off x="4279716" y="2731381"/>
            <a:ext cx="541908" cy="10322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0" name="표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962076"/>
              </p:ext>
            </p:extLst>
          </p:nvPr>
        </p:nvGraphicFramePr>
        <p:xfrm>
          <a:off x="5778035" y="2373565"/>
          <a:ext cx="292200" cy="17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00"/>
                <a:gridCol w="97400"/>
                <a:gridCol w="97400"/>
              </a:tblGrid>
              <a:tr h="120229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1" name="표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72026"/>
              </p:ext>
            </p:extLst>
          </p:nvPr>
        </p:nvGraphicFramePr>
        <p:xfrm>
          <a:off x="5778035" y="2550774"/>
          <a:ext cx="292200" cy="17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00"/>
                <a:gridCol w="97400"/>
                <a:gridCol w="97400"/>
              </a:tblGrid>
              <a:tr h="120229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83" name="구부러진 연결선 182"/>
          <p:cNvCxnSpPr/>
          <p:nvPr/>
        </p:nvCxnSpPr>
        <p:spPr>
          <a:xfrm rot="10800000" flipV="1">
            <a:off x="4417749" y="2731380"/>
            <a:ext cx="1458644" cy="1061703"/>
          </a:xfrm>
          <a:prstGeom prst="curvedConnector3">
            <a:avLst>
              <a:gd name="adj1" fmla="val -2791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직사각형 186"/>
          <p:cNvSpPr/>
          <p:nvPr/>
        </p:nvSpPr>
        <p:spPr>
          <a:xfrm>
            <a:off x="3549439" y="4732533"/>
            <a:ext cx="877934" cy="639242"/>
          </a:xfrm>
          <a:prstGeom prst="rect">
            <a:avLst/>
          </a:prstGeom>
          <a:solidFill>
            <a:srgbClr val="66CCFF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8000"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Map</a:t>
            </a:r>
            <a:endParaRPr lang="ko-KR" alt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4981271" y="4874886"/>
            <a:ext cx="396044" cy="18833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4981271" y="5063216"/>
            <a:ext cx="396044" cy="18833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3189399" y="4630741"/>
            <a:ext cx="2475948" cy="864096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1" name="직선 화살표 연결선 190"/>
          <p:cNvCxnSpPr>
            <a:stCxn id="187" idx="3"/>
            <a:endCxn id="188" idx="1"/>
          </p:cNvCxnSpPr>
          <p:nvPr/>
        </p:nvCxnSpPr>
        <p:spPr>
          <a:xfrm flipV="1">
            <a:off x="4427373" y="4969051"/>
            <a:ext cx="553898" cy="831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>
            <a:stCxn id="187" idx="3"/>
            <a:endCxn id="189" idx="1"/>
          </p:cNvCxnSpPr>
          <p:nvPr/>
        </p:nvCxnSpPr>
        <p:spPr>
          <a:xfrm>
            <a:off x="4427373" y="5052154"/>
            <a:ext cx="553898" cy="10522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3" name="표 1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594264"/>
              </p:ext>
            </p:extLst>
          </p:nvPr>
        </p:nvGraphicFramePr>
        <p:xfrm>
          <a:off x="4133615" y="4876407"/>
          <a:ext cx="292200" cy="17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00"/>
                <a:gridCol w="97400"/>
                <a:gridCol w="97400"/>
              </a:tblGrid>
              <a:tr h="120229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688073"/>
              </p:ext>
            </p:extLst>
          </p:nvPr>
        </p:nvGraphicFramePr>
        <p:xfrm>
          <a:off x="4133615" y="5053616"/>
          <a:ext cx="292200" cy="17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00"/>
                <a:gridCol w="97400"/>
                <a:gridCol w="97400"/>
              </a:tblGrid>
              <a:tr h="120229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5" name="직사각형 194"/>
          <p:cNvSpPr/>
          <p:nvPr/>
        </p:nvSpPr>
        <p:spPr>
          <a:xfrm>
            <a:off x="3549439" y="5827501"/>
            <a:ext cx="877934" cy="639242"/>
          </a:xfrm>
          <a:prstGeom prst="rect">
            <a:avLst/>
          </a:prstGeom>
          <a:solidFill>
            <a:srgbClr val="66CCFF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8000"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Map</a:t>
            </a:r>
            <a:endParaRPr lang="ko-KR" alt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4981271" y="5969854"/>
            <a:ext cx="396044" cy="18833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4981271" y="6158184"/>
            <a:ext cx="396044" cy="18833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3189399" y="5725709"/>
            <a:ext cx="2475948" cy="864096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9" name="직선 화살표 연결선 198"/>
          <p:cNvCxnSpPr>
            <a:stCxn id="195" idx="3"/>
            <a:endCxn id="196" idx="1"/>
          </p:cNvCxnSpPr>
          <p:nvPr/>
        </p:nvCxnSpPr>
        <p:spPr>
          <a:xfrm flipV="1">
            <a:off x="4427373" y="6064019"/>
            <a:ext cx="553898" cy="831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>
            <a:stCxn id="195" idx="3"/>
            <a:endCxn id="197" idx="1"/>
          </p:cNvCxnSpPr>
          <p:nvPr/>
        </p:nvCxnSpPr>
        <p:spPr>
          <a:xfrm>
            <a:off x="4427373" y="6147122"/>
            <a:ext cx="553898" cy="10522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1" name="표 2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209068"/>
              </p:ext>
            </p:extLst>
          </p:nvPr>
        </p:nvGraphicFramePr>
        <p:xfrm>
          <a:off x="4133615" y="5971375"/>
          <a:ext cx="292200" cy="17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00"/>
                <a:gridCol w="97400"/>
                <a:gridCol w="97400"/>
              </a:tblGrid>
              <a:tr h="120229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2" name="표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301297"/>
              </p:ext>
            </p:extLst>
          </p:nvPr>
        </p:nvGraphicFramePr>
        <p:xfrm>
          <a:off x="4133615" y="6148584"/>
          <a:ext cx="292200" cy="17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00"/>
                <a:gridCol w="97400"/>
                <a:gridCol w="97400"/>
              </a:tblGrid>
              <a:tr h="120229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2" name="직사각형 211"/>
          <p:cNvSpPr/>
          <p:nvPr/>
        </p:nvSpPr>
        <p:spPr>
          <a:xfrm>
            <a:off x="2556033" y="6146140"/>
            <a:ext cx="1059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(5) Second</a:t>
            </a:r>
            <a:br>
              <a:rPr lang="en-US" altLang="ko-KR" sz="1400" dirty="0" smtClean="0">
                <a:latin typeface="Arial" pitchFamily="34" charset="0"/>
                <a:cs typeface="Arial" pitchFamily="34" charset="0"/>
              </a:rPr>
            </a:b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map phase</a:t>
            </a:r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5665348" y="3994081"/>
            <a:ext cx="16065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(6) Reduce phase</a:t>
            </a:r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7406611" y="5350116"/>
            <a:ext cx="837796" cy="35144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Part 1</a:t>
            </a:r>
            <a:endParaRPr lang="ko-KR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3863963" y="4140606"/>
            <a:ext cx="1317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(3) Local filter </a:t>
            </a:r>
          </a:p>
          <a:p>
            <a:r>
              <a:rPr lang="en-US" altLang="ko-KR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construction</a:t>
            </a:r>
            <a:endParaRPr lang="ko-KR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A30E-EA62-42B8-9196-64E2E841BEB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Execution Overview</a:t>
            </a:r>
          </a:p>
          <a:p>
            <a:pPr lvl="1"/>
            <a:r>
              <a:rPr lang="en-US" altLang="ko-KR">
                <a:cs typeface="Arial" pitchFamily="34" charset="0"/>
              </a:rPr>
              <a:t>Reducing redundant intermediate (map output) records</a:t>
            </a:r>
          </a:p>
          <a:p>
            <a:pPr lvl="1"/>
            <a:endParaRPr lang="en-US" altLang="ko-KR" smtClean="0"/>
          </a:p>
          <a:p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smtClean="0"/>
              <a:t>Related Work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2900" smtClean="0"/>
              <a:t>Join Processing Using Filters in MapReduce </a:t>
            </a:r>
            <a:r>
              <a:rPr lang="en-US" altLang="ko-KR" sz="2000"/>
              <a:t>[Taewhi Lee et al., RACS’12]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37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8" grpId="0" animBg="1"/>
      <p:bldP spid="39" grpId="0" animBg="1"/>
      <p:bldP spid="114" grpId="0"/>
      <p:bldP spid="134" grpId="0" animBg="1"/>
      <p:bldP spid="135" grpId="0"/>
      <p:bldP spid="162" grpId="0"/>
      <p:bldP spid="188" grpId="0" animBg="1"/>
      <p:bldP spid="189" grpId="0" animBg="1"/>
      <p:bldP spid="196" grpId="0" animBg="1"/>
      <p:bldP spid="197" grpId="0" animBg="1"/>
      <p:bldP spid="212" grpId="0"/>
      <p:bldP spid="213" grpId="0"/>
      <p:bldP spid="225" grpId="0" animBg="1"/>
      <p:bldP spid="1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678091"/>
          </a:xfrm>
        </p:spPr>
        <p:txBody>
          <a:bodyPr>
            <a:noAutofit/>
          </a:bodyPr>
          <a:lstStyle/>
          <a:p>
            <a:pPr>
              <a:spcAft>
                <a:spcPts val="528"/>
              </a:spcAft>
            </a:pPr>
            <a:r>
              <a:rPr lang="en-US" altLang="ko-KR" sz="2000" smtClean="0">
                <a:cs typeface="Arial" pitchFamily="34" charset="0"/>
              </a:rPr>
              <a:t>Map Task Scheduling</a:t>
            </a:r>
          </a:p>
          <a:p>
            <a:pPr lvl="1">
              <a:spcAft>
                <a:spcPts val="528"/>
              </a:spcAft>
            </a:pPr>
            <a:r>
              <a:rPr lang="en-US" altLang="ko-KR" sz="1800" smtClean="0">
                <a:cs typeface="Arial" pitchFamily="34" charset="0"/>
              </a:rPr>
              <a:t>Hadoop</a:t>
            </a:r>
            <a:endParaRPr lang="en-US" altLang="ko-KR" sz="1800" dirty="0" smtClean="0">
              <a:cs typeface="Arial" pitchFamily="34" charset="0"/>
            </a:endParaRPr>
          </a:p>
          <a:p>
            <a:pPr lvl="2">
              <a:spcAft>
                <a:spcPts val="528"/>
              </a:spcAft>
            </a:pPr>
            <a:r>
              <a:rPr lang="en-US" altLang="ko-KR" dirty="0" smtClean="0">
                <a:cs typeface="Arial" pitchFamily="34" charset="0"/>
              </a:rPr>
              <a:t>Scheduling in the order of </a:t>
            </a:r>
            <a:r>
              <a:rPr lang="en-US" altLang="ko-KR" dirty="0" smtClean="0">
                <a:solidFill>
                  <a:srgbClr val="0000FF"/>
                </a:solidFill>
                <a:cs typeface="Arial" pitchFamily="34" charset="0"/>
              </a:rPr>
              <a:t>input split size</a:t>
            </a:r>
            <a:endParaRPr lang="en-US" altLang="ko-KR" dirty="0">
              <a:cs typeface="Arial" pitchFamily="34" charset="0"/>
            </a:endParaRPr>
          </a:p>
          <a:p>
            <a:pPr marL="457200" lvl="1" indent="0">
              <a:spcAft>
                <a:spcPts val="528"/>
              </a:spcAft>
              <a:buNone/>
            </a:pPr>
            <a:r>
              <a:rPr lang="en-US" altLang="ko-KR" smtClean="0">
                <a:cs typeface="Arial" pitchFamily="34" charset="0"/>
                <a:sym typeface="Wingdings" pitchFamily="2" charset="2"/>
              </a:rPr>
              <a:t>      </a:t>
            </a:r>
            <a:r>
              <a:rPr lang="en-US" altLang="ko-KR" smtClean="0">
                <a:cs typeface="Arial" pitchFamily="34" charset="0"/>
              </a:rPr>
              <a:t>Processing </a:t>
            </a:r>
            <a:r>
              <a:rPr lang="en-US" altLang="ko-KR" dirty="0" smtClean="0">
                <a:cs typeface="Arial" pitchFamily="34" charset="0"/>
              </a:rPr>
              <a:t>order of the input datasets </a:t>
            </a:r>
            <a:br>
              <a:rPr lang="en-US" altLang="ko-KR" dirty="0" smtClean="0">
                <a:cs typeface="Arial" pitchFamily="34" charset="0"/>
              </a:rPr>
            </a:br>
            <a:r>
              <a:rPr lang="en-US" altLang="ko-KR" smtClean="0">
                <a:cs typeface="Arial" pitchFamily="34" charset="0"/>
              </a:rPr>
              <a:t>           </a:t>
            </a:r>
            <a:r>
              <a:rPr lang="en-US" altLang="ko-KR" dirty="0" smtClean="0">
                <a:solidFill>
                  <a:srgbClr val="FF0000"/>
                </a:solidFill>
                <a:cs typeface="Arial" pitchFamily="34" charset="0"/>
              </a:rPr>
              <a:t>cannot be controlled</a:t>
            </a:r>
          </a:p>
          <a:p>
            <a:pPr>
              <a:spcAft>
                <a:spcPts val="528"/>
              </a:spcAft>
            </a:pPr>
            <a:endParaRPr lang="en-US" altLang="ko-KR" sz="2000" dirty="0" smtClean="0">
              <a:cs typeface="Arial" pitchFamily="34" charset="0"/>
            </a:endParaRPr>
          </a:p>
          <a:p>
            <a:pPr lvl="1">
              <a:spcAft>
                <a:spcPts val="528"/>
              </a:spcAft>
            </a:pPr>
            <a:r>
              <a:rPr lang="en-US" altLang="ko-KR" sz="1800" dirty="0" smtClean="0">
                <a:cs typeface="Arial" pitchFamily="34" charset="0"/>
              </a:rPr>
              <a:t>Our approach</a:t>
            </a:r>
          </a:p>
          <a:p>
            <a:pPr lvl="2">
              <a:spcAft>
                <a:spcPts val="528"/>
              </a:spcAft>
            </a:pPr>
            <a:r>
              <a:rPr lang="en-US" altLang="ko-KR" dirty="0" smtClean="0">
                <a:solidFill>
                  <a:srgbClr val="0000FF"/>
                </a:solidFill>
                <a:cs typeface="Arial" pitchFamily="34" charset="0"/>
              </a:rPr>
              <a:t>Keeps the order of the input datasets</a:t>
            </a:r>
          </a:p>
          <a:p>
            <a:pPr lvl="1">
              <a:spcAft>
                <a:spcPts val="528"/>
              </a:spcAft>
            </a:pPr>
            <a:endParaRPr lang="en-US" altLang="ko-KR" dirty="0" smtClean="0">
              <a:cs typeface="Arial" pitchFamily="34" charset="0"/>
            </a:endParaRPr>
          </a:p>
          <a:p>
            <a:pPr lvl="1">
              <a:spcAft>
                <a:spcPts val="528"/>
              </a:spcAft>
            </a:pPr>
            <a:endParaRPr lang="en-US" altLang="ko-KR" dirty="0" smtClean="0">
              <a:cs typeface="Arial" pitchFamily="34" charset="0"/>
            </a:endParaRPr>
          </a:p>
          <a:p>
            <a:pPr lvl="1">
              <a:spcAft>
                <a:spcPts val="528"/>
              </a:spcAft>
            </a:pPr>
            <a:r>
              <a:rPr lang="en-US" altLang="ko-KR" dirty="0" smtClean="0">
                <a:cs typeface="Arial" pitchFamily="34" charset="0"/>
              </a:rPr>
              <a:t>Pros: </a:t>
            </a:r>
            <a:r>
              <a:rPr lang="en-US" altLang="ko-KR" dirty="0" smtClean="0">
                <a:solidFill>
                  <a:srgbClr val="0000FF"/>
                </a:solidFill>
                <a:cs typeface="Arial" pitchFamily="34" charset="0"/>
                <a:sym typeface="Wingdings" pitchFamily="2" charset="2"/>
              </a:rPr>
              <a:t>DB techniques </a:t>
            </a:r>
            <a:r>
              <a:rPr lang="en-US" altLang="ko-KR" dirty="0" smtClean="0">
                <a:cs typeface="Arial" pitchFamily="34" charset="0"/>
                <a:sym typeface="Wingdings" pitchFamily="2" charset="2"/>
              </a:rPr>
              <a:t>such as filtering and join ordering </a:t>
            </a:r>
            <a:r>
              <a:rPr lang="en-US" altLang="ko-KR" dirty="0" smtClean="0">
                <a:solidFill>
                  <a:srgbClr val="0000FF"/>
                </a:solidFill>
                <a:cs typeface="Arial" pitchFamily="34" charset="0"/>
                <a:sym typeface="Wingdings" pitchFamily="2" charset="2"/>
              </a:rPr>
              <a:t>can be applied</a:t>
            </a:r>
          </a:p>
          <a:p>
            <a:pPr lvl="1">
              <a:spcAft>
                <a:spcPts val="528"/>
              </a:spcAft>
            </a:pPr>
            <a:r>
              <a:rPr lang="en-US" altLang="ko-KR" dirty="0" smtClean="0">
                <a:cs typeface="Arial" pitchFamily="34" charset="0"/>
                <a:sym typeface="Wingdings" pitchFamily="2" charset="2"/>
              </a:rPr>
              <a:t>Cons:</a:t>
            </a:r>
            <a:r>
              <a:rPr lang="en-US" altLang="ko-KR" dirty="0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 </a:t>
            </a:r>
            <a:r>
              <a:rPr lang="en-US" altLang="ko-KR" dirty="0">
                <a:solidFill>
                  <a:srgbClr val="FF0000"/>
                </a:solidFill>
                <a:cs typeface="Arial" pitchFamily="34" charset="0"/>
              </a:rPr>
              <a:t>All Mappers must wait </a:t>
            </a:r>
            <a:r>
              <a:rPr lang="en-US" altLang="ko-KR" dirty="0" smtClean="0">
                <a:cs typeface="Arial" pitchFamily="34" charset="0"/>
              </a:rPr>
              <a:t>during the global filter construction</a:t>
            </a:r>
            <a:endParaRPr lang="en-US" altLang="ko-KR" dirty="0"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19286" y="1616046"/>
            <a:ext cx="288032" cy="10801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04127" y="1664419"/>
            <a:ext cx="288032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388968" y="1724166"/>
            <a:ext cx="288032" cy="97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680669" y="1796166"/>
            <a:ext cx="288032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968701" y="1832166"/>
            <a:ext cx="288032" cy="86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272974" y="1916419"/>
            <a:ext cx="288032" cy="7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565813" y="1976166"/>
            <a:ext cx="288032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853845" y="2048166"/>
            <a:ext cx="288032" cy="64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132559" y="2120166"/>
            <a:ext cx="288032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428975" y="2192166"/>
            <a:ext cx="288032" cy="50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968856" y="3562836"/>
            <a:ext cx="288032" cy="10801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807711" y="3597561"/>
            <a:ext cx="288032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256888" y="3670956"/>
            <a:ext cx="288032" cy="97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093185" y="3742956"/>
            <a:ext cx="288032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542362" y="3778956"/>
            <a:ext cx="288032" cy="86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381217" y="3849561"/>
            <a:ext cx="288032" cy="7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828292" y="3922956"/>
            <a:ext cx="288032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116324" y="3994956"/>
            <a:ext cx="288032" cy="64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669249" y="4066956"/>
            <a:ext cx="288032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8403267" y="4138956"/>
            <a:ext cx="288032" cy="50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A30E-EA62-42B8-9196-64E2E841BEB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6957281" y="3322267"/>
            <a:ext cx="11420" cy="151216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smtClean="0"/>
              <a:t>Related Work</a:t>
            </a:r>
            <a:br>
              <a:rPr lang="en-US" altLang="ko-KR" sz="2000" smtClean="0"/>
            </a:br>
            <a:r>
              <a:rPr lang="en-US" altLang="ko-KR" sz="2900" smtClean="0"/>
              <a:t>Join </a:t>
            </a:r>
            <a:r>
              <a:rPr lang="en-US" altLang="ko-KR" sz="2900"/>
              <a:t>Processing Using Filters in MapReduce</a:t>
            </a:r>
            <a:r>
              <a:rPr lang="en-US" altLang="ko-KR" smtClean="0"/>
              <a:t> </a:t>
            </a:r>
            <a:r>
              <a:rPr lang="en-US" altLang="ko-KR" sz="2000"/>
              <a:t>[Taewhi Lee et al., RACS’12]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5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smtClean="0"/>
              <a:t>Related Work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3300" smtClean="0"/>
              <a:t>Join Algorithms and Query Processing in MapReduce</a:t>
            </a:r>
            <a:endParaRPr lang="ko-KR" altLang="en-US" sz="33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528"/>
              </a:spcAft>
            </a:pPr>
            <a:r>
              <a:rPr lang="en-US" altLang="ko-KR" sz="2200" smtClean="0">
                <a:cs typeface="Arial" pitchFamily="34" charset="0"/>
              </a:rPr>
              <a:t>Map-side </a:t>
            </a:r>
            <a:r>
              <a:rPr lang="en-US" altLang="ko-KR" sz="2200">
                <a:cs typeface="Arial" pitchFamily="34" charset="0"/>
              </a:rPr>
              <a:t>join: can be used </a:t>
            </a:r>
            <a:r>
              <a:rPr lang="en-US" altLang="ko-KR" sz="2200">
                <a:solidFill>
                  <a:srgbClr val="0000FF"/>
                </a:solidFill>
                <a:cs typeface="Arial" pitchFamily="34" charset="0"/>
              </a:rPr>
              <a:t>only in particular circumstances</a:t>
            </a:r>
          </a:p>
          <a:p>
            <a:pPr lvl="1">
              <a:spcAft>
                <a:spcPts val="528"/>
              </a:spcAft>
            </a:pPr>
            <a:r>
              <a:rPr lang="en-US" altLang="ko-KR">
                <a:cs typeface="Arial" pitchFamily="34" charset="0"/>
              </a:rPr>
              <a:t>Map-Merge join: input datasets should be partitioned and sorted on the join keys in advance </a:t>
            </a:r>
            <a:r>
              <a:rPr lang="en-US" altLang="ko-KR" sz="1600">
                <a:cs typeface="Arial" pitchFamily="34" charset="0"/>
              </a:rPr>
              <a:t>[KH Lee et al., SIGMOD Record ’11]</a:t>
            </a:r>
          </a:p>
          <a:p>
            <a:pPr lvl="1">
              <a:spcAft>
                <a:spcPts val="528"/>
              </a:spcAft>
            </a:pPr>
            <a:r>
              <a:rPr lang="en-US" altLang="ko-KR">
                <a:cs typeface="Arial" pitchFamily="34" charset="0"/>
              </a:rPr>
              <a:t>Broadcast join: efficient only when the size of one dataset is small </a:t>
            </a:r>
            <a:br>
              <a:rPr lang="en-US" altLang="ko-KR">
                <a:cs typeface="Arial" pitchFamily="34" charset="0"/>
              </a:rPr>
            </a:br>
            <a:r>
              <a:rPr lang="en-US" altLang="ko-KR" sz="1600">
                <a:cs typeface="Arial" pitchFamily="34" charset="0"/>
              </a:rPr>
              <a:t>[</a:t>
            </a:r>
            <a:r>
              <a:rPr lang="da-DK" altLang="ko-KR" sz="1600">
                <a:cs typeface="Arial" pitchFamily="34" charset="0"/>
              </a:rPr>
              <a:t>Blanas et al., SIGMOD ’10]</a:t>
            </a:r>
            <a:endParaRPr lang="en-US" altLang="ko-KR" sz="1600">
              <a:cs typeface="Arial" pitchFamily="34" charset="0"/>
            </a:endParaRPr>
          </a:p>
          <a:p>
            <a:pPr>
              <a:spcAft>
                <a:spcPts val="528"/>
              </a:spcAft>
            </a:pPr>
            <a:endParaRPr lang="en-US" altLang="ko-KR" sz="2200" smtClean="0">
              <a:cs typeface="Arial" pitchFamily="34" charset="0"/>
            </a:endParaRPr>
          </a:p>
          <a:p>
            <a:pPr>
              <a:spcAft>
                <a:spcPts val="528"/>
              </a:spcAft>
            </a:pPr>
            <a:r>
              <a:rPr lang="en-US" altLang="ko-KR" sz="2200" smtClean="0">
                <a:cs typeface="Arial" pitchFamily="34" charset="0"/>
              </a:rPr>
              <a:t>Reduce-side </a:t>
            </a:r>
            <a:r>
              <a:rPr lang="en-US" altLang="ko-KR" sz="2200">
                <a:cs typeface="Arial" pitchFamily="34" charset="0"/>
              </a:rPr>
              <a:t>join</a:t>
            </a:r>
          </a:p>
          <a:p>
            <a:pPr lvl="1">
              <a:spcAft>
                <a:spcPts val="528"/>
              </a:spcAft>
            </a:pPr>
            <a:r>
              <a:rPr lang="en-US" altLang="ko-KR">
                <a:cs typeface="Arial" pitchFamily="34" charset="0"/>
              </a:rPr>
              <a:t>Repartition join: </a:t>
            </a:r>
            <a:r>
              <a:rPr lang="en-US" altLang="ko-KR">
                <a:solidFill>
                  <a:srgbClr val="0000FF"/>
                </a:solidFill>
                <a:cs typeface="Arial" pitchFamily="34" charset="0"/>
              </a:rPr>
              <a:t>the whole input records have to be sent </a:t>
            </a:r>
            <a:r>
              <a:rPr lang="en-US" altLang="ko-KR">
                <a:cs typeface="Arial" pitchFamily="34" charset="0"/>
              </a:rPr>
              <a:t>to reducers</a:t>
            </a:r>
            <a:endParaRPr lang="en-US" altLang="ko-KR" sz="1600">
              <a:cs typeface="Arial" pitchFamily="34" charset="0"/>
            </a:endParaRPr>
          </a:p>
          <a:p>
            <a:pPr lvl="1">
              <a:spcAft>
                <a:spcPts val="528"/>
              </a:spcAft>
            </a:pPr>
            <a:r>
              <a:rPr lang="en-US" altLang="ko-KR">
                <a:cs typeface="Arial" pitchFamily="34" charset="0"/>
              </a:rPr>
              <a:t>Semijoin </a:t>
            </a:r>
            <a:r>
              <a:rPr lang="en-US" altLang="ko-KR" sz="1600">
                <a:solidFill>
                  <a:prstClr val="black"/>
                </a:solidFill>
                <a:cs typeface="Arial" pitchFamily="34" charset="0"/>
              </a:rPr>
              <a:t>[</a:t>
            </a:r>
            <a:r>
              <a:rPr lang="da-DK" altLang="ko-KR" sz="1600">
                <a:solidFill>
                  <a:prstClr val="black"/>
                </a:solidFill>
                <a:cs typeface="Arial" pitchFamily="34" charset="0"/>
              </a:rPr>
              <a:t>Blanas et al., SIGMOD ’10],</a:t>
            </a:r>
            <a:r>
              <a:rPr lang="en-US" altLang="ko-KR" sz="240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en-US" altLang="ko-KR">
                <a:solidFill>
                  <a:prstClr val="black"/>
                </a:solidFill>
                <a:cs typeface="Arial" pitchFamily="34" charset="0"/>
              </a:rPr>
              <a:t>Bloomjoin</a:t>
            </a:r>
            <a:r>
              <a:rPr lang="en-US" altLang="ko-KR" sz="240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en-US" altLang="ko-KR" sz="1600">
                <a:solidFill>
                  <a:prstClr val="black"/>
                </a:solidFill>
                <a:cs typeface="Arial" pitchFamily="34" charset="0"/>
              </a:rPr>
              <a:t>[</a:t>
            </a:r>
            <a:r>
              <a:rPr lang="en-US" altLang="ko-KR" sz="1600">
                <a:cs typeface="Arial" pitchFamily="34" charset="0"/>
              </a:rPr>
              <a:t>Palla, MS Thesis ’09</a:t>
            </a:r>
            <a:r>
              <a:rPr lang="da-DK" altLang="ko-KR" sz="1600">
                <a:solidFill>
                  <a:prstClr val="black"/>
                </a:solidFill>
                <a:cs typeface="Arial" pitchFamily="34" charset="0"/>
              </a:rPr>
              <a:t>] </a:t>
            </a:r>
            <a:br>
              <a:rPr lang="da-DK" altLang="ko-KR" sz="1600">
                <a:solidFill>
                  <a:prstClr val="black"/>
                </a:solidFill>
                <a:cs typeface="Arial" pitchFamily="34" charset="0"/>
              </a:rPr>
            </a:br>
            <a:r>
              <a:rPr lang="en-US" altLang="ko-KR">
                <a:cs typeface="Arial" pitchFamily="34" charset="0"/>
              </a:rPr>
              <a:t>: 3 MR jobs are required </a:t>
            </a:r>
            <a:r>
              <a:rPr lang="en-US" altLang="ko-KR">
                <a:cs typeface="Arial" pitchFamily="34" charset="0"/>
                <a:sym typeface="Wingdings" pitchFamily="2" charset="2"/>
              </a:rPr>
              <a:t> </a:t>
            </a:r>
            <a:r>
              <a:rPr lang="en-US" altLang="ko-KR">
                <a:solidFill>
                  <a:srgbClr val="0000FF"/>
                </a:solidFill>
                <a:cs typeface="Arial" pitchFamily="34" charset="0"/>
                <a:sym typeface="Wingdings" pitchFamily="2" charset="2"/>
              </a:rPr>
              <a:t>input records are processed multiple times</a:t>
            </a:r>
            <a:endParaRPr lang="en-US" altLang="ko-KR" sz="1600">
              <a:solidFill>
                <a:srgbClr val="0000FF"/>
              </a:solidFill>
              <a:cs typeface="Arial" pitchFamily="34" charset="0"/>
            </a:endParaRPr>
          </a:p>
          <a:p>
            <a:endParaRPr lang="en-US" altLang="ko-KR" smtClean="0"/>
          </a:p>
          <a:p>
            <a:r>
              <a:rPr lang="en-US" altLang="ko-KR" sz="2200" smtClean="0"/>
              <a:t>SPARQL query processing in MapReduce</a:t>
            </a:r>
          </a:p>
          <a:p>
            <a:pPr lvl="1"/>
            <a:r>
              <a:rPr lang="en-US" altLang="ko-KR" smtClean="0"/>
              <a:t>Basic graph pattern processing </a:t>
            </a:r>
            <a:r>
              <a:rPr lang="en-US" altLang="ko-KR" sz="1600" smtClean="0"/>
              <a:t>[Myung et al., MDAC ’10]</a:t>
            </a:r>
          </a:p>
          <a:p>
            <a:pPr lvl="1"/>
            <a:r>
              <a:rPr lang="en-US" altLang="ko-KR" smtClean="0"/>
              <a:t>Duplication-based and non-Conflicting  joins on MapReduce</a:t>
            </a:r>
            <a:r>
              <a:rPr lang="en-US" altLang="ko-KR" sz="1600" smtClean="0"/>
              <a:t> [Kim et al., KIISE ’12]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06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Related Work</a:t>
            </a:r>
          </a:p>
          <a:p>
            <a:r>
              <a:rPr lang="en-US" altLang="ko-KR" b="1" u="sng" smtClean="0"/>
              <a:t>Our Approach</a:t>
            </a:r>
          </a:p>
          <a:p>
            <a:pPr lvl="1"/>
            <a:r>
              <a:rPr lang="en-US" altLang="ko-KR" smtClean="0"/>
              <a:t>Query Plan Generation</a:t>
            </a:r>
          </a:p>
          <a:p>
            <a:pPr lvl="1"/>
            <a:r>
              <a:rPr lang="en-US" altLang="ko-KR"/>
              <a:t>Execution Overview</a:t>
            </a:r>
          </a:p>
          <a:p>
            <a:pPr lvl="1"/>
            <a:endParaRPr lang="en-US" altLang="ko-KR" smtClean="0"/>
          </a:p>
          <a:p>
            <a:pPr lvl="2"/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24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smtClean="0"/>
              <a:t>Our Approach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Query Plan Generation</a:t>
            </a:r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644008" y="3087885"/>
            <a:ext cx="4032448" cy="3149427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The process to make query plans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04763" y="1772816"/>
            <a:ext cx="1198885" cy="75570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b="1" smtClean="0">
                <a:latin typeface="Calibri" pitchFamily="34" charset="0"/>
                <a:cs typeface="Calibri" pitchFamily="34" charset="0"/>
              </a:rPr>
              <a:t>SPARQL Query</a:t>
            </a:r>
            <a:endParaRPr lang="ko-KR" alt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979712" y="1772816"/>
            <a:ext cx="1475899" cy="75570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b="1" smtClean="0">
                <a:latin typeface="Calibri" pitchFamily="34" charset="0"/>
                <a:cs typeface="Calibri" pitchFamily="34" charset="0"/>
              </a:rPr>
              <a:t>Query Graph</a:t>
            </a:r>
            <a:endParaRPr lang="ko-KR" alt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067944" y="1772816"/>
            <a:ext cx="1259875" cy="75570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b="1" smtClean="0">
                <a:latin typeface="Calibri" pitchFamily="34" charset="0"/>
                <a:cs typeface="Calibri" pitchFamily="34" charset="0"/>
              </a:rPr>
              <a:t>Job Plan Object</a:t>
            </a:r>
            <a:endParaRPr lang="ko-KR" alt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938506" y="1772816"/>
            <a:ext cx="809958" cy="75570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b="1" smtClean="0">
                <a:latin typeface="Calibri" pitchFamily="34" charset="0"/>
                <a:cs typeface="Calibri" pitchFamily="34" charset="0"/>
              </a:rPr>
              <a:t>Run</a:t>
            </a:r>
            <a:endParaRPr lang="ko-KR" alt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976421" y="1772816"/>
            <a:ext cx="1259875" cy="7557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b="1" smtClean="0">
                <a:latin typeface="Calibri" pitchFamily="34" charset="0"/>
                <a:cs typeface="Calibri" pitchFamily="34" charset="0"/>
              </a:rPr>
              <a:t>Filtering</a:t>
            </a:r>
            <a:endParaRPr lang="ko-KR" alt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오른쪽 화살표 29"/>
          <p:cNvSpPr/>
          <p:nvPr/>
        </p:nvSpPr>
        <p:spPr>
          <a:xfrm>
            <a:off x="1498605" y="1983643"/>
            <a:ext cx="392771" cy="3600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>
            <a:off x="3563888" y="1976947"/>
            <a:ext cx="392771" cy="3600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>
            <a:off x="5436096" y="1976947"/>
            <a:ext cx="392771" cy="3600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>
            <a:off x="7380312" y="1976947"/>
            <a:ext cx="392771" cy="3600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527741" y="4370577"/>
            <a:ext cx="2356625" cy="4265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latin typeface="Calibri" pitchFamily="34" charset="0"/>
                <a:cs typeface="Calibri" pitchFamily="34" charset="0"/>
              </a:rPr>
              <a:t>The number of record</a:t>
            </a:r>
            <a:endParaRPr lang="ko-KR" altLang="en-US" sz="1600" b="1" dirty="0" smtClean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H="1">
            <a:off x="4983155" y="2468211"/>
            <a:ext cx="993266" cy="6694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236296" y="2468211"/>
            <a:ext cx="1107189" cy="6694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내용 개체 틀 2"/>
          <p:cNvSpPr txBox="1">
            <a:spLocks/>
          </p:cNvSpPr>
          <p:nvPr/>
        </p:nvSpPr>
        <p:spPr>
          <a:xfrm>
            <a:off x="4755293" y="3231901"/>
            <a:ext cx="3921163" cy="3005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Make filters with a dataset</a:t>
            </a:r>
          </a:p>
          <a:p>
            <a:pPr lvl="1"/>
            <a:r>
              <a:rPr lang="en-US" altLang="ko-KR" sz="1800" smtClean="0"/>
              <a:t>Which dataset have to be chosen for building filters?</a:t>
            </a:r>
            <a:endParaRPr lang="ko-KR" altLang="en-US" sz="1800"/>
          </a:p>
        </p:txBody>
      </p:sp>
      <p:sp>
        <p:nvSpPr>
          <p:cNvPr id="43" name="직사각형 42"/>
          <p:cNvSpPr/>
          <p:nvPr/>
        </p:nvSpPr>
        <p:spPr>
          <a:xfrm>
            <a:off x="5527742" y="4869160"/>
            <a:ext cx="2356625" cy="4265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latin typeface="Calibri" pitchFamily="34" charset="0"/>
                <a:cs typeface="Calibri" pitchFamily="34" charset="0"/>
              </a:rPr>
              <a:t>The type of Triple pattern</a:t>
            </a:r>
            <a:endParaRPr lang="ko-KR" altLang="en-US" sz="16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527743" y="5378689"/>
            <a:ext cx="2356625" cy="4265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latin typeface="Calibri" pitchFamily="34" charset="0"/>
                <a:cs typeface="Calibri" pitchFamily="34" charset="0"/>
              </a:rPr>
              <a:t>File format</a:t>
            </a:r>
            <a:endParaRPr lang="ko-KR" altLang="en-US" sz="16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75856" y="1619508"/>
            <a:ext cx="216024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</a:rPr>
              <a:t>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148064" y="1628800"/>
            <a:ext cx="216024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</a:rPr>
              <a:t>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020272" y="1628800"/>
            <a:ext cx="216024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</a:rPr>
              <a:t>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532440" y="1628800"/>
            <a:ext cx="216024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</a:rPr>
              <a:t>4</a:t>
            </a:r>
            <a:endParaRPr lang="ko-KR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46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0" grpId="0" animBg="1"/>
      <p:bldP spid="24" grpId="0" animBg="1"/>
      <p:bldP spid="25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6" grpId="0" animBg="1"/>
      <p:bldP spid="42" grpId="0"/>
      <p:bldP spid="43" grpId="0" animBg="1"/>
      <p:bldP spid="4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smtClean="0"/>
              <a:t>Our Approach</a:t>
            </a:r>
            <a:br>
              <a:rPr lang="en-US" altLang="ko-KR" sz="2000" smtClean="0"/>
            </a:br>
            <a:r>
              <a:rPr lang="en-US" altLang="ko-KR" smtClean="0"/>
              <a:t>Query Plan Generation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Build a graph </a:t>
            </a:r>
            <a:r>
              <a:rPr lang="en-US" altLang="ko-KR" smtClean="0"/>
              <a:t>for </a:t>
            </a:r>
            <a:r>
              <a:rPr lang="en-US" altLang="ko-KR"/>
              <a:t>the </a:t>
            </a:r>
            <a:r>
              <a:rPr lang="en-US" altLang="ko-KR" smtClean="0"/>
              <a:t>query</a:t>
            </a:r>
          </a:p>
          <a:p>
            <a:r>
              <a:rPr lang="en-US" altLang="ko-KR" smtClean="0"/>
              <a:t>Add variables for the job plan</a:t>
            </a:r>
          </a:p>
          <a:p>
            <a:pPr lvl="1"/>
            <a:r>
              <a:rPr lang="en-US" altLang="ko-KR" smtClean="0"/>
              <a:t>According to the number of joins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36096" y="953433"/>
            <a:ext cx="3240360" cy="1323439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Courier" pitchFamily="49" charset="0"/>
              </a:rPr>
              <a:t>SELECT ?X WHERE{</a:t>
            </a:r>
          </a:p>
          <a:p>
            <a:r>
              <a:rPr lang="en-US" altLang="ko-KR" sz="1600" b="1" smtClean="0">
                <a:latin typeface="Courier" pitchFamily="49" charset="0"/>
              </a:rPr>
              <a:t>?Y     Type     Student</a:t>
            </a:r>
          </a:p>
          <a:p>
            <a:r>
              <a:rPr lang="en-US" altLang="ko-KR" sz="1600" b="1" smtClean="0">
                <a:latin typeface="Courier" pitchFamily="49" charset="0"/>
              </a:rPr>
              <a:t>?Y     Knows     ?</a:t>
            </a:r>
            <a:r>
              <a:rPr lang="en-US" altLang="ko-KR" sz="1600" b="1">
                <a:latin typeface="Courier" pitchFamily="49" charset="0"/>
              </a:rPr>
              <a:t>X</a:t>
            </a:r>
          </a:p>
          <a:p>
            <a:r>
              <a:rPr lang="en-US" altLang="ko-KR" sz="1600" b="1">
                <a:latin typeface="Courier" pitchFamily="49" charset="0"/>
              </a:rPr>
              <a:t>?</a:t>
            </a:r>
            <a:r>
              <a:rPr lang="en-US" altLang="ko-KR" sz="1600" b="1" smtClean="0">
                <a:latin typeface="Courier" pitchFamily="49" charset="0"/>
              </a:rPr>
              <a:t>X     Country   CH</a:t>
            </a:r>
          </a:p>
          <a:p>
            <a:r>
              <a:rPr lang="en-US" altLang="ko-KR" sz="1600" b="1" smtClean="0">
                <a:latin typeface="Courier" pitchFamily="49" charset="0"/>
              </a:rPr>
              <a:t>?X	Type    Student }</a:t>
            </a:r>
            <a:endParaRPr lang="ko-KR" altLang="en-US" sz="1600" b="1" dirty="0">
              <a:latin typeface="Courier" pitchFamily="49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27584" y="543912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3</a:t>
            </a:r>
            <a:endParaRPr lang="en-US" altLang="ko-KR" b="1" smtClean="0"/>
          </a:p>
          <a:p>
            <a:pPr algn="ctr"/>
            <a:r>
              <a:rPr lang="en-US" altLang="ko-KR" b="1" smtClean="0"/>
              <a:t>X</a:t>
            </a:r>
            <a:endParaRPr lang="ko-KR" altLang="en-US" b="1"/>
          </a:p>
        </p:txBody>
      </p:sp>
      <p:sp>
        <p:nvSpPr>
          <p:cNvPr id="19" name="타원 18"/>
          <p:cNvSpPr/>
          <p:nvPr/>
        </p:nvSpPr>
        <p:spPr>
          <a:xfrm>
            <a:off x="2483768" y="543970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4</a:t>
            </a:r>
          </a:p>
          <a:p>
            <a:pPr algn="ctr"/>
            <a:r>
              <a:rPr lang="en-US" altLang="ko-KR" b="1" smtClean="0"/>
              <a:t>X</a:t>
            </a:r>
            <a:endParaRPr lang="ko-KR" altLang="en-US" b="1"/>
          </a:p>
        </p:txBody>
      </p:sp>
      <p:sp>
        <p:nvSpPr>
          <p:cNvPr id="21" name="타원 20"/>
          <p:cNvSpPr/>
          <p:nvPr/>
        </p:nvSpPr>
        <p:spPr>
          <a:xfrm>
            <a:off x="1644611" y="306344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1</a:t>
            </a:r>
          </a:p>
          <a:p>
            <a:pPr algn="ctr"/>
            <a:r>
              <a:rPr lang="en-US" altLang="ko-KR" b="1"/>
              <a:t>Y</a:t>
            </a:r>
            <a:endParaRPr lang="ko-KR" altLang="en-US" b="1"/>
          </a:p>
        </p:txBody>
      </p:sp>
      <p:grpSp>
        <p:nvGrpSpPr>
          <p:cNvPr id="23" name="그룹 22"/>
          <p:cNvGrpSpPr/>
          <p:nvPr/>
        </p:nvGrpSpPr>
        <p:grpSpPr>
          <a:xfrm>
            <a:off x="1608607" y="4339200"/>
            <a:ext cx="756084" cy="648072"/>
            <a:chOff x="3959932" y="2904556"/>
            <a:chExt cx="756084" cy="648072"/>
          </a:xfrm>
        </p:grpSpPr>
        <p:sp>
          <p:nvSpPr>
            <p:cNvPr id="20" name="타원 19"/>
            <p:cNvSpPr/>
            <p:nvPr/>
          </p:nvSpPr>
          <p:spPr>
            <a:xfrm>
              <a:off x="3995936" y="2904556"/>
              <a:ext cx="648072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smtClean="0"/>
                <a:t>2</a:t>
              </a:r>
            </a:p>
            <a:p>
              <a:pPr algn="ctr"/>
              <a:r>
                <a:rPr lang="en-US" altLang="ko-KR" b="1" smtClean="0"/>
                <a:t> </a:t>
              </a:r>
              <a:endParaRPr lang="ko-KR" altLang="en-US" b="1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59932" y="3140968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mtClean="0">
                  <a:solidFill>
                    <a:schemeClr val="bg1"/>
                  </a:solidFill>
                </a:rPr>
                <a:t>X, Y</a:t>
              </a: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283968" y="23488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[Job Plan]</a:t>
            </a:r>
            <a:endParaRPr lang="ko-KR" altLang="en-US" b="1"/>
          </a:p>
        </p:txBody>
      </p:sp>
      <p:sp>
        <p:nvSpPr>
          <p:cNvPr id="26" name="TextBox 25"/>
          <p:cNvSpPr txBox="1"/>
          <p:nvPr/>
        </p:nvSpPr>
        <p:spPr>
          <a:xfrm>
            <a:off x="5148064" y="1167715"/>
            <a:ext cx="216024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chemeClr val="bg1"/>
                </a:solidFill>
              </a:rPr>
              <a:t>1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48064" y="1403484"/>
            <a:ext cx="216024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chemeClr val="bg1"/>
                </a:solidFill>
              </a:rPr>
              <a:t>2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48064" y="1647279"/>
            <a:ext cx="216024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chemeClr val="bg1"/>
                </a:solidFill>
              </a:rPr>
              <a:t>3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48064" y="1883048"/>
            <a:ext cx="216024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chemeClr val="bg1"/>
                </a:solidFill>
              </a:rPr>
              <a:t>4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cxnSp>
        <p:nvCxnSpPr>
          <p:cNvPr id="32" name="직선 연결선 31"/>
          <p:cNvCxnSpPr>
            <a:stCxn id="21" idx="4"/>
            <a:endCxn id="20" idx="0"/>
          </p:cNvCxnSpPr>
          <p:nvPr/>
        </p:nvCxnSpPr>
        <p:spPr>
          <a:xfrm>
            <a:off x="1968647" y="3711516"/>
            <a:ext cx="0" cy="62768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0" idx="5"/>
            <a:endCxn id="19" idx="1"/>
          </p:cNvCxnSpPr>
          <p:nvPr/>
        </p:nvCxnSpPr>
        <p:spPr>
          <a:xfrm>
            <a:off x="2197775" y="4892364"/>
            <a:ext cx="380901" cy="64225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0" idx="3"/>
            <a:endCxn id="18" idx="7"/>
          </p:cNvCxnSpPr>
          <p:nvPr/>
        </p:nvCxnSpPr>
        <p:spPr>
          <a:xfrm flipH="1">
            <a:off x="1380748" y="4892364"/>
            <a:ext cx="358771" cy="64167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19" idx="2"/>
            <a:endCxn id="18" idx="6"/>
          </p:cNvCxnSpPr>
          <p:nvPr/>
        </p:nvCxnSpPr>
        <p:spPr>
          <a:xfrm flipH="1" flipV="1">
            <a:off x="1475656" y="5763164"/>
            <a:ext cx="1008112" cy="5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611560" y="4189327"/>
            <a:ext cx="2664296" cy="2113613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259632" y="2852936"/>
            <a:ext cx="1412097" cy="2298740"/>
          </a:xfrm>
          <a:prstGeom prst="roundRect">
            <a:avLst/>
          </a:prstGeom>
          <a:noFill/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482386"/>
              </p:ext>
            </p:extLst>
          </p:nvPr>
        </p:nvGraphicFramePr>
        <p:xfrm>
          <a:off x="4355976" y="2718212"/>
          <a:ext cx="468051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851"/>
                <a:gridCol w="966423"/>
                <a:gridCol w="1531117"/>
                <a:gridCol w="1152128"/>
              </a:tblGrid>
              <a:tr h="168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Variable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Nodes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Joins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||Joins||</a:t>
                      </a:r>
                      <a:endParaRPr lang="ko-KR" altLang="en-US" sz="160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1, 2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1-2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1</a:t>
                      </a:r>
                      <a:endParaRPr lang="ko-KR" altLang="en-US" sz="160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X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2, 3, 4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2-3, 3-4, 4-2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3</a:t>
                      </a:r>
                      <a:endParaRPr lang="ko-KR" altLang="en-US" sz="16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직선 연결선 30"/>
          <p:cNvCxnSpPr/>
          <p:nvPr/>
        </p:nvCxnSpPr>
        <p:spPr>
          <a:xfrm>
            <a:off x="8291924" y="3343260"/>
            <a:ext cx="36004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291924" y="3686972"/>
            <a:ext cx="36004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905273"/>
              </p:ext>
            </p:extLst>
          </p:nvPr>
        </p:nvGraphicFramePr>
        <p:xfrm>
          <a:off x="4355977" y="2718212"/>
          <a:ext cx="468051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851"/>
                <a:gridCol w="966423"/>
                <a:gridCol w="1531117"/>
                <a:gridCol w="1152128"/>
              </a:tblGrid>
              <a:tr h="168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Variable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Nodes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Joins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||Joins||</a:t>
                      </a:r>
                      <a:endParaRPr lang="ko-KR" altLang="en-US" sz="160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X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2, 3, 4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2-3, 3-4, 4-2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3</a:t>
                      </a:r>
                      <a:endParaRPr lang="ko-KR" altLang="en-US" sz="160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1, 2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1-2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1</a:t>
                      </a:r>
                      <a:endParaRPr lang="ko-KR" alt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타원 35"/>
          <p:cNvSpPr/>
          <p:nvPr/>
        </p:nvSpPr>
        <p:spPr>
          <a:xfrm>
            <a:off x="5040052" y="400506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1</a:t>
            </a:r>
          </a:p>
          <a:p>
            <a:pPr algn="ctr"/>
            <a:r>
              <a:rPr lang="en-US" altLang="ko-KR" b="1"/>
              <a:t>Y</a:t>
            </a:r>
            <a:endParaRPr lang="ko-KR" altLang="en-US" b="1"/>
          </a:p>
        </p:txBody>
      </p:sp>
      <p:grpSp>
        <p:nvGrpSpPr>
          <p:cNvPr id="37" name="그룹 36"/>
          <p:cNvGrpSpPr/>
          <p:nvPr/>
        </p:nvGrpSpPr>
        <p:grpSpPr>
          <a:xfrm>
            <a:off x="4752020" y="5208817"/>
            <a:ext cx="1260140" cy="1152123"/>
            <a:chOff x="3950135" y="2861351"/>
            <a:chExt cx="756084" cy="691273"/>
          </a:xfrm>
        </p:grpSpPr>
        <p:sp>
          <p:nvSpPr>
            <p:cNvPr id="38" name="타원 37"/>
            <p:cNvSpPr/>
            <p:nvPr/>
          </p:nvSpPr>
          <p:spPr>
            <a:xfrm>
              <a:off x="3993340" y="2861351"/>
              <a:ext cx="648072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b="1" smtClean="0"/>
                <a:t>2, 3, 4</a:t>
              </a:r>
            </a:p>
            <a:p>
              <a:pPr algn="ctr"/>
              <a:r>
                <a:rPr lang="en-US" altLang="ko-KR" b="1" smtClean="0"/>
                <a:t> </a:t>
              </a:r>
              <a:endParaRPr lang="ko-KR" altLang="en-US" b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50135" y="3183292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mtClean="0">
                  <a:solidFill>
                    <a:schemeClr val="bg1"/>
                  </a:solidFill>
                </a:rPr>
                <a:t>X, Y</a:t>
              </a: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직선 연결선 39"/>
          <p:cNvCxnSpPr>
            <a:stCxn id="36" idx="4"/>
            <a:endCxn id="38" idx="0"/>
          </p:cNvCxnSpPr>
          <p:nvPr/>
        </p:nvCxnSpPr>
        <p:spPr>
          <a:xfrm>
            <a:off x="5364088" y="4653136"/>
            <a:ext cx="0" cy="5556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752727"/>
              </p:ext>
            </p:extLst>
          </p:nvPr>
        </p:nvGraphicFramePr>
        <p:xfrm>
          <a:off x="4355976" y="2708920"/>
          <a:ext cx="468051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851"/>
                <a:gridCol w="966423"/>
                <a:gridCol w="1531117"/>
                <a:gridCol w="1152128"/>
              </a:tblGrid>
              <a:tr h="168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Variable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Nodes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Joins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||Joins||</a:t>
                      </a:r>
                      <a:endParaRPr lang="ko-KR" altLang="en-US" sz="160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1, 2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1-2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1</a:t>
                      </a:r>
                      <a:endParaRPr lang="ko-KR" altLang="en-US" sz="160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3" name="그룹 42"/>
          <p:cNvGrpSpPr/>
          <p:nvPr/>
        </p:nvGrpSpPr>
        <p:grpSpPr>
          <a:xfrm>
            <a:off x="7087778" y="4509126"/>
            <a:ext cx="1624410" cy="1485168"/>
            <a:chOff x="3950135" y="2861351"/>
            <a:chExt cx="756084" cy="691273"/>
          </a:xfrm>
        </p:grpSpPr>
        <p:sp>
          <p:nvSpPr>
            <p:cNvPr id="46" name="타원 45"/>
            <p:cNvSpPr/>
            <p:nvPr/>
          </p:nvSpPr>
          <p:spPr>
            <a:xfrm>
              <a:off x="3993340" y="2861351"/>
              <a:ext cx="648072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b="1" smtClean="0"/>
                <a:t>1, 2, 3, 4</a:t>
              </a:r>
            </a:p>
            <a:p>
              <a:pPr algn="ctr"/>
              <a:r>
                <a:rPr lang="en-US" altLang="ko-KR" b="1" smtClean="0"/>
                <a:t> </a:t>
              </a:r>
              <a:endParaRPr lang="ko-KR" altLang="en-US" b="1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950135" y="3183292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mtClean="0">
                  <a:solidFill>
                    <a:schemeClr val="bg1"/>
                  </a:solidFill>
                </a:rPr>
                <a:t>X, Y</a:t>
              </a: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48" name="오른쪽 화살표 47"/>
          <p:cNvSpPr/>
          <p:nvPr/>
        </p:nvSpPr>
        <p:spPr>
          <a:xfrm>
            <a:off x="3891197" y="4941168"/>
            <a:ext cx="392771" cy="3600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>
            <a:off x="6483485" y="4941168"/>
            <a:ext cx="392771" cy="3600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6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5" grpId="0"/>
      <p:bldP spid="26" grpId="0" animBg="1"/>
      <p:bldP spid="28" grpId="0" animBg="1"/>
      <p:bldP spid="29" grpId="0" animBg="1"/>
      <p:bldP spid="30" grpId="0" animBg="1"/>
      <p:bldP spid="44" grpId="0" animBg="1"/>
      <p:bldP spid="45" grpId="0" animBg="1"/>
      <p:bldP spid="36" grpId="0" animBg="1"/>
      <p:bldP spid="48" grpId="0" animBg="1"/>
      <p:bldP spid="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u="sng" smtClean="0"/>
              <a:t>Introduction</a:t>
            </a:r>
          </a:p>
          <a:p>
            <a:pPr lvl="1"/>
            <a:r>
              <a:rPr lang="en-US" altLang="ko-KR" smtClean="0"/>
              <a:t>Semantic Web and RDF</a:t>
            </a:r>
          </a:p>
          <a:p>
            <a:pPr lvl="1"/>
            <a:r>
              <a:rPr lang="en-US" altLang="ko-KR" smtClean="0"/>
              <a:t>RDF Query Processing</a:t>
            </a:r>
          </a:p>
          <a:p>
            <a:pPr lvl="1"/>
            <a:r>
              <a:rPr lang="en-US" altLang="ko-KR" smtClean="0"/>
              <a:t>MapReduce Framework</a:t>
            </a:r>
          </a:p>
          <a:p>
            <a:pPr lvl="1"/>
            <a:r>
              <a:rPr lang="en-US" altLang="ko-KR" smtClean="0"/>
              <a:t>Applying Filters to MapReduce</a:t>
            </a:r>
          </a:p>
          <a:p>
            <a:pPr lvl="1"/>
            <a:r>
              <a:rPr lang="en-US" altLang="ko-KR"/>
              <a:t>The </a:t>
            </a:r>
            <a:r>
              <a:rPr lang="en-US" altLang="ko-KR" smtClean="0"/>
              <a:t>Difference Between </a:t>
            </a:r>
            <a:r>
              <a:rPr lang="en-US" altLang="ko-KR"/>
              <a:t>Naïve HadoopRDF </a:t>
            </a:r>
            <a:r>
              <a:rPr lang="en-US" altLang="ko-KR" smtClean="0"/>
              <a:t>And </a:t>
            </a:r>
            <a:r>
              <a:rPr lang="en-US" altLang="ko-KR"/>
              <a:t>Our </a:t>
            </a:r>
            <a:r>
              <a:rPr lang="en-US" altLang="ko-KR" smtClean="0"/>
              <a:t>Approach</a:t>
            </a:r>
          </a:p>
          <a:p>
            <a:pPr lvl="1"/>
            <a:r>
              <a:rPr lang="en-US" altLang="ko-KR" smtClean="0"/>
              <a:t>Contribution</a:t>
            </a:r>
          </a:p>
          <a:p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Related Work</a:t>
            </a:r>
          </a:p>
          <a:p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Approach</a:t>
            </a:r>
          </a:p>
          <a:p>
            <a:pPr lvl="2"/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97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모서리가 둥근 직사각형 95"/>
          <p:cNvSpPr/>
          <p:nvPr/>
        </p:nvSpPr>
        <p:spPr>
          <a:xfrm>
            <a:off x="3938088" y="1140770"/>
            <a:ext cx="1656184" cy="264827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4154112" y="888975"/>
            <a:ext cx="1296144" cy="251795"/>
          </a:xfrm>
          <a:prstGeom prst="rect">
            <a:avLst/>
          </a:prstGeom>
          <a:noFill/>
        </p:spPr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1400" b="1" smtClean="0"/>
              <a:t>[Reduce Phase]</a:t>
            </a:r>
            <a:endParaRPr lang="ko-KR" altLang="en-US" sz="14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smtClean="0"/>
              <a:t>Our Approach</a:t>
            </a:r>
            <a:br>
              <a:rPr lang="en-US" altLang="ko-KR" sz="2000" smtClean="0"/>
            </a:br>
            <a:r>
              <a:rPr lang="en-US" altLang="ko-KR" smtClean="0"/>
              <a:t>Filtering Method (1) – The Number of Records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40152" y="1052736"/>
            <a:ext cx="3024336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Courier" pitchFamily="49" charset="0"/>
              </a:rPr>
              <a:t>SELECT ?X WHERE{</a:t>
            </a:r>
          </a:p>
          <a:p>
            <a:r>
              <a:rPr lang="en-US" altLang="ko-KR" sz="1600" b="1" smtClean="0">
                <a:latin typeface="Courier" pitchFamily="49" charset="0"/>
              </a:rPr>
              <a:t>?X    Type    Student</a:t>
            </a:r>
            <a:endParaRPr lang="en-US" altLang="ko-KR" sz="1600" b="1">
              <a:latin typeface="Courier" pitchFamily="49" charset="0"/>
            </a:endParaRPr>
          </a:p>
          <a:p>
            <a:r>
              <a:rPr lang="en-US" altLang="ko-KR" sz="1600" b="1">
                <a:latin typeface="Courier" pitchFamily="49" charset="0"/>
              </a:rPr>
              <a:t>?</a:t>
            </a:r>
            <a:r>
              <a:rPr lang="en-US" altLang="ko-KR" sz="1600" b="1" smtClean="0">
                <a:latin typeface="Courier" pitchFamily="49" charset="0"/>
              </a:rPr>
              <a:t>X    Country   CH    }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21664" y="3861048"/>
            <a:ext cx="5890496" cy="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121664" y="1140770"/>
            <a:ext cx="2664296" cy="264827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129776" y="888975"/>
            <a:ext cx="1152128" cy="251795"/>
          </a:xfrm>
          <a:prstGeom prst="rect">
            <a:avLst/>
          </a:prstGeom>
          <a:noFill/>
        </p:spPr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1400" b="1" smtClean="0"/>
              <a:t>[Map Phase]</a:t>
            </a:r>
            <a:endParaRPr lang="ko-KR" altLang="en-US" sz="1400" b="1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632537"/>
              </p:ext>
            </p:extLst>
          </p:nvPr>
        </p:nvGraphicFramePr>
        <p:xfrm>
          <a:off x="393368" y="2897471"/>
          <a:ext cx="648072" cy="81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</a:tblGrid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Subject</a:t>
                      </a:r>
                      <a:endParaRPr lang="ko-KR" altLang="en-US" sz="1100" b="1"/>
                    </a:p>
                  </a:txBody>
                  <a:tcPr marL="0" marR="0" marT="18000" marB="18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Sarah</a:t>
                      </a:r>
                      <a:endParaRPr lang="ko-KR" altLang="en-US" sz="1100" b="1"/>
                    </a:p>
                  </a:txBody>
                  <a:tcPr marL="0" marR="0" marT="18000" marB="18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Chris</a:t>
                      </a:r>
                      <a:endParaRPr lang="ko-KR" altLang="en-US" sz="1100" b="1"/>
                    </a:p>
                  </a:txBody>
                  <a:tcPr marL="0" marR="0" marT="18000" marB="18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Emily</a:t>
                      </a:r>
                      <a:endParaRPr lang="ko-KR" altLang="en-US" sz="1100" b="1"/>
                    </a:p>
                  </a:txBody>
                  <a:tcPr marL="0" marR="0" marT="18000" marB="18000"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21664" y="2664273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/>
              <a:t>Country_CH</a:t>
            </a:r>
            <a:endParaRPr lang="ko-KR" altLang="en-US" sz="1200" b="1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649576"/>
              </p:ext>
            </p:extLst>
          </p:nvPr>
        </p:nvGraphicFramePr>
        <p:xfrm>
          <a:off x="409696" y="1390710"/>
          <a:ext cx="604951" cy="12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951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Subject</a:t>
                      </a:r>
                      <a:endParaRPr lang="ko-KR" altLang="en-US" sz="1100" b="1"/>
                    </a:p>
                  </a:txBody>
                  <a:tcPr marL="0" marR="0" marT="18000" marB="18000"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Allen</a:t>
                      </a:r>
                      <a:endParaRPr lang="ko-KR" altLang="en-US" sz="1100" b="1"/>
                    </a:p>
                  </a:txBody>
                  <a:tcPr marL="0" marR="0" marT="18000" marB="18000"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Ben</a:t>
                      </a:r>
                      <a:endParaRPr lang="ko-KR" altLang="en-US" sz="1100" b="1"/>
                    </a:p>
                  </a:txBody>
                  <a:tcPr marL="0" marR="0" marT="18000" marB="18000"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Chris</a:t>
                      </a:r>
                      <a:endParaRPr lang="ko-KR" altLang="en-US" sz="1100" b="1"/>
                    </a:p>
                  </a:txBody>
                  <a:tcPr marL="0" marR="0" marT="18000" marB="18000"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Jacob</a:t>
                      </a:r>
                      <a:endParaRPr lang="ko-KR" altLang="en-US" sz="1100" b="1"/>
                    </a:p>
                  </a:txBody>
                  <a:tcPr marL="0" marR="0" marT="18000" marB="18000"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Julia</a:t>
                      </a:r>
                      <a:endParaRPr lang="ko-KR" altLang="en-US" sz="1100" b="1"/>
                    </a:p>
                  </a:txBody>
                  <a:tcPr marL="0" marR="0" marT="18000" marB="18000"/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21664" y="1191758"/>
            <a:ext cx="1152128" cy="221018"/>
          </a:xfrm>
          <a:prstGeom prst="rect">
            <a:avLst/>
          </a:prstGeom>
          <a:noFill/>
        </p:spPr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1200" b="1" smtClean="0"/>
              <a:t>Type_Student</a:t>
            </a:r>
            <a:endParaRPr lang="ko-KR" altLang="en-US" sz="1200" b="1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2497928" y="932411"/>
            <a:ext cx="1527149" cy="69638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r>
              <a:rPr lang="en-US" altLang="ko-KR" sz="1600" b="1" dirty="0" err="1" smtClean="0">
                <a:latin typeface="Arial" pitchFamily="34" charset="0"/>
                <a:cs typeface="Arial" pitchFamily="34" charset="0"/>
              </a:rPr>
              <a:t>Jobtracker</a:t>
            </a:r>
            <a:endParaRPr lang="en-US" altLang="ko-KR" sz="16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altLang="ko-KR" sz="800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2621195" y="1234027"/>
            <a:ext cx="292200" cy="331080"/>
            <a:chOff x="5580112" y="3538352"/>
            <a:chExt cx="292200" cy="331080"/>
          </a:xfrm>
        </p:grpSpPr>
        <p:pic>
          <p:nvPicPr>
            <p:cNvPr id="64" name="tabl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0112" y="3538352"/>
              <a:ext cx="292200" cy="178680"/>
            </a:xfrm>
            <a:prstGeom prst="rect">
              <a:avLst/>
            </a:prstGeom>
          </p:spPr>
        </p:pic>
        <p:pic>
          <p:nvPicPr>
            <p:cNvPr id="65" name="tabl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0112" y="3690752"/>
              <a:ext cx="292200" cy="178680"/>
            </a:xfrm>
            <a:prstGeom prst="rect">
              <a:avLst/>
            </a:prstGeom>
          </p:spPr>
        </p:pic>
      </p:grpSp>
      <p:cxnSp>
        <p:nvCxnSpPr>
          <p:cNvPr id="66" name="구부러진 연결선 65"/>
          <p:cNvCxnSpPr>
            <a:stCxn id="82" idx="3"/>
            <a:endCxn id="65" idx="2"/>
          </p:cNvCxnSpPr>
          <p:nvPr/>
        </p:nvCxnSpPr>
        <p:spPr>
          <a:xfrm flipV="1">
            <a:off x="2645628" y="1565107"/>
            <a:ext cx="121667" cy="480596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3035584" y="1239488"/>
            <a:ext cx="292200" cy="331080"/>
            <a:chOff x="5580112" y="3538352"/>
            <a:chExt cx="292200" cy="331080"/>
          </a:xfrm>
        </p:grpSpPr>
        <p:pic>
          <p:nvPicPr>
            <p:cNvPr id="68" name="tabl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0112" y="3538352"/>
              <a:ext cx="292200" cy="178680"/>
            </a:xfrm>
            <a:prstGeom prst="rect">
              <a:avLst/>
            </a:prstGeom>
          </p:spPr>
        </p:pic>
        <p:pic>
          <p:nvPicPr>
            <p:cNvPr id="69" name="tabl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0112" y="3690752"/>
              <a:ext cx="292200" cy="17868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3611648" y="1239488"/>
            <a:ext cx="292200" cy="331080"/>
            <a:chOff x="5719960" y="1369728"/>
            <a:chExt cx="292200" cy="331080"/>
          </a:xfrm>
        </p:grpSpPr>
        <p:pic>
          <p:nvPicPr>
            <p:cNvPr id="71" name="table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719960" y="1369728"/>
              <a:ext cx="292200" cy="1786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</p:pic>
        <p:pic>
          <p:nvPicPr>
            <p:cNvPr id="72" name="table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719960" y="1522128"/>
              <a:ext cx="292200" cy="1786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</p:pic>
      </p:grpSp>
      <p:grpSp>
        <p:nvGrpSpPr>
          <p:cNvPr id="73" name="그룹 72"/>
          <p:cNvGrpSpPr/>
          <p:nvPr/>
        </p:nvGrpSpPr>
        <p:grpSpPr>
          <a:xfrm>
            <a:off x="1465232" y="3068960"/>
            <a:ext cx="292200" cy="331080"/>
            <a:chOff x="5719960" y="1369728"/>
            <a:chExt cx="292200" cy="331080"/>
          </a:xfrm>
        </p:grpSpPr>
        <p:pic>
          <p:nvPicPr>
            <p:cNvPr id="74" name="table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719960" y="1369728"/>
              <a:ext cx="292200" cy="1786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</p:pic>
        <p:pic>
          <p:nvPicPr>
            <p:cNvPr id="75" name="table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719960" y="1522128"/>
              <a:ext cx="292200" cy="1786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</p:pic>
      </p:grpSp>
      <p:grpSp>
        <p:nvGrpSpPr>
          <p:cNvPr id="80" name="그룹 79"/>
          <p:cNvGrpSpPr/>
          <p:nvPr/>
        </p:nvGrpSpPr>
        <p:grpSpPr>
          <a:xfrm>
            <a:off x="2353428" y="1803963"/>
            <a:ext cx="292200" cy="331080"/>
            <a:chOff x="5580112" y="3538352"/>
            <a:chExt cx="292200" cy="331080"/>
          </a:xfrm>
        </p:grpSpPr>
        <p:pic>
          <p:nvPicPr>
            <p:cNvPr id="81" name="tabl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0112" y="3538352"/>
              <a:ext cx="292200" cy="178680"/>
            </a:xfrm>
            <a:prstGeom prst="rect">
              <a:avLst/>
            </a:prstGeom>
          </p:spPr>
        </p:pic>
        <p:pic>
          <p:nvPicPr>
            <p:cNvPr id="82" name="tabl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0112" y="3690752"/>
              <a:ext cx="292200" cy="178680"/>
            </a:xfrm>
            <a:prstGeom prst="rect">
              <a:avLst/>
            </a:prstGeom>
          </p:spPr>
        </p:pic>
      </p:grpSp>
      <p:sp>
        <p:nvSpPr>
          <p:cNvPr id="88" name="오른쪽 화살표 87"/>
          <p:cNvSpPr/>
          <p:nvPr/>
        </p:nvSpPr>
        <p:spPr>
          <a:xfrm>
            <a:off x="1129776" y="1801167"/>
            <a:ext cx="267616" cy="26930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649430"/>
              </p:ext>
            </p:extLst>
          </p:nvPr>
        </p:nvGraphicFramePr>
        <p:xfrm>
          <a:off x="1633832" y="1395704"/>
          <a:ext cx="604951" cy="12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951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Subject</a:t>
                      </a:r>
                      <a:endParaRPr lang="ko-KR" altLang="en-US" sz="1100" b="1"/>
                    </a:p>
                  </a:txBody>
                  <a:tcPr marL="0" marR="0" marT="18000" marB="18000"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Allen</a:t>
                      </a:r>
                      <a:endParaRPr lang="ko-KR" altLang="en-US" sz="1100" b="1"/>
                    </a:p>
                  </a:txBody>
                  <a:tcPr marL="0" marR="0" marT="18000" marB="18000"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Ben</a:t>
                      </a:r>
                      <a:endParaRPr lang="ko-KR" altLang="en-US" sz="1100" b="1"/>
                    </a:p>
                  </a:txBody>
                  <a:tcPr marL="0" marR="0" marT="18000" marB="18000"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Chris</a:t>
                      </a:r>
                      <a:endParaRPr lang="ko-KR" altLang="en-US" sz="1100" b="1"/>
                    </a:p>
                  </a:txBody>
                  <a:tcPr marL="0" marR="0" marT="18000" marB="18000"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Jacob</a:t>
                      </a:r>
                      <a:endParaRPr lang="ko-KR" altLang="en-US" sz="1100" b="1"/>
                    </a:p>
                  </a:txBody>
                  <a:tcPr marL="0" marR="0" marT="18000" marB="18000"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Julia</a:t>
                      </a:r>
                      <a:endParaRPr lang="ko-KR" altLang="en-US" sz="1100" b="1"/>
                    </a:p>
                  </a:txBody>
                  <a:tcPr marL="0" marR="0" marT="18000" marB="18000"/>
                </a:tc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1345800" y="1196752"/>
            <a:ext cx="1152128" cy="221018"/>
          </a:xfrm>
          <a:prstGeom prst="rect">
            <a:avLst/>
          </a:prstGeom>
          <a:noFill/>
        </p:spPr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1200" b="1" smtClean="0"/>
              <a:t>Type_Student</a:t>
            </a:r>
            <a:endParaRPr lang="ko-KR" altLang="en-US" sz="1200" b="1"/>
          </a:p>
        </p:txBody>
      </p:sp>
      <p:sp>
        <p:nvSpPr>
          <p:cNvPr id="91" name="오른쪽 화살표 90"/>
          <p:cNvSpPr/>
          <p:nvPr/>
        </p:nvSpPr>
        <p:spPr>
          <a:xfrm>
            <a:off x="1129776" y="3087690"/>
            <a:ext cx="267616" cy="26930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844914"/>
              </p:ext>
            </p:extLst>
          </p:nvPr>
        </p:nvGraphicFramePr>
        <p:xfrm>
          <a:off x="1833528" y="3021720"/>
          <a:ext cx="648072" cy="4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</a:tblGrid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Subject</a:t>
                      </a:r>
                      <a:endParaRPr lang="ko-KR" altLang="en-US" sz="1100" b="1"/>
                    </a:p>
                  </a:txBody>
                  <a:tcPr marL="0" marR="0" marT="18000" marB="18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Chris</a:t>
                      </a:r>
                      <a:endParaRPr lang="ko-KR" altLang="en-US" sz="1100" b="1"/>
                    </a:p>
                  </a:txBody>
                  <a:tcPr marL="0" marR="0" marT="18000" marB="18000"/>
                </a:tc>
              </a:tr>
            </a:tbl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1561824" y="2788522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/>
              <a:t>Country_CH</a:t>
            </a:r>
            <a:endParaRPr lang="ko-KR" altLang="en-US" sz="1200" b="1"/>
          </a:p>
        </p:txBody>
      </p:sp>
      <p:sp>
        <p:nvSpPr>
          <p:cNvPr id="94" name="곱셈 기호 93"/>
          <p:cNvSpPr/>
          <p:nvPr/>
        </p:nvSpPr>
        <p:spPr>
          <a:xfrm>
            <a:off x="877748" y="3006242"/>
            <a:ext cx="252028" cy="393798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곱셈 기호 94"/>
          <p:cNvSpPr/>
          <p:nvPr/>
        </p:nvSpPr>
        <p:spPr>
          <a:xfrm>
            <a:off x="877748" y="3429000"/>
            <a:ext cx="252028" cy="393798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구부러진 연결선 86"/>
          <p:cNvCxnSpPr>
            <a:stCxn id="72" idx="2"/>
            <a:endCxn id="74" idx="3"/>
          </p:cNvCxnSpPr>
          <p:nvPr/>
        </p:nvCxnSpPr>
        <p:spPr>
          <a:xfrm rot="5400000">
            <a:off x="1963724" y="1364276"/>
            <a:ext cx="1587732" cy="2000316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오른쪽 화살표 97"/>
          <p:cNvSpPr/>
          <p:nvPr/>
        </p:nvSpPr>
        <p:spPr>
          <a:xfrm>
            <a:off x="3146000" y="2070469"/>
            <a:ext cx="456804" cy="59380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399257"/>
              </p:ext>
            </p:extLst>
          </p:nvPr>
        </p:nvGraphicFramePr>
        <p:xfrm>
          <a:off x="4514152" y="1395704"/>
          <a:ext cx="604951" cy="12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951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Subject</a:t>
                      </a:r>
                      <a:endParaRPr lang="ko-KR" altLang="en-US" sz="1100" b="1"/>
                    </a:p>
                  </a:txBody>
                  <a:tcPr marL="0" marR="0" marT="18000" marB="18000"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Allen</a:t>
                      </a:r>
                      <a:endParaRPr lang="ko-KR" altLang="en-US" sz="1100" b="1"/>
                    </a:p>
                  </a:txBody>
                  <a:tcPr marL="0" marR="0" marT="18000" marB="18000"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Ben</a:t>
                      </a:r>
                      <a:endParaRPr lang="ko-KR" altLang="en-US" sz="1100" b="1"/>
                    </a:p>
                  </a:txBody>
                  <a:tcPr marL="0" marR="0" marT="18000" marB="18000"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Chris</a:t>
                      </a:r>
                      <a:endParaRPr lang="ko-KR" altLang="en-US" sz="1100" b="1"/>
                    </a:p>
                  </a:txBody>
                  <a:tcPr marL="0" marR="0" marT="18000" marB="18000"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Jacob</a:t>
                      </a:r>
                      <a:endParaRPr lang="ko-KR" altLang="en-US" sz="1100" b="1"/>
                    </a:p>
                  </a:txBody>
                  <a:tcPr marL="0" marR="0" marT="18000" marB="18000"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Julia</a:t>
                      </a:r>
                      <a:endParaRPr lang="ko-KR" altLang="en-US" sz="1100" b="1"/>
                    </a:p>
                  </a:txBody>
                  <a:tcPr marL="0" marR="0" marT="18000" marB="18000"/>
                </a:tc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4226120" y="1196752"/>
            <a:ext cx="1152128" cy="221018"/>
          </a:xfrm>
          <a:prstGeom prst="rect">
            <a:avLst/>
          </a:prstGeom>
          <a:noFill/>
        </p:spPr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1200" b="1" smtClean="0"/>
              <a:t>Type_Student</a:t>
            </a:r>
            <a:endParaRPr lang="ko-KR" altLang="en-US" sz="1200" b="1"/>
          </a:p>
        </p:txBody>
      </p:sp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963859"/>
              </p:ext>
            </p:extLst>
          </p:nvPr>
        </p:nvGraphicFramePr>
        <p:xfrm>
          <a:off x="4497824" y="3021720"/>
          <a:ext cx="648072" cy="4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</a:tblGrid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Subject</a:t>
                      </a:r>
                      <a:endParaRPr lang="ko-KR" altLang="en-US" sz="1100" b="1"/>
                    </a:p>
                  </a:txBody>
                  <a:tcPr marL="0" marR="0" marT="18000" marB="18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Chris</a:t>
                      </a:r>
                      <a:endParaRPr lang="ko-KR" altLang="en-US" sz="1100" b="1"/>
                    </a:p>
                  </a:txBody>
                  <a:tcPr marL="0" marR="0" marT="18000" marB="18000"/>
                </a:tc>
              </a:tr>
            </a:tbl>
          </a:graphicData>
        </a:graphic>
      </p:graphicFrame>
      <p:sp>
        <p:nvSpPr>
          <p:cNvPr id="107" name="TextBox 106"/>
          <p:cNvSpPr txBox="1"/>
          <p:nvPr/>
        </p:nvSpPr>
        <p:spPr>
          <a:xfrm>
            <a:off x="4226120" y="2788522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/>
              <a:t>Country_CH</a:t>
            </a:r>
            <a:endParaRPr lang="ko-KR" altLang="en-US" sz="1200" b="1"/>
          </a:p>
        </p:txBody>
      </p:sp>
      <p:sp>
        <p:nvSpPr>
          <p:cNvPr id="108" name="직사각형 107"/>
          <p:cNvSpPr/>
          <p:nvPr/>
        </p:nvSpPr>
        <p:spPr>
          <a:xfrm>
            <a:off x="4520480" y="3221361"/>
            <a:ext cx="615628" cy="215804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4521095" y="2015120"/>
            <a:ext cx="590519" cy="197402"/>
          </a:xfrm>
          <a:prstGeom prst="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오른쪽 화살표 109"/>
          <p:cNvSpPr/>
          <p:nvPr/>
        </p:nvSpPr>
        <p:spPr>
          <a:xfrm>
            <a:off x="5666280" y="2060848"/>
            <a:ext cx="345880" cy="45736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350329"/>
              </p:ext>
            </p:extLst>
          </p:nvPr>
        </p:nvGraphicFramePr>
        <p:xfrm>
          <a:off x="6084168" y="2141048"/>
          <a:ext cx="720080" cy="279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0080"/>
              </a:tblGrid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mtClean="0"/>
                        <a:t>Chris</a:t>
                      </a:r>
                      <a:endParaRPr lang="ko-KR" altLang="en-US" sz="1600" b="1"/>
                    </a:p>
                  </a:txBody>
                  <a:tcPr marL="0" marR="0" marT="18000" marB="18000"/>
                </a:tc>
              </a:tr>
            </a:tbl>
          </a:graphicData>
        </a:graphic>
      </p:graphicFrame>
      <p:sp>
        <p:nvSpPr>
          <p:cNvPr id="112" name="모서리가 둥근 직사각형 111"/>
          <p:cNvSpPr/>
          <p:nvPr/>
        </p:nvSpPr>
        <p:spPr>
          <a:xfrm>
            <a:off x="3938088" y="4131348"/>
            <a:ext cx="1656184" cy="264827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4154112" y="3879553"/>
            <a:ext cx="1296144" cy="251795"/>
          </a:xfrm>
          <a:prstGeom prst="rect">
            <a:avLst/>
          </a:prstGeom>
          <a:noFill/>
        </p:spPr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1400" b="1" smtClean="0"/>
              <a:t>[Reduce Phase]</a:t>
            </a:r>
            <a:endParaRPr lang="ko-KR" altLang="en-US" sz="1400" b="1" dirty="0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21664" y="4131348"/>
            <a:ext cx="2664296" cy="264827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1129776" y="3879553"/>
            <a:ext cx="1152128" cy="251795"/>
          </a:xfrm>
          <a:prstGeom prst="rect">
            <a:avLst/>
          </a:prstGeom>
          <a:noFill/>
        </p:spPr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1400" b="1" smtClean="0"/>
              <a:t>[Map Phase]</a:t>
            </a:r>
            <a:endParaRPr lang="ko-KR" altLang="en-US" sz="1400" b="1" dirty="0"/>
          </a:p>
        </p:txBody>
      </p:sp>
      <p:graphicFrame>
        <p:nvGraphicFramePr>
          <p:cNvPr id="116" name="표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556380"/>
              </p:ext>
            </p:extLst>
          </p:nvPr>
        </p:nvGraphicFramePr>
        <p:xfrm>
          <a:off x="393368" y="5888049"/>
          <a:ext cx="648072" cy="81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</a:tblGrid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Subject</a:t>
                      </a:r>
                      <a:endParaRPr lang="ko-KR" altLang="en-US" sz="1100" b="1"/>
                    </a:p>
                  </a:txBody>
                  <a:tcPr marL="0" marR="0" marT="18000" marB="18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Sarah</a:t>
                      </a:r>
                      <a:endParaRPr lang="ko-KR" altLang="en-US" sz="1100" b="1"/>
                    </a:p>
                  </a:txBody>
                  <a:tcPr marL="0" marR="0" marT="18000" marB="18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Chris</a:t>
                      </a:r>
                      <a:endParaRPr lang="ko-KR" altLang="en-US" sz="1100" b="1"/>
                    </a:p>
                  </a:txBody>
                  <a:tcPr marL="0" marR="0" marT="18000" marB="18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Emily</a:t>
                      </a:r>
                      <a:endParaRPr lang="ko-KR" altLang="en-US" sz="1100" b="1"/>
                    </a:p>
                  </a:txBody>
                  <a:tcPr marL="0" marR="0" marT="18000" marB="18000"/>
                </a:tc>
              </a:tr>
            </a:tbl>
          </a:graphicData>
        </a:graphic>
      </p:graphicFrame>
      <p:sp>
        <p:nvSpPr>
          <p:cNvPr id="117" name="TextBox 116"/>
          <p:cNvSpPr txBox="1"/>
          <p:nvPr/>
        </p:nvSpPr>
        <p:spPr>
          <a:xfrm>
            <a:off x="121664" y="5654851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/>
              <a:t>Country_CH</a:t>
            </a:r>
            <a:endParaRPr lang="ko-KR" altLang="en-US" sz="1200" b="1"/>
          </a:p>
        </p:txBody>
      </p:sp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297484"/>
              </p:ext>
            </p:extLst>
          </p:nvPr>
        </p:nvGraphicFramePr>
        <p:xfrm>
          <a:off x="409696" y="4381288"/>
          <a:ext cx="604951" cy="12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951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Subject</a:t>
                      </a:r>
                      <a:endParaRPr lang="ko-KR" altLang="en-US" sz="1100" b="1"/>
                    </a:p>
                  </a:txBody>
                  <a:tcPr marL="0" marR="0" marT="18000" marB="18000"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Allen</a:t>
                      </a:r>
                      <a:endParaRPr lang="ko-KR" altLang="en-US" sz="1100" b="1"/>
                    </a:p>
                  </a:txBody>
                  <a:tcPr marL="0" marR="0" marT="18000" marB="18000"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Ben</a:t>
                      </a:r>
                      <a:endParaRPr lang="ko-KR" altLang="en-US" sz="1100" b="1"/>
                    </a:p>
                  </a:txBody>
                  <a:tcPr marL="0" marR="0" marT="18000" marB="18000"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Chris</a:t>
                      </a:r>
                      <a:endParaRPr lang="ko-KR" altLang="en-US" sz="1100" b="1"/>
                    </a:p>
                  </a:txBody>
                  <a:tcPr marL="0" marR="0" marT="18000" marB="18000"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Jacob</a:t>
                      </a:r>
                      <a:endParaRPr lang="ko-KR" altLang="en-US" sz="1100" b="1"/>
                    </a:p>
                  </a:txBody>
                  <a:tcPr marL="0" marR="0" marT="18000" marB="18000"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Julia</a:t>
                      </a:r>
                      <a:endParaRPr lang="ko-KR" altLang="en-US" sz="1100" b="1"/>
                    </a:p>
                  </a:txBody>
                  <a:tcPr marL="0" marR="0" marT="18000" marB="18000"/>
                </a:tc>
              </a:tr>
            </a:tbl>
          </a:graphicData>
        </a:graphic>
      </p:graphicFrame>
      <p:sp>
        <p:nvSpPr>
          <p:cNvPr id="119" name="TextBox 118"/>
          <p:cNvSpPr txBox="1"/>
          <p:nvPr/>
        </p:nvSpPr>
        <p:spPr>
          <a:xfrm>
            <a:off x="121664" y="4182336"/>
            <a:ext cx="1152128" cy="221018"/>
          </a:xfrm>
          <a:prstGeom prst="rect">
            <a:avLst/>
          </a:prstGeom>
          <a:noFill/>
        </p:spPr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1200" b="1" smtClean="0"/>
              <a:t>Type_Student</a:t>
            </a:r>
            <a:endParaRPr lang="ko-KR" altLang="en-US" sz="1200" b="1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2497928" y="3922989"/>
            <a:ext cx="1527149" cy="69638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r>
              <a:rPr lang="en-US" altLang="ko-KR" sz="1600" b="1" dirty="0" err="1" smtClean="0">
                <a:latin typeface="Arial" pitchFamily="34" charset="0"/>
                <a:cs typeface="Arial" pitchFamily="34" charset="0"/>
              </a:rPr>
              <a:t>Jobtracker</a:t>
            </a:r>
            <a:endParaRPr lang="en-US" altLang="ko-KR" sz="16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altLang="ko-KR" sz="800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2621195" y="4224605"/>
            <a:ext cx="292200" cy="331080"/>
            <a:chOff x="5580112" y="3538352"/>
            <a:chExt cx="292200" cy="331080"/>
          </a:xfrm>
        </p:grpSpPr>
        <p:pic>
          <p:nvPicPr>
            <p:cNvPr id="122" name="tabl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0112" y="3538352"/>
              <a:ext cx="292200" cy="178680"/>
            </a:xfrm>
            <a:prstGeom prst="rect">
              <a:avLst/>
            </a:prstGeom>
          </p:spPr>
        </p:pic>
        <p:pic>
          <p:nvPicPr>
            <p:cNvPr id="123" name="tabl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0112" y="3690752"/>
              <a:ext cx="292200" cy="178680"/>
            </a:xfrm>
            <a:prstGeom prst="rect">
              <a:avLst/>
            </a:prstGeom>
          </p:spPr>
        </p:pic>
      </p:grpSp>
      <p:cxnSp>
        <p:nvCxnSpPr>
          <p:cNvPr id="124" name="구부러진 연결선 123"/>
          <p:cNvCxnSpPr>
            <a:stCxn id="136" idx="3"/>
            <a:endCxn id="123" idx="2"/>
          </p:cNvCxnSpPr>
          <p:nvPr/>
        </p:nvCxnSpPr>
        <p:spPr>
          <a:xfrm flipV="1">
            <a:off x="2569936" y="4555685"/>
            <a:ext cx="197359" cy="1732454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/>
          <p:cNvGrpSpPr/>
          <p:nvPr/>
        </p:nvGrpSpPr>
        <p:grpSpPr>
          <a:xfrm>
            <a:off x="3035584" y="4230066"/>
            <a:ext cx="292200" cy="331080"/>
            <a:chOff x="5580112" y="3538352"/>
            <a:chExt cx="292200" cy="331080"/>
          </a:xfrm>
        </p:grpSpPr>
        <p:pic>
          <p:nvPicPr>
            <p:cNvPr id="126" name="tabl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0112" y="3538352"/>
              <a:ext cx="292200" cy="178680"/>
            </a:xfrm>
            <a:prstGeom prst="rect">
              <a:avLst/>
            </a:prstGeom>
          </p:spPr>
        </p:pic>
        <p:pic>
          <p:nvPicPr>
            <p:cNvPr id="127" name="tabl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0112" y="3690752"/>
              <a:ext cx="292200" cy="178680"/>
            </a:xfrm>
            <a:prstGeom prst="rect">
              <a:avLst/>
            </a:prstGeom>
          </p:spPr>
        </p:pic>
      </p:grpSp>
      <p:grpSp>
        <p:nvGrpSpPr>
          <p:cNvPr id="128" name="그룹 127"/>
          <p:cNvGrpSpPr/>
          <p:nvPr/>
        </p:nvGrpSpPr>
        <p:grpSpPr>
          <a:xfrm>
            <a:off x="3611648" y="4230066"/>
            <a:ext cx="292200" cy="331080"/>
            <a:chOff x="5719960" y="1369728"/>
            <a:chExt cx="292200" cy="331080"/>
          </a:xfrm>
        </p:grpSpPr>
        <p:pic>
          <p:nvPicPr>
            <p:cNvPr id="129" name="table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719960" y="1369728"/>
              <a:ext cx="292200" cy="1786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</p:pic>
        <p:pic>
          <p:nvPicPr>
            <p:cNvPr id="130" name="table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719960" y="1522128"/>
              <a:ext cx="292200" cy="1786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</p:pic>
      </p:grpSp>
      <p:grpSp>
        <p:nvGrpSpPr>
          <p:cNvPr id="131" name="그룹 130"/>
          <p:cNvGrpSpPr/>
          <p:nvPr/>
        </p:nvGrpSpPr>
        <p:grpSpPr>
          <a:xfrm>
            <a:off x="1465232" y="4754104"/>
            <a:ext cx="292200" cy="331080"/>
            <a:chOff x="5719960" y="1369728"/>
            <a:chExt cx="292200" cy="331080"/>
          </a:xfrm>
        </p:grpSpPr>
        <p:pic>
          <p:nvPicPr>
            <p:cNvPr id="132" name="table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719960" y="1369728"/>
              <a:ext cx="292200" cy="1786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</p:pic>
        <p:pic>
          <p:nvPicPr>
            <p:cNvPr id="133" name="table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719960" y="1522128"/>
              <a:ext cx="292200" cy="1786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</p:pic>
      </p:grpSp>
      <p:grpSp>
        <p:nvGrpSpPr>
          <p:cNvPr id="134" name="그룹 133"/>
          <p:cNvGrpSpPr/>
          <p:nvPr/>
        </p:nvGrpSpPr>
        <p:grpSpPr>
          <a:xfrm>
            <a:off x="2277736" y="6046399"/>
            <a:ext cx="292200" cy="331080"/>
            <a:chOff x="5580112" y="3538352"/>
            <a:chExt cx="292200" cy="331080"/>
          </a:xfrm>
        </p:grpSpPr>
        <p:pic>
          <p:nvPicPr>
            <p:cNvPr id="135" name="tabl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0112" y="3538352"/>
              <a:ext cx="292200" cy="178680"/>
            </a:xfrm>
            <a:prstGeom prst="rect">
              <a:avLst/>
            </a:prstGeom>
          </p:spPr>
        </p:pic>
        <p:pic>
          <p:nvPicPr>
            <p:cNvPr id="136" name="tabl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0112" y="3690752"/>
              <a:ext cx="292200" cy="178680"/>
            </a:xfrm>
            <a:prstGeom prst="rect">
              <a:avLst/>
            </a:prstGeom>
          </p:spPr>
        </p:pic>
      </p:grpSp>
      <p:sp>
        <p:nvSpPr>
          <p:cNvPr id="137" name="오른쪽 화살표 136"/>
          <p:cNvSpPr/>
          <p:nvPr/>
        </p:nvSpPr>
        <p:spPr>
          <a:xfrm>
            <a:off x="1129776" y="4791745"/>
            <a:ext cx="267616" cy="26930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8" name="표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73777"/>
              </p:ext>
            </p:extLst>
          </p:nvPr>
        </p:nvGraphicFramePr>
        <p:xfrm>
          <a:off x="1921864" y="4749912"/>
          <a:ext cx="604951" cy="4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951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Subject</a:t>
                      </a:r>
                      <a:endParaRPr lang="ko-KR" altLang="en-US" sz="1100" b="1"/>
                    </a:p>
                  </a:txBody>
                  <a:tcPr marL="0" marR="0" marT="18000" marB="18000"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Chris</a:t>
                      </a:r>
                      <a:endParaRPr lang="ko-KR" altLang="en-US" sz="1100" b="1"/>
                    </a:p>
                  </a:txBody>
                  <a:tcPr marL="0" marR="0" marT="18000" marB="18000"/>
                </a:tc>
              </a:tr>
            </a:tbl>
          </a:graphicData>
        </a:graphic>
      </p:graphicFrame>
      <p:sp>
        <p:nvSpPr>
          <p:cNvPr id="139" name="TextBox 138"/>
          <p:cNvSpPr txBox="1"/>
          <p:nvPr/>
        </p:nvSpPr>
        <p:spPr>
          <a:xfrm>
            <a:off x="1633832" y="4550960"/>
            <a:ext cx="1152128" cy="221018"/>
          </a:xfrm>
          <a:prstGeom prst="rect">
            <a:avLst/>
          </a:prstGeom>
          <a:noFill/>
        </p:spPr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1200" b="1" smtClean="0"/>
              <a:t>Type_Student</a:t>
            </a:r>
            <a:endParaRPr lang="ko-KR" altLang="en-US" sz="1200" b="1"/>
          </a:p>
        </p:txBody>
      </p:sp>
      <p:sp>
        <p:nvSpPr>
          <p:cNvPr id="140" name="오른쪽 화살표 139"/>
          <p:cNvSpPr/>
          <p:nvPr/>
        </p:nvSpPr>
        <p:spPr>
          <a:xfrm>
            <a:off x="1129776" y="6078268"/>
            <a:ext cx="267616" cy="26930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곱셈 기호 142"/>
          <p:cNvSpPr/>
          <p:nvPr/>
        </p:nvSpPr>
        <p:spPr>
          <a:xfrm>
            <a:off x="877748" y="4475362"/>
            <a:ext cx="252028" cy="393798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곱셈 기호 143"/>
          <p:cNvSpPr/>
          <p:nvPr/>
        </p:nvSpPr>
        <p:spPr>
          <a:xfrm>
            <a:off x="880942" y="4686982"/>
            <a:ext cx="252028" cy="393798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5" name="구부러진 연결선 144"/>
          <p:cNvCxnSpPr>
            <a:stCxn id="130" idx="2"/>
            <a:endCxn id="132" idx="3"/>
          </p:cNvCxnSpPr>
          <p:nvPr/>
        </p:nvCxnSpPr>
        <p:spPr>
          <a:xfrm rot="5400000">
            <a:off x="2616441" y="3702137"/>
            <a:ext cx="282298" cy="2000316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오른쪽 화살표 145"/>
          <p:cNvSpPr/>
          <p:nvPr/>
        </p:nvSpPr>
        <p:spPr>
          <a:xfrm>
            <a:off x="3146000" y="5061047"/>
            <a:ext cx="456804" cy="59380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오른쪽 화살표 152"/>
          <p:cNvSpPr/>
          <p:nvPr/>
        </p:nvSpPr>
        <p:spPr>
          <a:xfrm>
            <a:off x="5666280" y="5051426"/>
            <a:ext cx="345880" cy="45736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4" name="표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378862"/>
              </p:ext>
            </p:extLst>
          </p:nvPr>
        </p:nvGraphicFramePr>
        <p:xfrm>
          <a:off x="6084168" y="5131626"/>
          <a:ext cx="720080" cy="279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0080"/>
              </a:tblGrid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mtClean="0"/>
                        <a:t>Chris</a:t>
                      </a:r>
                      <a:endParaRPr lang="ko-KR" altLang="en-US" sz="1600" b="1"/>
                    </a:p>
                  </a:txBody>
                  <a:tcPr marL="0" marR="0" marT="18000" marB="18000"/>
                </a:tc>
              </a:tr>
            </a:tbl>
          </a:graphicData>
        </a:graphic>
      </p:graphicFrame>
      <p:sp>
        <p:nvSpPr>
          <p:cNvPr id="155" name="곱셈 기호 154"/>
          <p:cNvSpPr/>
          <p:nvPr/>
        </p:nvSpPr>
        <p:spPr>
          <a:xfrm>
            <a:off x="874554" y="5109676"/>
            <a:ext cx="252028" cy="393798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곱셈 기호 155"/>
          <p:cNvSpPr/>
          <p:nvPr/>
        </p:nvSpPr>
        <p:spPr>
          <a:xfrm>
            <a:off x="877748" y="5321296"/>
            <a:ext cx="252028" cy="393798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7" name="표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66895"/>
              </p:ext>
            </p:extLst>
          </p:nvPr>
        </p:nvGraphicFramePr>
        <p:xfrm>
          <a:off x="1545496" y="5894446"/>
          <a:ext cx="648072" cy="81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</a:tblGrid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Subject</a:t>
                      </a:r>
                      <a:endParaRPr lang="ko-KR" altLang="en-US" sz="1100" b="1"/>
                    </a:p>
                  </a:txBody>
                  <a:tcPr marL="0" marR="0" marT="18000" marB="18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Sarah</a:t>
                      </a:r>
                      <a:endParaRPr lang="ko-KR" altLang="en-US" sz="1100" b="1"/>
                    </a:p>
                  </a:txBody>
                  <a:tcPr marL="0" marR="0" marT="18000" marB="18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Chris</a:t>
                      </a:r>
                      <a:endParaRPr lang="ko-KR" altLang="en-US" sz="1100" b="1"/>
                    </a:p>
                  </a:txBody>
                  <a:tcPr marL="0" marR="0" marT="18000" marB="18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Emily</a:t>
                      </a:r>
                      <a:endParaRPr lang="ko-KR" altLang="en-US" sz="1100" b="1"/>
                    </a:p>
                  </a:txBody>
                  <a:tcPr marL="0" marR="0" marT="18000" marB="18000"/>
                </a:tc>
              </a:tr>
            </a:tbl>
          </a:graphicData>
        </a:graphic>
      </p:graphicFrame>
      <p:sp>
        <p:nvSpPr>
          <p:cNvPr id="158" name="TextBox 157"/>
          <p:cNvSpPr txBox="1"/>
          <p:nvPr/>
        </p:nvSpPr>
        <p:spPr>
          <a:xfrm>
            <a:off x="1273792" y="5661248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/>
              <a:t>Country_CH</a:t>
            </a:r>
            <a:endParaRPr lang="ko-KR" altLang="en-US" sz="1200" b="1"/>
          </a:p>
        </p:txBody>
      </p:sp>
      <p:graphicFrame>
        <p:nvGraphicFramePr>
          <p:cNvPr id="159" name="표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566324"/>
              </p:ext>
            </p:extLst>
          </p:nvPr>
        </p:nvGraphicFramePr>
        <p:xfrm>
          <a:off x="4514152" y="4420040"/>
          <a:ext cx="604951" cy="4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951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Subject</a:t>
                      </a:r>
                      <a:endParaRPr lang="ko-KR" altLang="en-US" sz="1100" b="1"/>
                    </a:p>
                  </a:txBody>
                  <a:tcPr marL="0" marR="0" marT="18000" marB="18000"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Chris</a:t>
                      </a:r>
                      <a:endParaRPr lang="ko-KR" altLang="en-US" sz="1100" b="1"/>
                    </a:p>
                  </a:txBody>
                  <a:tcPr marL="0" marR="0" marT="18000" marB="18000"/>
                </a:tc>
              </a:tr>
            </a:tbl>
          </a:graphicData>
        </a:graphic>
      </p:graphicFrame>
      <p:sp>
        <p:nvSpPr>
          <p:cNvPr id="160" name="TextBox 159"/>
          <p:cNvSpPr txBox="1"/>
          <p:nvPr/>
        </p:nvSpPr>
        <p:spPr>
          <a:xfrm>
            <a:off x="4226120" y="4221088"/>
            <a:ext cx="1152128" cy="221018"/>
          </a:xfrm>
          <a:prstGeom prst="rect">
            <a:avLst/>
          </a:prstGeom>
          <a:noFill/>
        </p:spPr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1200" b="1" smtClean="0"/>
              <a:t>Type_Student</a:t>
            </a:r>
            <a:endParaRPr lang="ko-KR" altLang="en-US" sz="1200" b="1"/>
          </a:p>
        </p:txBody>
      </p:sp>
      <p:graphicFrame>
        <p:nvGraphicFramePr>
          <p:cNvPr id="161" name="표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569801"/>
              </p:ext>
            </p:extLst>
          </p:nvPr>
        </p:nvGraphicFramePr>
        <p:xfrm>
          <a:off x="4497824" y="5564574"/>
          <a:ext cx="648072" cy="81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</a:tblGrid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Subject</a:t>
                      </a:r>
                      <a:endParaRPr lang="ko-KR" altLang="en-US" sz="1100" b="1"/>
                    </a:p>
                  </a:txBody>
                  <a:tcPr marL="0" marR="0" marT="18000" marB="18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Sarah</a:t>
                      </a:r>
                      <a:endParaRPr lang="ko-KR" altLang="en-US" sz="1100" b="1"/>
                    </a:p>
                  </a:txBody>
                  <a:tcPr marL="0" marR="0" marT="18000" marB="18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Chris</a:t>
                      </a:r>
                      <a:endParaRPr lang="ko-KR" altLang="en-US" sz="1100" b="1"/>
                    </a:p>
                  </a:txBody>
                  <a:tcPr marL="0" marR="0" marT="18000" marB="18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Emily</a:t>
                      </a:r>
                      <a:endParaRPr lang="ko-KR" altLang="en-US" sz="1100" b="1"/>
                    </a:p>
                  </a:txBody>
                  <a:tcPr marL="0" marR="0" marT="18000" marB="18000"/>
                </a:tc>
              </a:tr>
            </a:tbl>
          </a:graphicData>
        </a:graphic>
      </p:graphicFrame>
      <p:sp>
        <p:nvSpPr>
          <p:cNvPr id="162" name="TextBox 161"/>
          <p:cNvSpPr txBox="1"/>
          <p:nvPr/>
        </p:nvSpPr>
        <p:spPr>
          <a:xfrm>
            <a:off x="4226120" y="5331376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/>
              <a:t>Country_CH</a:t>
            </a:r>
            <a:endParaRPr lang="ko-KR" altLang="en-US" sz="1200" b="1"/>
          </a:p>
        </p:txBody>
      </p:sp>
      <p:sp>
        <p:nvSpPr>
          <p:cNvPr id="152" name="직사각형 151"/>
          <p:cNvSpPr/>
          <p:nvPr/>
        </p:nvSpPr>
        <p:spPr>
          <a:xfrm>
            <a:off x="4525822" y="4637877"/>
            <a:ext cx="590519" cy="197402"/>
          </a:xfrm>
          <a:prstGeom prst="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4514152" y="5965608"/>
            <a:ext cx="615628" cy="215804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1869495" y="2740109"/>
            <a:ext cx="2356625" cy="6168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latin typeface="Calibri" pitchFamily="34" charset="0"/>
                <a:cs typeface="Calibri" pitchFamily="34" charset="0"/>
              </a:rPr>
              <a:t>Transfer 6 records</a:t>
            </a:r>
            <a:endParaRPr lang="ko-KR" altLang="en-US" sz="20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1849856" y="5764445"/>
            <a:ext cx="2356625" cy="6168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latin typeface="Calibri" pitchFamily="34" charset="0"/>
                <a:cs typeface="Calibri" pitchFamily="34" charset="0"/>
              </a:rPr>
              <a:t>Transfer 4 records</a:t>
            </a:r>
            <a:endParaRPr lang="ko-KR" altLang="en-US" sz="20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5" name="내용 개체 틀 2"/>
          <p:cNvSpPr>
            <a:spLocks noGrp="1"/>
          </p:cNvSpPr>
          <p:nvPr>
            <p:ph idx="1"/>
          </p:nvPr>
        </p:nvSpPr>
        <p:spPr>
          <a:xfrm>
            <a:off x="6300192" y="1196752"/>
            <a:ext cx="2736304" cy="5462067"/>
          </a:xfrm>
        </p:spPr>
        <p:txBody>
          <a:bodyPr lIns="36000" tIns="36000" rIns="36000" bIns="36000" anchor="ctr">
            <a:normAutofit/>
          </a:bodyPr>
          <a:lstStyle/>
          <a:p>
            <a:r>
              <a:rPr lang="en-US" altLang="ko-KR" sz="2000" smtClean="0"/>
              <a:t>Consider the number of records</a:t>
            </a:r>
          </a:p>
          <a:p>
            <a:r>
              <a:rPr lang="en-US" altLang="ko-KR" sz="2000" smtClean="0"/>
              <a:t>Choose the dataset with little records</a:t>
            </a:r>
          </a:p>
          <a:p>
            <a:endParaRPr lang="en-US" altLang="ko-KR" sz="2000" smtClean="0"/>
          </a:p>
          <a:p>
            <a:r>
              <a:rPr lang="en-US" altLang="ko-KR" sz="2000" smtClean="0"/>
              <a:t>Smaller map output </a:t>
            </a:r>
            <a:r>
              <a:rPr lang="en-US" altLang="ko-KR" sz="2000" smtClean="0">
                <a:sym typeface="Wingdings" pitchFamily="2" charset="2"/>
              </a:rPr>
              <a:t></a:t>
            </a:r>
            <a:r>
              <a:rPr lang="en-US" altLang="ko-KR" sz="2000" smtClean="0">
                <a:solidFill>
                  <a:srgbClr val="C00000"/>
                </a:solidFill>
                <a:sym typeface="Wingdings" pitchFamily="2" charset="2"/>
              </a:rPr>
              <a:t>Lower overhead</a:t>
            </a:r>
            <a:endParaRPr lang="en-US" altLang="ko-KR" sz="2000" smtClean="0">
              <a:solidFill>
                <a:srgbClr val="C00000"/>
              </a:solidFill>
            </a:endParaRPr>
          </a:p>
          <a:p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304262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90" grpId="0"/>
      <p:bldP spid="91" grpId="0" animBg="1"/>
      <p:bldP spid="93" grpId="0"/>
      <p:bldP spid="94" grpId="0" animBg="1"/>
      <p:bldP spid="95" grpId="0" animBg="1"/>
      <p:bldP spid="98" grpId="0" animBg="1"/>
      <p:bldP spid="105" grpId="0"/>
      <p:bldP spid="107" grpId="0"/>
      <p:bldP spid="108" grpId="0" animBg="1"/>
      <p:bldP spid="109" grpId="0" animBg="1"/>
      <p:bldP spid="110" grpId="0" animBg="1"/>
      <p:bldP spid="137" grpId="0" animBg="1"/>
      <p:bldP spid="139" grpId="0"/>
      <p:bldP spid="140" grpId="0" animBg="1"/>
      <p:bldP spid="143" grpId="0" animBg="1"/>
      <p:bldP spid="144" grpId="0" animBg="1"/>
      <p:bldP spid="146" grpId="0" animBg="1"/>
      <p:bldP spid="153" grpId="0" animBg="1"/>
      <p:bldP spid="155" grpId="0" animBg="1"/>
      <p:bldP spid="156" grpId="0" animBg="1"/>
      <p:bldP spid="158" grpId="0"/>
      <p:bldP spid="160" grpId="0"/>
      <p:bldP spid="162" grpId="0"/>
      <p:bldP spid="152" grpId="0" animBg="1"/>
      <p:bldP spid="151" grpId="0" animBg="1"/>
      <p:bldP spid="163" grpId="0" animBg="1"/>
      <p:bldP spid="16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337688" y="2600675"/>
            <a:ext cx="4378328" cy="421270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403648" y="2348880"/>
            <a:ext cx="1152128" cy="251795"/>
          </a:xfrm>
          <a:prstGeom prst="rect">
            <a:avLst/>
          </a:prstGeom>
          <a:noFill/>
        </p:spPr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1400" b="1" smtClean="0"/>
              <a:t>[Map Phase]</a:t>
            </a:r>
            <a:endParaRPr lang="ko-KR" altLang="en-US" sz="14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smtClean="0"/>
              <a:t>Our Approach</a:t>
            </a:r>
            <a:br>
              <a:rPr lang="en-US" altLang="ko-KR" sz="2000" smtClean="0"/>
            </a:br>
            <a:r>
              <a:rPr lang="en-US" altLang="ko-KR" smtClean="0"/>
              <a:t>Filtering Method (2) – The Number of Variables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Tripple patterns have one or two variable</a:t>
            </a:r>
            <a:endParaRPr lang="en-US" altLang="ko-KR"/>
          </a:p>
          <a:p>
            <a:endParaRPr lang="en-US" altLang="ko-KR" smtClean="0"/>
          </a:p>
          <a:p>
            <a:r>
              <a:rPr lang="en-US" altLang="ko-KR" smtClean="0"/>
              <a:t>Make the different number of record after Map job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68144" y="1124744"/>
            <a:ext cx="3096344" cy="646331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ko-KR" b="1" smtClean="0">
                <a:latin typeface="Courier" pitchFamily="49" charset="0"/>
              </a:rPr>
              <a:t>?X    Works_for   ABC</a:t>
            </a:r>
          </a:p>
          <a:p>
            <a:r>
              <a:rPr lang="en-US" altLang="ko-KR" b="1" smtClean="0">
                <a:latin typeface="Courier" pitchFamily="49" charset="0"/>
              </a:rPr>
              <a:t>?X    Works_for   ?Y </a:t>
            </a:r>
          </a:p>
        </p:txBody>
      </p:sp>
      <p:sp>
        <p:nvSpPr>
          <p:cNvPr id="23" name="오른쪽 화살표 22"/>
          <p:cNvSpPr/>
          <p:nvPr/>
        </p:nvSpPr>
        <p:spPr>
          <a:xfrm>
            <a:off x="1907826" y="3495142"/>
            <a:ext cx="267616" cy="26930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1917912" y="5870393"/>
            <a:ext cx="267616" cy="26930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457919" y="4581128"/>
            <a:ext cx="4186089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7544" y="499860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/>
              <a:t>Works_for</a:t>
            </a:r>
            <a:endParaRPr lang="ko-KR" altLang="en-US" sz="1200" b="1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500613"/>
              </p:ext>
            </p:extLst>
          </p:nvPr>
        </p:nvGraphicFramePr>
        <p:xfrm>
          <a:off x="598689" y="5231520"/>
          <a:ext cx="1237007" cy="14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933"/>
                <a:gridCol w="672074"/>
              </a:tblGrid>
              <a:tr h="10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Subject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Object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  <a:tr h="10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Allen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Apple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  <a:tr h="10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Chris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Samsung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  <a:tr h="10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Jacob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Google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  <a:tr h="10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Julia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ABC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  <a:tr h="10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Sarah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ABC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95536" y="285293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/>
              <a:t>Works_for</a:t>
            </a:r>
            <a:endParaRPr lang="ko-KR" altLang="en-US" sz="1200" b="1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851561"/>
              </p:ext>
            </p:extLst>
          </p:nvPr>
        </p:nvGraphicFramePr>
        <p:xfrm>
          <a:off x="526681" y="3085856"/>
          <a:ext cx="1237007" cy="14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933"/>
                <a:gridCol w="672074"/>
              </a:tblGrid>
              <a:tr h="10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Subject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Object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  <a:tr h="10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Allen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Apple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  <a:tr h="10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Chris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Samsung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  <a:tr h="10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Jacob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Google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  <a:tr h="10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Julia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ABC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  <a:tr h="10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Sarah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ABC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979712" y="2658398"/>
            <a:ext cx="2520280" cy="338554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smtClean="0">
                <a:latin typeface="Courier" pitchFamily="49" charset="0"/>
              </a:rPr>
              <a:t>?X  Works_for  ABC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979712" y="4660046"/>
            <a:ext cx="2520280" cy="338554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smtClean="0">
                <a:latin typeface="Courier" pitchFamily="49" charset="0"/>
              </a:rPr>
              <a:t>?X  Works_for   ?Y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95736" y="499860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/>
              <a:t>Works_for</a:t>
            </a:r>
            <a:endParaRPr lang="ko-KR" altLang="en-US" sz="1200" b="1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688695"/>
              </p:ext>
            </p:extLst>
          </p:nvPr>
        </p:nvGraphicFramePr>
        <p:xfrm>
          <a:off x="2326881" y="5231520"/>
          <a:ext cx="1237007" cy="14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933"/>
                <a:gridCol w="672074"/>
              </a:tblGrid>
              <a:tr h="10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Subject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Object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  <a:tr h="10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Allen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Apple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  <a:tr h="10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Chris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Samsung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  <a:tr h="10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Jacob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Google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  <a:tr h="10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Julia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ABC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  <a:tr h="10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Sarah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ABC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195736" y="319724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/>
              <a:t>Works_for</a:t>
            </a:r>
            <a:endParaRPr lang="ko-KR" altLang="en-US" sz="1200" b="1"/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79012"/>
              </p:ext>
            </p:extLst>
          </p:nvPr>
        </p:nvGraphicFramePr>
        <p:xfrm>
          <a:off x="2326881" y="3430160"/>
          <a:ext cx="1237007" cy="71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933"/>
                <a:gridCol w="672074"/>
              </a:tblGrid>
              <a:tr h="10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Subject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Object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  <a:tr h="10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Julia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ABC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  <a:tr h="10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Sarah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ABC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47" name="내용 개체 틀 2"/>
          <p:cNvSpPr txBox="1">
            <a:spLocks/>
          </p:cNvSpPr>
          <p:nvPr/>
        </p:nvSpPr>
        <p:spPr>
          <a:xfrm>
            <a:off x="4860032" y="3717032"/>
            <a:ext cx="4032448" cy="2023595"/>
          </a:xfrm>
          <a:prstGeom prst="rect">
            <a:avLst/>
          </a:prstGeom>
        </p:spPr>
        <p:txBody>
          <a:bodyPr vert="horz" lIns="0" tIns="36000" rIns="0" bIns="3600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smtClean="0"/>
              <a:t>Possible to make filters with smaller dataset</a:t>
            </a:r>
          </a:p>
          <a:p>
            <a:r>
              <a:rPr lang="en-US" altLang="ko-KR" sz="2000" smtClean="0"/>
              <a:t>Lead to reduce map output size</a:t>
            </a:r>
          </a:p>
          <a:p>
            <a:endParaRPr lang="en-US" altLang="ko-KR" sz="2000" smtClean="0"/>
          </a:p>
        </p:txBody>
      </p:sp>
    </p:spTree>
    <p:extLst>
      <p:ext uri="{BB962C8B-B14F-4D97-AF65-F5344CB8AC3E}">
        <p14:creationId xmlns:p14="http://schemas.microsoft.com/office/powerpoint/2010/main" val="116025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3" grpId="0" animBg="1"/>
      <p:bldP spid="24" grpId="0" animBg="1"/>
      <p:bldP spid="31" grpId="0"/>
      <p:bldP spid="34" grpId="0"/>
      <p:bldP spid="40" grpId="0" animBg="1"/>
      <p:bldP spid="41" grpId="0" animBg="1"/>
      <p:bldP spid="42" grpId="0"/>
      <p:bldP spid="45" grpId="0"/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smtClean="0"/>
              <a:t>Our Approach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3300" smtClean="0"/>
              <a:t>Pre-condition: Input File Organization in HadoopRDF</a:t>
            </a:r>
            <a:endParaRPr lang="ko-KR" altLang="en-US" sz="33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22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697979"/>
              </p:ext>
            </p:extLst>
          </p:nvPr>
        </p:nvGraphicFramePr>
        <p:xfrm>
          <a:off x="179512" y="1645880"/>
          <a:ext cx="2232248" cy="43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069"/>
                <a:gridCol w="794099"/>
                <a:gridCol w="720080"/>
              </a:tblGrid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Subject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Predicate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Object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Allen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Type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Student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Sarah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Type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Prof.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Chris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Type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Student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Jacob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Type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Student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Emily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Type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Prof.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Allen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Knows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Jacob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Allen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Knows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Chris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Allen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Knows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Sarah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Sarah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Country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Sarah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Age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26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Chris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Country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Chris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Knows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Sarah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Jacob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Country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DE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Jacob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Age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42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Jacob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Knows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Emily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Emily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Country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220130"/>
              </p:ext>
            </p:extLst>
          </p:nvPr>
        </p:nvGraphicFramePr>
        <p:xfrm>
          <a:off x="2987825" y="1649161"/>
          <a:ext cx="1224135" cy="152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951"/>
                <a:gridCol w="619184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Subject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Object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Allen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Student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Sarah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Prof.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Chris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Student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Jacob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Student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Emily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Prof.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750339"/>
              </p:ext>
            </p:extLst>
          </p:nvPr>
        </p:nvGraphicFramePr>
        <p:xfrm>
          <a:off x="4415113" y="2081209"/>
          <a:ext cx="1237007" cy="152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314"/>
                <a:gridCol w="625693"/>
              </a:tblGrid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Subject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Object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Allen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Jacob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Allen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Chris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Allen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Sarah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Chris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Sarah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Jacob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Emily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309499"/>
              </p:ext>
            </p:extLst>
          </p:nvPr>
        </p:nvGraphicFramePr>
        <p:xfrm>
          <a:off x="2987824" y="3559137"/>
          <a:ext cx="1237007" cy="127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314"/>
                <a:gridCol w="625693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Subject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Object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Sarah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Chris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Jacob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DE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Emily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544501"/>
              </p:ext>
            </p:extLst>
          </p:nvPr>
        </p:nvGraphicFramePr>
        <p:xfrm>
          <a:off x="4415113" y="3991145"/>
          <a:ext cx="1237007" cy="76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314"/>
                <a:gridCol w="625693"/>
              </a:tblGrid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Subject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Object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Sarah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26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Jacob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42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131840" y="136457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/>
              <a:t>Type</a:t>
            </a:r>
            <a:endParaRPr lang="ko-KR" altLang="en-US" sz="1400" b="1"/>
          </a:p>
        </p:txBody>
      </p:sp>
      <p:sp>
        <p:nvSpPr>
          <p:cNvPr id="13" name="TextBox 12"/>
          <p:cNvSpPr txBox="1"/>
          <p:nvPr/>
        </p:nvSpPr>
        <p:spPr>
          <a:xfrm>
            <a:off x="4572000" y="184888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/>
              <a:t>Knows</a:t>
            </a:r>
            <a:endParaRPr lang="ko-KR" altLang="en-US" sz="1400" b="1"/>
          </a:p>
        </p:txBody>
      </p:sp>
      <p:sp>
        <p:nvSpPr>
          <p:cNvPr id="14" name="TextBox 13"/>
          <p:cNvSpPr txBox="1"/>
          <p:nvPr/>
        </p:nvSpPr>
        <p:spPr>
          <a:xfrm>
            <a:off x="3144711" y="3308793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/>
              <a:t>Country</a:t>
            </a:r>
            <a:endParaRPr lang="ko-KR" altLang="en-US" sz="1400" b="1"/>
          </a:p>
        </p:txBody>
      </p:sp>
      <p:sp>
        <p:nvSpPr>
          <p:cNvPr id="15" name="TextBox 14"/>
          <p:cNvSpPr txBox="1"/>
          <p:nvPr/>
        </p:nvSpPr>
        <p:spPr>
          <a:xfrm>
            <a:off x="4572000" y="3740841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/>
              <a:t>Age</a:t>
            </a:r>
            <a:endParaRPr lang="ko-KR" altLang="en-US" sz="1100" b="1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550997"/>
              </p:ext>
            </p:extLst>
          </p:nvPr>
        </p:nvGraphicFramePr>
        <p:xfrm>
          <a:off x="6660232" y="3049576"/>
          <a:ext cx="604951" cy="87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951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Subject</a:t>
                      </a:r>
                      <a:endParaRPr lang="ko-KR" altLang="en-US" sz="1200"/>
                    </a:p>
                  </a:txBody>
                  <a:tcPr marL="0" marR="0" marT="18000" marB="18000"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Allen</a:t>
                      </a:r>
                      <a:endParaRPr lang="ko-KR" altLang="en-US" sz="1200"/>
                    </a:p>
                  </a:txBody>
                  <a:tcPr marL="0" marR="0" marT="18000" marB="18000"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Chris</a:t>
                      </a:r>
                      <a:endParaRPr lang="ko-KR" altLang="en-US" sz="1200"/>
                    </a:p>
                  </a:txBody>
                  <a:tcPr marL="0" marR="0" marT="18000" marB="18000"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Jacob</a:t>
                      </a:r>
                      <a:endParaRPr lang="ko-KR" altLang="en-US" sz="1200"/>
                    </a:p>
                  </a:txBody>
                  <a:tcPr marL="0" marR="0" marT="18000" marB="18000"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291502"/>
              </p:ext>
            </p:extLst>
          </p:nvPr>
        </p:nvGraphicFramePr>
        <p:xfrm>
          <a:off x="6660233" y="1980272"/>
          <a:ext cx="604951" cy="65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951"/>
              </a:tblGrid>
              <a:tr h="190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Subject</a:t>
                      </a:r>
                      <a:endParaRPr lang="ko-KR" altLang="en-US" sz="1200"/>
                    </a:p>
                  </a:txBody>
                  <a:tcPr marL="0" marR="0" marT="18000" marB="18000"/>
                </a:tc>
              </a:tr>
              <a:tr h="190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Sarah</a:t>
                      </a:r>
                      <a:endParaRPr lang="ko-KR" altLang="en-US" sz="1200"/>
                    </a:p>
                  </a:txBody>
                  <a:tcPr marL="0" marR="0" marT="18000" marB="18000"/>
                </a:tc>
              </a:tr>
              <a:tr h="190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Emily</a:t>
                      </a:r>
                      <a:endParaRPr lang="ko-KR" altLang="en-US" sz="1200"/>
                    </a:p>
                  </a:txBody>
                  <a:tcPr marL="0" marR="0" marT="18000" marB="18000"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460535"/>
              </p:ext>
            </p:extLst>
          </p:nvPr>
        </p:nvGraphicFramePr>
        <p:xfrm>
          <a:off x="6732240" y="4441672"/>
          <a:ext cx="611314" cy="87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314"/>
              </a:tblGrid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Subject</a:t>
                      </a:r>
                      <a:endParaRPr lang="ko-KR" altLang="en-US" sz="1200"/>
                    </a:p>
                  </a:txBody>
                  <a:tcPr marL="0" marR="0" marT="18000" marB="18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Sarah</a:t>
                      </a:r>
                      <a:endParaRPr lang="ko-KR" altLang="en-US" sz="1200"/>
                    </a:p>
                  </a:txBody>
                  <a:tcPr marL="0" marR="0" marT="18000" marB="18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Chris</a:t>
                      </a:r>
                      <a:endParaRPr lang="ko-KR" altLang="en-US" sz="1200"/>
                    </a:p>
                  </a:txBody>
                  <a:tcPr marL="0" marR="0" marT="18000" marB="18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Emily</a:t>
                      </a:r>
                      <a:endParaRPr lang="ko-KR" altLang="en-US" sz="1200"/>
                    </a:p>
                  </a:txBody>
                  <a:tcPr marL="0" marR="0" marT="18000" marB="18000"/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542114"/>
              </p:ext>
            </p:extLst>
          </p:nvPr>
        </p:nvGraphicFramePr>
        <p:xfrm>
          <a:off x="7996995" y="4779684"/>
          <a:ext cx="611314" cy="4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314"/>
              </a:tblGrid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Subject</a:t>
                      </a:r>
                      <a:endParaRPr lang="ko-KR" altLang="en-US" sz="1200"/>
                    </a:p>
                  </a:txBody>
                  <a:tcPr marL="0" marR="0" marT="18000" marB="18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Jacob</a:t>
                      </a:r>
                      <a:endParaRPr lang="ko-KR" altLang="en-US" sz="1200"/>
                    </a:p>
                  </a:txBody>
                  <a:tcPr marL="0" marR="0" marT="18000" marB="18000"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228184" y="2792684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/>
              <a:t>Type_Student</a:t>
            </a:r>
            <a:endParaRPr lang="ko-KR" altLang="en-US" sz="1400" b="1"/>
          </a:p>
        </p:txBody>
      </p:sp>
      <p:sp>
        <p:nvSpPr>
          <p:cNvPr id="22" name="TextBox 21"/>
          <p:cNvSpPr txBox="1"/>
          <p:nvPr/>
        </p:nvSpPr>
        <p:spPr>
          <a:xfrm>
            <a:off x="6300192" y="1691031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/>
              <a:t>Type_Prof</a:t>
            </a:r>
            <a:r>
              <a:rPr lang="en-US" altLang="ko-KR" sz="1100" b="1" smtClean="0"/>
              <a:t>.</a:t>
            </a:r>
            <a:endParaRPr lang="ko-KR" altLang="en-US" sz="1100" b="1"/>
          </a:p>
        </p:txBody>
      </p:sp>
      <p:sp>
        <p:nvSpPr>
          <p:cNvPr id="23" name="TextBox 22"/>
          <p:cNvSpPr txBox="1"/>
          <p:nvPr/>
        </p:nvSpPr>
        <p:spPr>
          <a:xfrm>
            <a:off x="6372200" y="4149080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/>
              <a:t>Country_CH</a:t>
            </a:r>
            <a:endParaRPr lang="ko-KR" altLang="en-US" sz="1400" b="1"/>
          </a:p>
        </p:txBody>
      </p:sp>
      <p:sp>
        <p:nvSpPr>
          <p:cNvPr id="24" name="TextBox 23"/>
          <p:cNvSpPr txBox="1"/>
          <p:nvPr/>
        </p:nvSpPr>
        <p:spPr>
          <a:xfrm>
            <a:off x="7636955" y="448022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/>
              <a:t>Country_DE</a:t>
            </a:r>
            <a:endParaRPr lang="ko-KR" altLang="en-US" sz="1400" b="1"/>
          </a:p>
        </p:txBody>
      </p:sp>
      <p:sp>
        <p:nvSpPr>
          <p:cNvPr id="25" name="TextBox 24"/>
          <p:cNvSpPr txBox="1"/>
          <p:nvPr/>
        </p:nvSpPr>
        <p:spPr>
          <a:xfrm>
            <a:off x="7524328" y="165969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/>
              <a:t>Knows_Student</a:t>
            </a:r>
            <a:endParaRPr lang="ko-KR" altLang="en-US" sz="1400" b="1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541136"/>
              </p:ext>
            </p:extLst>
          </p:nvPr>
        </p:nvGraphicFramePr>
        <p:xfrm>
          <a:off x="7655473" y="1944280"/>
          <a:ext cx="1237007" cy="76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314"/>
                <a:gridCol w="625693"/>
              </a:tblGrid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Subject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Object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Allen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Jacob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Allen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Chris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39552" y="11967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&lt;N-Triples&gt;</a:t>
            </a:r>
            <a:endParaRPr lang="ko-KR" altLang="en-US" b="1"/>
          </a:p>
        </p:txBody>
      </p:sp>
      <p:sp>
        <p:nvSpPr>
          <p:cNvPr id="32" name="TextBox 31"/>
          <p:cNvSpPr txBox="1"/>
          <p:nvPr/>
        </p:nvSpPr>
        <p:spPr>
          <a:xfrm>
            <a:off x="3131840" y="103925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&lt;Predicate Split&gt;</a:t>
            </a:r>
            <a:endParaRPr lang="ko-KR" altLang="en-US" b="1"/>
          </a:p>
        </p:txBody>
      </p:sp>
      <p:sp>
        <p:nvSpPr>
          <p:cNvPr id="33" name="TextBox 32"/>
          <p:cNvSpPr txBox="1"/>
          <p:nvPr/>
        </p:nvSpPr>
        <p:spPr>
          <a:xfrm>
            <a:off x="6012160" y="105273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&lt;Predicate Object Split&gt;</a:t>
            </a:r>
            <a:endParaRPr lang="ko-KR" altLang="en-US" b="1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52085" y="5625625"/>
            <a:ext cx="2700035" cy="75570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latin typeface="Calibri" pitchFamily="34" charset="0"/>
                <a:cs typeface="Calibri" pitchFamily="34" charset="0"/>
              </a:rPr>
              <a:t>Divide the data according to the predicates</a:t>
            </a:r>
            <a:endParaRPr lang="ko-KR" altLang="en-US" sz="16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300192" y="5409601"/>
            <a:ext cx="2700035" cy="75570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latin typeface="Calibri" pitchFamily="34" charset="0"/>
                <a:cs typeface="Calibri" pitchFamily="34" charset="0"/>
              </a:rPr>
              <a:t>Split using type information of object</a:t>
            </a:r>
            <a:endParaRPr lang="ko-KR" altLang="en-US" sz="16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627784" y="5013176"/>
            <a:ext cx="3438251" cy="51967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b="1" smtClean="0">
                <a:latin typeface="Calibri" pitchFamily="34" charset="0"/>
                <a:cs typeface="Calibri" pitchFamily="34" charset="0"/>
              </a:rPr>
              <a:t>Easily retrieved from the file name</a:t>
            </a:r>
            <a:endParaRPr lang="ko-KR" alt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235036" y="1400420"/>
            <a:ext cx="707209" cy="26377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4644008" y="1869086"/>
            <a:ext cx="779217" cy="26377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3144712" y="3332500"/>
            <a:ext cx="910362" cy="26377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707852" y="3772482"/>
            <a:ext cx="648072" cy="26377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stCxn id="5" idx="4"/>
            <a:endCxn id="52" idx="0"/>
          </p:cNvCxnSpPr>
          <p:nvPr/>
        </p:nvCxnSpPr>
        <p:spPr>
          <a:xfrm>
            <a:off x="3588641" y="1664190"/>
            <a:ext cx="758269" cy="334898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54" idx="4"/>
            <a:endCxn id="52" idx="0"/>
          </p:cNvCxnSpPr>
          <p:nvPr/>
        </p:nvCxnSpPr>
        <p:spPr>
          <a:xfrm>
            <a:off x="3599893" y="3596270"/>
            <a:ext cx="747017" cy="141690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15" idx="2"/>
            <a:endCxn id="52" idx="0"/>
          </p:cNvCxnSpPr>
          <p:nvPr/>
        </p:nvCxnSpPr>
        <p:spPr>
          <a:xfrm flipH="1">
            <a:off x="4346910" y="4048618"/>
            <a:ext cx="693142" cy="96455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3" idx="4"/>
            <a:endCxn id="52" idx="0"/>
          </p:cNvCxnSpPr>
          <p:nvPr/>
        </p:nvCxnSpPr>
        <p:spPr>
          <a:xfrm flipH="1">
            <a:off x="4346910" y="2132856"/>
            <a:ext cx="686707" cy="288032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524328" y="291698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/>
              <a:t>Knows_Prof.</a:t>
            </a:r>
            <a:endParaRPr lang="ko-KR" altLang="en-US" sz="1400" b="1"/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287344"/>
              </p:ext>
            </p:extLst>
          </p:nvPr>
        </p:nvGraphicFramePr>
        <p:xfrm>
          <a:off x="7655473" y="3201568"/>
          <a:ext cx="1237007" cy="101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314"/>
                <a:gridCol w="625693"/>
              </a:tblGrid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Subject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Object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Allen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Sarah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Chris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Sarah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Jacob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Emily</a:t>
                      </a:r>
                      <a:endParaRPr lang="ko-KR" altLang="en-US" sz="1200"/>
                    </a:p>
                  </a:txBody>
                  <a:tcPr marL="0" marR="0" marT="36000" marB="360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61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2" grpId="2"/>
      <p:bldP spid="13" grpId="0"/>
      <p:bldP spid="14" grpId="0"/>
      <p:bldP spid="14" grpId="1"/>
      <p:bldP spid="15" grpId="0"/>
      <p:bldP spid="21" grpId="0"/>
      <p:bldP spid="22" grpId="0"/>
      <p:bldP spid="23" grpId="0"/>
      <p:bldP spid="24" grpId="0"/>
      <p:bldP spid="25" grpId="0"/>
      <p:bldP spid="32" grpId="0"/>
      <p:bldP spid="33" grpId="0"/>
      <p:bldP spid="50" grpId="0" animBg="1"/>
      <p:bldP spid="51" grpId="0" animBg="1"/>
      <p:bldP spid="52" grpId="0" animBg="1"/>
      <p:bldP spid="5" grpId="0" animBg="1"/>
      <p:bldP spid="5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6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smtClean="0"/>
              <a:t>Our Approach</a:t>
            </a:r>
            <a:br>
              <a:rPr lang="en-US" altLang="ko-KR" sz="2000" smtClean="0"/>
            </a:br>
            <a:r>
              <a:rPr lang="en-US" altLang="ko-KR" smtClean="0"/>
              <a:t>Filtering Method (3) – File Format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File format</a:t>
            </a:r>
          </a:p>
          <a:p>
            <a:pPr lvl="1"/>
            <a:r>
              <a:rPr lang="en-US" altLang="ko-KR" smtClean="0"/>
              <a:t>PS data has bigger size than POS data</a:t>
            </a:r>
          </a:p>
          <a:p>
            <a:pPr lvl="2"/>
            <a:r>
              <a:rPr lang="en-US" altLang="ko-KR" smtClean="0"/>
              <a:t>If both of thme have the same number of records</a:t>
            </a:r>
          </a:p>
          <a:p>
            <a:pPr lvl="1"/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37688" y="2600675"/>
            <a:ext cx="3298208" cy="40686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403648" y="2348880"/>
            <a:ext cx="1152128" cy="251795"/>
          </a:xfrm>
          <a:prstGeom prst="rect">
            <a:avLst/>
          </a:prstGeom>
          <a:noFill/>
        </p:spPr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1400" b="1" smtClean="0"/>
              <a:t>[Map Phase]</a:t>
            </a:r>
            <a:endParaRPr lang="ko-KR" altLang="en-US" sz="1400" b="1" dirty="0"/>
          </a:p>
        </p:txBody>
      </p:sp>
      <p:sp>
        <p:nvSpPr>
          <p:cNvPr id="25" name="오른쪽 화살표 24"/>
          <p:cNvSpPr/>
          <p:nvPr/>
        </p:nvSpPr>
        <p:spPr>
          <a:xfrm>
            <a:off x="1845904" y="3717032"/>
            <a:ext cx="267616" cy="26930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>
            <a:off x="1845904" y="5740627"/>
            <a:ext cx="267616" cy="26930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457919" y="4581128"/>
            <a:ext cx="3177977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5536" y="502221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/>
              <a:t>Country_CH</a:t>
            </a:r>
            <a:endParaRPr lang="ko-KR" altLang="en-US" sz="1200" b="1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98590"/>
              </p:ext>
            </p:extLst>
          </p:nvPr>
        </p:nvGraphicFramePr>
        <p:xfrm>
          <a:off x="827584" y="5255136"/>
          <a:ext cx="564933" cy="119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933"/>
              </a:tblGrid>
              <a:tr h="128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Subject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  <a:tr h="128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Allen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  <a:tr h="128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Chris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  <a:tr h="128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Jacob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  <a:tr h="128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Julia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95536" y="306896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/>
              <a:t>Age</a:t>
            </a:r>
            <a:endParaRPr lang="ko-KR" altLang="en-US" sz="1200" b="1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207042"/>
              </p:ext>
            </p:extLst>
          </p:nvPr>
        </p:nvGraphicFramePr>
        <p:xfrm>
          <a:off x="526681" y="3301880"/>
          <a:ext cx="1237007" cy="119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933"/>
                <a:gridCol w="672074"/>
              </a:tblGrid>
              <a:tr h="10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Subject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Object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  <a:tr h="10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Allen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26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  <a:tr h="10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Chris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26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  <a:tr h="10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Jacob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26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  <a:tr h="10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Julia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26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971600" y="2780928"/>
            <a:ext cx="2088232" cy="338554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smtClean="0">
                <a:latin typeface="Courier" pitchFamily="49" charset="0"/>
              </a:rPr>
              <a:t>?X  Age  26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71600" y="4674622"/>
            <a:ext cx="2088232" cy="338554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smtClean="0">
                <a:latin typeface="Courier" pitchFamily="49" charset="0"/>
              </a:rPr>
              <a:t>?X  Country  CH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051720" y="502221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/>
              <a:t>Country_CH</a:t>
            </a:r>
            <a:endParaRPr lang="ko-KR" altLang="en-US" sz="1200" b="1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154943"/>
              </p:ext>
            </p:extLst>
          </p:nvPr>
        </p:nvGraphicFramePr>
        <p:xfrm>
          <a:off x="2483768" y="5255136"/>
          <a:ext cx="564933" cy="119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933"/>
              </a:tblGrid>
              <a:tr h="128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Subject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  <a:tr h="128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Allen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  <a:tr h="128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Chris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  <a:tr h="128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Jacob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  <a:tr h="128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Julia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051720" y="306896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/>
              <a:t>Age</a:t>
            </a:r>
            <a:endParaRPr lang="ko-KR" altLang="en-US" sz="1200" b="1"/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0775"/>
              </p:ext>
            </p:extLst>
          </p:nvPr>
        </p:nvGraphicFramePr>
        <p:xfrm>
          <a:off x="2182865" y="3301880"/>
          <a:ext cx="1237007" cy="119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933"/>
                <a:gridCol w="672074"/>
              </a:tblGrid>
              <a:tr h="10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Subject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Object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  <a:tr h="10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Allen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26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  <a:tr h="10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Chris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26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  <a:tr h="10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Jacob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26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  <a:tr h="10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Julia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26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47" name="오른쪽 화살표 46"/>
          <p:cNvSpPr/>
          <p:nvPr/>
        </p:nvSpPr>
        <p:spPr>
          <a:xfrm>
            <a:off x="4067944" y="4923428"/>
            <a:ext cx="2088232" cy="59380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444208" y="2600675"/>
            <a:ext cx="1656184" cy="406868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660232" y="2348880"/>
            <a:ext cx="1296144" cy="251795"/>
          </a:xfrm>
          <a:prstGeom prst="rect">
            <a:avLst/>
          </a:prstGeom>
          <a:noFill/>
        </p:spPr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1400" b="1" smtClean="0"/>
              <a:t>[Reduce Phase]</a:t>
            </a:r>
            <a:endParaRPr lang="ko-KR" altLang="en-US" sz="1400" b="1" dirty="0"/>
          </a:p>
        </p:txBody>
      </p:sp>
      <p:sp>
        <p:nvSpPr>
          <p:cNvPr id="42" name="내용 개체 틀 2"/>
          <p:cNvSpPr txBox="1">
            <a:spLocks/>
          </p:cNvSpPr>
          <p:nvPr/>
        </p:nvSpPr>
        <p:spPr>
          <a:xfrm>
            <a:off x="3779912" y="2924944"/>
            <a:ext cx="3534629" cy="174967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shade val="50000"/>
              </a:schemeClr>
            </a:solidFill>
          </a:ln>
        </p:spPr>
        <p:txBody>
          <a:bodyPr vert="horz" lIns="0" tIns="36000" rIns="0" bIns="3600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smtClean="0"/>
              <a:t>Need expensive operations</a:t>
            </a:r>
          </a:p>
          <a:p>
            <a:pPr lvl="1"/>
            <a:r>
              <a:rPr lang="en-US" altLang="ko-KR" sz="1600" b="1" smtClean="0"/>
              <a:t>Disk IO</a:t>
            </a:r>
          </a:p>
          <a:p>
            <a:pPr lvl="1"/>
            <a:r>
              <a:rPr lang="en-US" altLang="ko-KR" sz="1600" b="1" smtClean="0"/>
              <a:t>Network transfer</a:t>
            </a:r>
          </a:p>
          <a:p>
            <a:r>
              <a:rPr lang="en-US" altLang="ko-KR" sz="2000" b="1" smtClean="0"/>
              <a:t>Make filters with POS data</a:t>
            </a:r>
          </a:p>
          <a:p>
            <a:r>
              <a:rPr lang="en-US" altLang="ko-KR" b="1"/>
              <a:t>Less data is more efficient</a:t>
            </a:r>
          </a:p>
          <a:p>
            <a:endParaRPr lang="en-US" altLang="ko-KR" b="1" smtClean="0"/>
          </a:p>
        </p:txBody>
      </p:sp>
    </p:spTree>
    <p:extLst>
      <p:ext uri="{BB962C8B-B14F-4D97-AF65-F5344CB8AC3E}">
        <p14:creationId xmlns:p14="http://schemas.microsoft.com/office/powerpoint/2010/main" val="392230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  <p:bldP spid="26" grpId="0" animBg="1"/>
      <p:bldP spid="28" grpId="0"/>
      <p:bldP spid="30" grpId="0"/>
      <p:bldP spid="32" grpId="0" animBg="1"/>
      <p:bldP spid="33" grpId="0" animBg="1"/>
      <p:bldP spid="43" grpId="0"/>
      <p:bldP spid="45" grpId="0"/>
      <p:bldP spid="47" grpId="0" animBg="1"/>
      <p:bldP spid="48" grpId="0" animBg="1"/>
      <p:bldP spid="49" grpId="0"/>
      <p:bldP spid="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Thank you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3096344"/>
          </a:xfrm>
        </p:spPr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204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smtClean="0"/>
              <a:t>Introduction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Semantic Web and RDF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Semantic web</a:t>
            </a:r>
          </a:p>
          <a:p>
            <a:pPr lvl="1"/>
            <a:r>
              <a:rPr lang="en-US" altLang="ko-KR" smtClean="0"/>
              <a:t>Enabling </a:t>
            </a:r>
            <a:r>
              <a:rPr lang="en-US" altLang="ko-KR"/>
              <a:t>users to find, share, and combine information more easily</a:t>
            </a:r>
          </a:p>
          <a:p>
            <a:pPr lvl="1"/>
            <a:r>
              <a:rPr lang="en-US" altLang="ko-KR"/>
              <a:t>The inclusion of semantic content in web </a:t>
            </a:r>
            <a:r>
              <a:rPr lang="en-US" altLang="ko-KR" smtClean="0"/>
              <a:t>pages</a:t>
            </a:r>
          </a:p>
          <a:p>
            <a:pPr lvl="1"/>
            <a:endParaRPr lang="en-US" altLang="ko-KR" smtClean="0"/>
          </a:p>
          <a:p>
            <a:r>
              <a:rPr lang="en-US" altLang="ko-KR"/>
              <a:t>RDF (Resource Description Framework)</a:t>
            </a:r>
          </a:p>
          <a:p>
            <a:pPr lvl="1"/>
            <a:r>
              <a:rPr lang="en-US" altLang="ko-KR"/>
              <a:t>The most prominent </a:t>
            </a:r>
            <a:r>
              <a:rPr lang="en-US" altLang="ko-KR" smtClean="0"/>
              <a:t>standards by W3C</a:t>
            </a:r>
            <a:endParaRPr lang="en-US" altLang="ko-KR"/>
          </a:p>
          <a:p>
            <a:pPr lvl="1"/>
            <a:r>
              <a:rPr lang="en-US" altLang="ko-KR" smtClean="0"/>
              <a:t>A set of triples(subject, predicate, object)</a:t>
            </a:r>
            <a:endParaRPr lang="en-US" altLang="ko-KR"/>
          </a:p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2050" name="Picture 2" descr="C:\Users\Min Sup\Desktop\2013년 1학기\세미나\졸업논문\이미지\semanticmediawiki_986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844824"/>
            <a:ext cx="194261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Min Sup\Desktop\2013년 1학기\세미나\졸업논문\이미지\rd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88640"/>
            <a:ext cx="655142" cy="70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66097"/>
              </p:ext>
            </p:extLst>
          </p:nvPr>
        </p:nvGraphicFramePr>
        <p:xfrm>
          <a:off x="1043608" y="4149080"/>
          <a:ext cx="2736304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868"/>
                <a:gridCol w="1063116"/>
                <a:gridCol w="846320"/>
              </a:tblGrid>
              <a:tr h="225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Subject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Predicate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Object</a:t>
                      </a:r>
                      <a:endParaRPr lang="ko-KR" altLang="en-US" sz="1400"/>
                    </a:p>
                  </a:txBody>
                  <a:tcPr/>
                </a:tc>
              </a:tr>
              <a:tr h="225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Allen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Knows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Chirs</a:t>
                      </a:r>
                      <a:endParaRPr lang="ko-KR" altLang="en-US" sz="1400"/>
                    </a:p>
                  </a:txBody>
                  <a:tcPr/>
                </a:tc>
              </a:tr>
              <a:tr h="225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Allen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Knows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Sarah</a:t>
                      </a:r>
                      <a:endParaRPr lang="ko-KR" altLang="en-US" sz="1400"/>
                    </a:p>
                  </a:txBody>
                  <a:tcPr/>
                </a:tc>
              </a:tr>
              <a:tr h="225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Sarah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Country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CH</a:t>
                      </a:r>
                      <a:endParaRPr lang="ko-KR" altLang="en-US" sz="1400"/>
                    </a:p>
                  </a:txBody>
                  <a:tcPr/>
                </a:tc>
              </a:tr>
              <a:tr h="225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Sarah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Age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26</a:t>
                      </a:r>
                      <a:endParaRPr lang="ko-KR" altLang="en-US" sz="1400"/>
                    </a:p>
                  </a:txBody>
                  <a:tcPr/>
                </a:tc>
              </a:tr>
              <a:tr h="225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Chris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Country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CH</a:t>
                      </a:r>
                      <a:endParaRPr lang="ko-KR" altLang="en-US" sz="1400"/>
                    </a:p>
                  </a:txBody>
                  <a:tcPr/>
                </a:tc>
              </a:tr>
              <a:tr h="225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Chirs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Knows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Sarah</a:t>
                      </a:r>
                      <a:endParaRPr lang="ko-KR" altLang="en-US" sz="14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C:\Users\Min Sup\Desktop\2013년 1학기\세미나\졸업논문\이미지\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246" y="3933056"/>
            <a:ext cx="2843139" cy="234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in Sup\Desktop\2013년 1학기\세미나\졸업논문\이미지\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478" y="5452510"/>
            <a:ext cx="933922" cy="85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아래쪽 화살표 9"/>
          <p:cNvSpPr/>
          <p:nvPr/>
        </p:nvSpPr>
        <p:spPr>
          <a:xfrm rot="16200000">
            <a:off x="4427984" y="4869160"/>
            <a:ext cx="360040" cy="50405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75656" y="630932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mtClean="0"/>
              <a:t>&lt;RDF Triples&gt;</a:t>
            </a:r>
            <a:endParaRPr lang="ko-KR" altLang="en-US" sz="1600" b="1"/>
          </a:p>
        </p:txBody>
      </p:sp>
      <p:sp>
        <p:nvSpPr>
          <p:cNvPr id="12" name="TextBox 11"/>
          <p:cNvSpPr txBox="1"/>
          <p:nvPr/>
        </p:nvSpPr>
        <p:spPr>
          <a:xfrm>
            <a:off x="5724128" y="630932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mtClean="0"/>
              <a:t>&lt;RDF Graph&gt;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5319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smtClean="0"/>
              <a:t>Introduction</a:t>
            </a:r>
            <a:br>
              <a:rPr lang="en-US" altLang="ko-KR" sz="2000" smtClean="0"/>
            </a:br>
            <a:r>
              <a:rPr lang="en-US" altLang="ko-KR" smtClean="0"/>
              <a:t>RDF Query Processing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SPARQL </a:t>
            </a:r>
            <a:r>
              <a:rPr lang="en-US" altLang="ko-KR" sz="1800" smtClean="0"/>
              <a:t>(</a:t>
            </a:r>
            <a:r>
              <a:rPr lang="en-US" altLang="ko-KR" sz="1800" b="1" smtClean="0"/>
              <a:t>S</a:t>
            </a:r>
            <a:r>
              <a:rPr lang="en-US" altLang="ko-KR" sz="1800" smtClean="0"/>
              <a:t>parql </a:t>
            </a:r>
            <a:r>
              <a:rPr lang="en-US" altLang="ko-KR" sz="1800" b="1" smtClean="0"/>
              <a:t>P</a:t>
            </a:r>
            <a:r>
              <a:rPr lang="en-US" altLang="ko-KR" sz="1800" smtClean="0"/>
              <a:t>rotocol </a:t>
            </a:r>
            <a:r>
              <a:rPr lang="en-US" altLang="ko-KR" sz="1800" b="1" smtClean="0"/>
              <a:t>A</a:t>
            </a:r>
            <a:r>
              <a:rPr lang="en-US" altLang="ko-KR" sz="1800" smtClean="0"/>
              <a:t>nd </a:t>
            </a:r>
            <a:r>
              <a:rPr lang="en-US" altLang="ko-KR" sz="1800" b="1" smtClean="0"/>
              <a:t>R</a:t>
            </a:r>
            <a:r>
              <a:rPr lang="en-US" altLang="ko-KR" sz="1800" smtClean="0"/>
              <a:t>DF </a:t>
            </a:r>
            <a:r>
              <a:rPr lang="en-US" altLang="ko-KR" sz="1800" b="1" smtClean="0"/>
              <a:t>Q</a:t>
            </a:r>
            <a:r>
              <a:rPr lang="en-US" altLang="ko-KR" sz="1800" smtClean="0"/>
              <a:t>uery </a:t>
            </a:r>
            <a:r>
              <a:rPr lang="en-US" altLang="ko-KR" sz="1800" b="1" smtClean="0"/>
              <a:t>L</a:t>
            </a:r>
            <a:r>
              <a:rPr lang="en-US" altLang="ko-KR" sz="1800" smtClean="0"/>
              <a:t>anguage)</a:t>
            </a:r>
          </a:p>
          <a:p>
            <a:pPr lvl="1"/>
            <a:r>
              <a:rPr lang="en-US" altLang="ko-KR" smtClean="0"/>
              <a:t>Standard query language for RDF</a:t>
            </a:r>
          </a:p>
          <a:p>
            <a:pPr lvl="1"/>
            <a:endParaRPr lang="en-US" altLang="ko-KR" smtClean="0"/>
          </a:p>
          <a:p>
            <a:r>
              <a:rPr lang="en-US" altLang="ko-KR" smtClean="0"/>
              <a:t>Query  Processing with SPARQL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</a:t>
            </a:fld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00527"/>
              </p:ext>
            </p:extLst>
          </p:nvPr>
        </p:nvGraphicFramePr>
        <p:xfrm>
          <a:off x="2867226" y="3789040"/>
          <a:ext cx="960134" cy="498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60134"/>
              </a:tblGrid>
              <a:tr h="168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/>
                        <a:t>Chris</a:t>
                      </a:r>
                      <a:endParaRPr lang="ko-KR" altLang="en-US" sz="1400" b="1"/>
                    </a:p>
                  </a:txBody>
                  <a:tcPr marL="0" marR="0" marT="18000" marB="18000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8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/>
                        <a:t>Julia</a:t>
                      </a:r>
                      <a:endParaRPr lang="ko-KR" altLang="en-US" sz="1400" b="1"/>
                    </a:p>
                  </a:txBody>
                  <a:tcPr marL="0" marR="0" marT="18000" marB="18000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11560" y="2742019"/>
            <a:ext cx="2736304" cy="83099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Courier" pitchFamily="49" charset="0"/>
              </a:rPr>
              <a:t>SELECT ?X WHERE{</a:t>
            </a:r>
          </a:p>
          <a:p>
            <a:r>
              <a:rPr lang="en-US" altLang="ko-KR" sz="1600" b="1" smtClean="0">
                <a:latin typeface="Courier" pitchFamily="49" charset="0"/>
              </a:rPr>
              <a:t>?X   Type    Student</a:t>
            </a:r>
            <a:endParaRPr lang="en-US" altLang="ko-KR" sz="1600" b="1">
              <a:latin typeface="Courier" pitchFamily="49" charset="0"/>
            </a:endParaRPr>
          </a:p>
          <a:p>
            <a:r>
              <a:rPr lang="en-US" altLang="ko-KR" sz="1600" b="1">
                <a:latin typeface="Courier" pitchFamily="49" charset="0"/>
              </a:rPr>
              <a:t>?</a:t>
            </a:r>
            <a:r>
              <a:rPr lang="en-US" altLang="ko-KR" sz="1600" b="1" smtClean="0">
                <a:latin typeface="Courier" pitchFamily="49" charset="0"/>
              </a:rPr>
              <a:t>X   Country   CH   }</a:t>
            </a:r>
            <a:endParaRPr lang="ko-KR" altLang="en-US" sz="1600" b="1" dirty="0">
              <a:latin typeface="Courier" pitchFamily="49" charset="0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83568" y="4859185"/>
            <a:ext cx="2757558" cy="42569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Scan</a:t>
            </a:r>
          </a:p>
          <a:p>
            <a:pPr algn="ctr"/>
            <a:r>
              <a:rPr lang="en-US" altLang="ko-KR" sz="1400" b="1" smtClean="0">
                <a:solidFill>
                  <a:srgbClr val="000000"/>
                </a:solidFill>
                <a:latin typeface="Courier" pitchFamily="49" charset="0"/>
                <a:ea typeface="DejaVu Sans" pitchFamily="34" charset="0"/>
                <a:cs typeface="DejaVu Sans" pitchFamily="34" charset="0"/>
              </a:rPr>
              <a:t>?X  Type  Student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615655" y="4859185"/>
            <a:ext cx="2203899" cy="42569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Scan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smtClean="0">
                <a:solidFill>
                  <a:srgbClr val="000000"/>
                </a:solidFill>
                <a:latin typeface="Courier" pitchFamily="49" charset="0"/>
                <a:ea typeface="DejaVu Sans" pitchFamily="34" charset="0"/>
                <a:cs typeface="DejaVu Sans" pitchFamily="34" charset="0"/>
              </a:rPr>
              <a:t>?X Country CH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939234" y="4372317"/>
            <a:ext cx="823106" cy="33650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Join</a:t>
            </a:r>
          </a:p>
        </p:txBody>
      </p:sp>
      <p:cxnSp>
        <p:nvCxnSpPr>
          <p:cNvPr id="25" name="직선 화살표 연결선 24"/>
          <p:cNvCxnSpPr>
            <a:stCxn id="22" idx="0"/>
            <a:endCxn id="24" idx="2"/>
          </p:cNvCxnSpPr>
          <p:nvPr/>
        </p:nvCxnSpPr>
        <p:spPr>
          <a:xfrm flipV="1">
            <a:off x="2062347" y="4708820"/>
            <a:ext cx="1288440" cy="15036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3" idx="0"/>
            <a:endCxn id="24" idx="2"/>
          </p:cNvCxnSpPr>
          <p:nvPr/>
        </p:nvCxnSpPr>
        <p:spPr>
          <a:xfrm flipH="1" flipV="1">
            <a:off x="3350787" y="4708820"/>
            <a:ext cx="1366818" cy="15036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213160"/>
              </p:ext>
            </p:extLst>
          </p:nvPr>
        </p:nvGraphicFramePr>
        <p:xfrm>
          <a:off x="3803330" y="5455896"/>
          <a:ext cx="1872208" cy="997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76064"/>
                <a:gridCol w="864096"/>
                <a:gridCol w="432048"/>
              </a:tblGrid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Sarah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Country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CH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Chris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Country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CH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Emily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Country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CH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Julia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Country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CH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803330" y="5712059"/>
            <a:ext cx="572422" cy="2449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787713"/>
              </p:ext>
            </p:extLst>
          </p:nvPr>
        </p:nvGraphicFramePr>
        <p:xfrm>
          <a:off x="995018" y="5350552"/>
          <a:ext cx="2088232" cy="124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8072"/>
                <a:gridCol w="576064"/>
                <a:gridCol w="864096"/>
              </a:tblGrid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Allen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Type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Student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Chris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Type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Student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Jacob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Type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Student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Ben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Type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Student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Julia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Type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Student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995018" y="5589240"/>
            <a:ext cx="648072" cy="2697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01412" y="6341775"/>
            <a:ext cx="648072" cy="25557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803330" y="6185586"/>
            <a:ext cx="572422" cy="2449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193167"/>
              </p:ext>
            </p:extLst>
          </p:nvPr>
        </p:nvGraphicFramePr>
        <p:xfrm>
          <a:off x="6372200" y="1144768"/>
          <a:ext cx="2520280" cy="523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01"/>
                <a:gridCol w="908791"/>
                <a:gridCol w="792088"/>
              </a:tblGrid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Subject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Predicate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Object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Allen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Type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Student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Sarah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Type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Prof.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Chris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Type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Student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Jacob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Type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Student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Emily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Type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Prof.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Ben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Type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Student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Julia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Type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Student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Allen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Knows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Jacob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Allen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Knows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Chris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Allen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Knows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Sarah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Sarah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Country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CH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Sarah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Age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26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Chris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Country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CH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Chris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Knows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Sarah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Jacob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Country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DE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Jacob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Age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42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Jacob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Knows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Emily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Emily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Country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CH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Julia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Country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CH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Sarah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Knows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Julia</a:t>
                      </a:r>
                      <a:endParaRPr lang="ko-KR" altLang="en-US" sz="1400"/>
                    </a:p>
                  </a:txBody>
                  <a:tcPr marL="0" marR="0" marT="18000" marB="180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33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3" grpId="0" animBg="1"/>
      <p:bldP spid="24" grpId="0" animBg="1"/>
      <p:bldP spid="28" grpId="0" animBg="1"/>
      <p:bldP spid="32" grpId="0" animBg="1"/>
      <p:bldP spid="33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smtClean="0"/>
              <a:t>Introduction</a:t>
            </a:r>
            <a:br>
              <a:rPr lang="en-US" altLang="ko-KR" sz="2000" smtClean="0"/>
            </a:br>
            <a:r>
              <a:rPr lang="en-US" altLang="ko-KR" smtClean="0"/>
              <a:t>The Limit of Query Processing with Large RDF Data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smtClean="0"/>
              <a:t>Current semantic web frameworks </a:t>
            </a:r>
            <a:r>
              <a:rPr lang="en-US" altLang="ko-KR" b="1" smtClean="0">
                <a:solidFill>
                  <a:srgbClr val="C00000"/>
                </a:solidFill>
              </a:rPr>
              <a:t>do not scale well</a:t>
            </a:r>
          </a:p>
          <a:p>
            <a:pPr lvl="1"/>
            <a:r>
              <a:rPr lang="en-US" altLang="ko-KR" smtClean="0"/>
              <a:t>Jena, Sesame, BigOWLIM</a:t>
            </a:r>
          </a:p>
          <a:p>
            <a:r>
              <a:rPr lang="en-US" altLang="ko-KR" smtClean="0"/>
              <a:t>Challenging and important problem</a:t>
            </a:r>
          </a:p>
          <a:p>
            <a:pPr lvl="1"/>
            <a:r>
              <a:rPr lang="en-US" altLang="ko-KR" smtClean="0"/>
              <a:t>Storing a large number of RDF triples</a:t>
            </a:r>
          </a:p>
          <a:p>
            <a:pPr lvl="1"/>
            <a:r>
              <a:rPr lang="en-US" altLang="ko-KR" smtClean="0"/>
              <a:t>Efficiently querying RDF triples</a:t>
            </a:r>
          </a:p>
          <a:p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77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smtClean="0"/>
              <a:t>Introduction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MapReduce Framework </a:t>
            </a:r>
            <a:r>
              <a:rPr lang="en-US" altLang="ko-KR" sz="2000" smtClean="0"/>
              <a:t>[Dean and Ghemawat, OSDI ’04]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sym typeface="Wingdings" pitchFamily="2" charset="2"/>
              </a:rPr>
              <a:t>MapReduce</a:t>
            </a:r>
            <a:r>
              <a:rPr lang="en-US" altLang="ko-KR" dirty="0" smtClean="0">
                <a:sym typeface="Wingdings" pitchFamily="2" charset="2"/>
              </a:rPr>
              <a:t> </a:t>
            </a:r>
          </a:p>
          <a:p>
            <a:pPr lvl="1"/>
            <a:r>
              <a:rPr lang="en-US" altLang="ko-KR" smtClean="0"/>
              <a:t>A programming model for large-scale data processing</a:t>
            </a:r>
            <a:endParaRPr lang="en-US" altLang="ko-KR"/>
          </a:p>
          <a:p>
            <a:pPr lvl="1"/>
            <a:r>
              <a:rPr lang="en-US" altLang="ko-KR"/>
              <a:t>Shows desirable scaling </a:t>
            </a:r>
            <a:r>
              <a:rPr lang="en-US" altLang="ko-KR" smtClean="0"/>
              <a:t>properties and fault tolerance</a:t>
            </a:r>
            <a:endParaRPr lang="en-US" altLang="ko-KR"/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smtClean="0">
              <a:sym typeface="Wingdings" pitchFamily="2" charset="2"/>
            </a:endParaRPr>
          </a:p>
          <a:p>
            <a:endParaRPr lang="en-US" altLang="ko-KR" smtClean="0">
              <a:sym typeface="Wingdings" pitchFamily="2" charset="2"/>
            </a:endParaRPr>
          </a:p>
          <a:p>
            <a:endParaRPr lang="en-US" altLang="ko-KR" smtClean="0">
              <a:sym typeface="Wingdings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err="1" smtClean="0">
                <a:sym typeface="Wingdings" pitchFamily="2" charset="2"/>
              </a:rPr>
              <a:t>Hadoop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smtClean="0">
                <a:sym typeface="Wingdings" pitchFamily="2" charset="2"/>
              </a:rPr>
              <a:t>Open-source software framework </a:t>
            </a:r>
            <a:r>
              <a:rPr lang="en-US" altLang="ko-KR">
                <a:sym typeface="Wingdings" pitchFamily="2" charset="2"/>
              </a:rPr>
              <a:t>of MapReduce programming </a:t>
            </a:r>
            <a:r>
              <a:rPr lang="en-US" altLang="ko-KR" smtClean="0">
                <a:sym typeface="Wingdings" pitchFamily="2" charset="2"/>
              </a:rPr>
              <a:t>model</a:t>
            </a:r>
            <a:endParaRPr lang="en-US" altLang="ko-KR">
              <a:sym typeface="Wingdings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2050" name="Picture 2" descr="C:\Users\Min Sup\Desktop\hadoo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433" y="5373216"/>
            <a:ext cx="1902839" cy="44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in Sup\Desktop\remote-backu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980728"/>
            <a:ext cx="2016224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6872"/>
            <a:ext cx="5357905" cy="288032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84718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5364088" y="2708920"/>
            <a:ext cx="2232248" cy="338437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483768" y="1772816"/>
            <a:ext cx="2448272" cy="489654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smtClean="0"/>
              <a:t>Introduction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RDF Query Processing with MapReduce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>
                <a:sym typeface="Wingdings" pitchFamily="2" charset="2"/>
              </a:rPr>
              <a:t>Using MapReduce </a:t>
            </a:r>
            <a:r>
              <a:rPr lang="en-US" altLang="ko-KR" dirty="0" smtClean="0">
                <a:sym typeface="Wingdings" pitchFamily="2" charset="2"/>
              </a:rPr>
              <a:t>Join</a:t>
            </a: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/>
          <a:p>
            <a:fld id="{10211B80-7C79-41F7-9946-37F518A5652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1137518"/>
            <a:ext cx="2680912" cy="83099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Courier" pitchFamily="49" charset="0"/>
              </a:rPr>
              <a:t>SELECT ?X WHERE{</a:t>
            </a:r>
          </a:p>
          <a:p>
            <a:r>
              <a:rPr lang="en-US" altLang="ko-KR" sz="1600" b="1" smtClean="0">
                <a:latin typeface="Courier" pitchFamily="49" charset="0"/>
              </a:rPr>
              <a:t>?X  Type    Student</a:t>
            </a:r>
            <a:endParaRPr lang="en-US" altLang="ko-KR" sz="1600" b="1">
              <a:latin typeface="Courier" pitchFamily="49" charset="0"/>
            </a:endParaRPr>
          </a:p>
          <a:p>
            <a:r>
              <a:rPr lang="en-US" altLang="ko-KR" sz="1600" b="1">
                <a:latin typeface="Courier" pitchFamily="49" charset="0"/>
              </a:rPr>
              <a:t>?</a:t>
            </a:r>
            <a:r>
              <a:rPr lang="en-US" altLang="ko-KR" sz="1600" b="1" smtClean="0">
                <a:latin typeface="Courier" pitchFamily="49" charset="0"/>
              </a:rPr>
              <a:t>X  Country    CH  }</a:t>
            </a:r>
            <a:endParaRPr lang="ko-KR" altLang="en-US" sz="1600" b="1" dirty="0">
              <a:latin typeface="Couri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7824" y="14034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Map Phase</a:t>
            </a:r>
            <a:endParaRPr lang="ko-KR" altLang="en-US" dirty="0"/>
          </a:p>
        </p:txBody>
      </p:sp>
      <p:graphicFrame>
        <p:nvGraphicFramePr>
          <p:cNvPr id="2049" name="표 20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115801"/>
              </p:ext>
            </p:extLst>
          </p:nvPr>
        </p:nvGraphicFramePr>
        <p:xfrm>
          <a:off x="8261024" y="4062968"/>
          <a:ext cx="631456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145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Julia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Chris</a:t>
                      </a:r>
                      <a:endParaRPr lang="ko-KR" alt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655603" y="2348880"/>
            <a:ext cx="186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Reduce Phase</a:t>
            </a:r>
            <a:endParaRPr lang="ko-KR" altLang="en-US" dirty="0"/>
          </a:p>
        </p:txBody>
      </p:sp>
      <p:cxnSp>
        <p:nvCxnSpPr>
          <p:cNvPr id="2053" name="직선 화살표 연결선 2052"/>
          <p:cNvCxnSpPr/>
          <p:nvPr/>
        </p:nvCxnSpPr>
        <p:spPr>
          <a:xfrm>
            <a:off x="4644010" y="3188666"/>
            <a:ext cx="1080118" cy="1117253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오른쪽 화살표 2053"/>
          <p:cNvSpPr/>
          <p:nvPr/>
        </p:nvSpPr>
        <p:spPr>
          <a:xfrm>
            <a:off x="2339752" y="2708920"/>
            <a:ext cx="267936" cy="36004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42"/>
          <p:cNvSpPr/>
          <p:nvPr/>
        </p:nvSpPr>
        <p:spPr>
          <a:xfrm>
            <a:off x="2339752" y="4941168"/>
            <a:ext cx="267936" cy="36004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7452320" y="4509120"/>
            <a:ext cx="808704" cy="108012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7500747" y="4208594"/>
            <a:ext cx="760277" cy="19465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277713" y="1758910"/>
            <a:ext cx="766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mtClean="0"/>
              <a:t>[Map </a:t>
            </a:r>
            <a:r>
              <a:rPr lang="en-US" altLang="ko-KR" sz="1200" b="1" dirty="0" smtClean="0"/>
              <a:t>1]</a:t>
            </a:r>
            <a:endParaRPr lang="ko-KR" altLang="en-US" sz="1200" b="1" dirty="0"/>
          </a:p>
        </p:txBody>
      </p:sp>
      <p:sp>
        <p:nvSpPr>
          <p:cNvPr id="57" name="직사각형 56"/>
          <p:cNvSpPr/>
          <p:nvPr/>
        </p:nvSpPr>
        <p:spPr>
          <a:xfrm>
            <a:off x="5984748" y="2636912"/>
            <a:ext cx="9691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mtClean="0"/>
              <a:t>[Reduce </a:t>
            </a:r>
            <a:r>
              <a:rPr lang="en-US" altLang="ko-KR" sz="1200" b="1" dirty="0" smtClean="0"/>
              <a:t>1]</a:t>
            </a:r>
            <a:endParaRPr lang="ko-KR" altLang="en-US" sz="1200" b="1" dirty="0"/>
          </a:p>
        </p:txBody>
      </p:sp>
      <p:sp>
        <p:nvSpPr>
          <p:cNvPr id="58" name="직사각형 57"/>
          <p:cNvSpPr/>
          <p:nvPr/>
        </p:nvSpPr>
        <p:spPr>
          <a:xfrm>
            <a:off x="5984748" y="3957801"/>
            <a:ext cx="9691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mtClean="0"/>
              <a:t>[Reduce </a:t>
            </a:r>
            <a:r>
              <a:rPr lang="en-US" altLang="ko-KR" sz="1200" b="1" dirty="0" smtClean="0"/>
              <a:t>2]</a:t>
            </a:r>
            <a:endParaRPr lang="ko-KR" altLang="en-US" sz="1200" b="1" dirty="0"/>
          </a:p>
        </p:txBody>
      </p:sp>
      <p:sp>
        <p:nvSpPr>
          <p:cNvPr id="59" name="직사각형 58"/>
          <p:cNvSpPr/>
          <p:nvPr/>
        </p:nvSpPr>
        <p:spPr>
          <a:xfrm>
            <a:off x="5984748" y="5057461"/>
            <a:ext cx="9691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mtClean="0"/>
              <a:t>[Reduce </a:t>
            </a:r>
            <a:r>
              <a:rPr lang="en-US" altLang="ko-KR" sz="1200" b="1" dirty="0" smtClean="0"/>
              <a:t>3]</a:t>
            </a:r>
            <a:endParaRPr lang="ko-KR" altLang="en-US" sz="1200" b="1" dirty="0"/>
          </a:p>
        </p:txBody>
      </p:sp>
      <p:sp>
        <p:nvSpPr>
          <p:cNvPr id="63" name="곱셈 기호 62"/>
          <p:cNvSpPr/>
          <p:nvPr/>
        </p:nvSpPr>
        <p:spPr>
          <a:xfrm>
            <a:off x="7380312" y="3020339"/>
            <a:ext cx="504056" cy="840709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4644010" y="2132856"/>
            <a:ext cx="1047595" cy="92924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4644010" y="2718212"/>
            <a:ext cx="1080118" cy="59357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62" idx="3"/>
            <a:endCxn id="80" idx="1"/>
          </p:cNvCxnSpPr>
          <p:nvPr/>
        </p:nvCxnSpPr>
        <p:spPr>
          <a:xfrm>
            <a:off x="4644009" y="4990619"/>
            <a:ext cx="1080119" cy="70649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61" idx="3"/>
          </p:cNvCxnSpPr>
          <p:nvPr/>
        </p:nvCxnSpPr>
        <p:spPr>
          <a:xfrm flipV="1">
            <a:off x="4644009" y="3789040"/>
            <a:ext cx="1080119" cy="782013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444026"/>
              </p:ext>
            </p:extLst>
          </p:nvPr>
        </p:nvGraphicFramePr>
        <p:xfrm>
          <a:off x="179512" y="1556792"/>
          <a:ext cx="2088232" cy="503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792088"/>
                <a:gridCol w="648072"/>
              </a:tblGrid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Subject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Predicate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Object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Allen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Type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Student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Sarah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Type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Prof.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Chris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Type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Student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Jacob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Type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Student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Emily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Type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Prof.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Ben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Type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Student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Julia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Type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Student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Allen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Knows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Jacob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Allen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Knows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Chris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Allen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Knows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Sarah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Sarah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Country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CH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Sarah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Age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26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Chris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Country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CH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Chris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Knows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Sarah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Jacob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Country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DE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Jacob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Age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42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Jacob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Knows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Emily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Emily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Country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CH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Julia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Country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CH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Sarah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Knows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Julia</a:t>
                      </a:r>
                      <a:endParaRPr lang="ko-KR" altLang="en-US" sz="1100"/>
                    </a:p>
                  </a:txBody>
                  <a:tcPr marL="0" marR="0" marT="36000" marB="36000"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094246"/>
              </p:ext>
            </p:extLst>
          </p:nvPr>
        </p:nvGraphicFramePr>
        <p:xfrm>
          <a:off x="2699792" y="2026528"/>
          <a:ext cx="1944215" cy="210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3377"/>
                <a:gridCol w="737461"/>
                <a:gridCol w="603377"/>
              </a:tblGrid>
              <a:tr h="155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Allen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Type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Student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</a:tr>
              <a:tr h="155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Sarah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Type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Prof.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</a:tr>
              <a:tr h="183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Chris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Type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Student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</a:tr>
              <a:tr h="155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Jacob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Type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Student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</a:tr>
              <a:tr h="155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Emily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Type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Prof.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</a:tr>
              <a:tr h="155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Ben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Type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Student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</a:tr>
              <a:tr h="155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Julia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Type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Student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</a:tr>
              <a:tr h="155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Allen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Knows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Jacob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</a:tr>
              <a:tr h="155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Allen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Knows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Chris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</a:tr>
              <a:tr h="155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Allen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Knows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Sarah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2706444" y="2017677"/>
            <a:ext cx="1937566" cy="20614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769445"/>
              </p:ext>
            </p:extLst>
          </p:nvPr>
        </p:nvGraphicFramePr>
        <p:xfrm>
          <a:off x="2692605" y="4467944"/>
          <a:ext cx="1951403" cy="210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608"/>
                <a:gridCol w="740187"/>
                <a:gridCol w="605608"/>
              </a:tblGrid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Sarah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Country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CH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Sarah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Age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26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Chris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Country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CH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Chris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Knows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Sarah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Jacob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Country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DE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Jacob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Age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42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Jacob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Knows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Emily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Emily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Country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CH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Julia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Country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CH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Sarah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Knows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Julia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3277713" y="4190945"/>
            <a:ext cx="766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mtClean="0"/>
              <a:t>[Map </a:t>
            </a:r>
            <a:r>
              <a:rPr lang="en-US" altLang="ko-KR" sz="1200" b="1" dirty="0" smtClean="0"/>
              <a:t>2]</a:t>
            </a:r>
            <a:endParaRPr lang="ko-KR" altLang="en-US" sz="1200" b="1" dirty="0"/>
          </a:p>
        </p:txBody>
      </p:sp>
      <p:sp>
        <p:nvSpPr>
          <p:cNvPr id="62" name="직사각형 61"/>
          <p:cNvSpPr/>
          <p:nvPr/>
        </p:nvSpPr>
        <p:spPr>
          <a:xfrm>
            <a:off x="2699792" y="4890727"/>
            <a:ext cx="1944217" cy="19978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699793" y="4475007"/>
            <a:ext cx="1944216" cy="19209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701902" y="5932952"/>
            <a:ext cx="1942107" cy="43204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2699792" y="2449286"/>
            <a:ext cx="1937566" cy="43965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2706442" y="3080472"/>
            <a:ext cx="1937566" cy="41364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923392"/>
              </p:ext>
            </p:extLst>
          </p:nvPr>
        </p:nvGraphicFramePr>
        <p:xfrm>
          <a:off x="5724128" y="2930272"/>
          <a:ext cx="1656184" cy="42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988"/>
                <a:gridCol w="566132"/>
                <a:gridCol w="576064"/>
              </a:tblGrid>
              <a:tr h="155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Allen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Type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Student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</a:tr>
              <a:tr h="183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Jacob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Type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Student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40182"/>
              </p:ext>
            </p:extLst>
          </p:nvPr>
        </p:nvGraphicFramePr>
        <p:xfrm>
          <a:off x="5724128" y="4226416"/>
          <a:ext cx="1656184" cy="42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988"/>
                <a:gridCol w="566132"/>
                <a:gridCol w="576064"/>
              </a:tblGrid>
              <a:tr h="155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Ben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Type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Student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</a:tr>
              <a:tr h="183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Julia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Type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Student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521258"/>
              </p:ext>
            </p:extLst>
          </p:nvPr>
        </p:nvGraphicFramePr>
        <p:xfrm>
          <a:off x="5724128" y="5301208"/>
          <a:ext cx="1656184" cy="2104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988"/>
                <a:gridCol w="566132"/>
                <a:gridCol w="576064"/>
              </a:tblGrid>
              <a:tr h="155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Chris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Type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Student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691070"/>
              </p:ext>
            </p:extLst>
          </p:nvPr>
        </p:nvGraphicFramePr>
        <p:xfrm>
          <a:off x="5724128" y="5591904"/>
          <a:ext cx="1656184" cy="2104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988"/>
                <a:gridCol w="638140"/>
                <a:gridCol w="504056"/>
              </a:tblGrid>
              <a:tr h="155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Chris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Country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CH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281058"/>
              </p:ext>
            </p:extLst>
          </p:nvPr>
        </p:nvGraphicFramePr>
        <p:xfrm>
          <a:off x="5724128" y="4727808"/>
          <a:ext cx="1656184" cy="2104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988"/>
                <a:gridCol w="638140"/>
                <a:gridCol w="504056"/>
              </a:tblGrid>
              <a:tr h="155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Julia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Country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CH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</a:tr>
            </a:tbl>
          </a:graphicData>
        </a:graphic>
      </p:graphicFrame>
      <p:cxnSp>
        <p:nvCxnSpPr>
          <p:cNvPr id="67" name="직선 연결선 66"/>
          <p:cNvCxnSpPr/>
          <p:nvPr/>
        </p:nvCxnSpPr>
        <p:spPr>
          <a:xfrm>
            <a:off x="5796136" y="4643060"/>
            <a:ext cx="36004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5796136" y="4909980"/>
            <a:ext cx="36004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5828204" y="5798408"/>
            <a:ext cx="327972" cy="451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5828204" y="5509297"/>
            <a:ext cx="327972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284095"/>
              </p:ext>
            </p:extLst>
          </p:nvPr>
        </p:nvGraphicFramePr>
        <p:xfrm>
          <a:off x="5712820" y="3429000"/>
          <a:ext cx="1656184" cy="42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988"/>
                <a:gridCol w="649448"/>
                <a:gridCol w="492748"/>
              </a:tblGrid>
              <a:tr h="155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Emily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Country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CH</a:t>
                      </a:r>
                      <a:endParaRPr lang="ko-KR" altLang="en-US" sz="1050" b="1"/>
                    </a:p>
                  </a:txBody>
                  <a:tcPr marT="25200" marB="25200"/>
                </a:tc>
              </a:tr>
              <a:tr h="155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Sarah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Country</a:t>
                      </a:r>
                      <a:endParaRPr lang="ko-KR" altLang="en-US" sz="1050" b="1"/>
                    </a:p>
                  </a:txBody>
                  <a:tcPr marL="0" marR="0"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CH</a:t>
                      </a:r>
                      <a:endParaRPr lang="ko-KR" altLang="en-US" sz="1050" b="1"/>
                    </a:p>
                  </a:txBody>
                  <a:tcPr marT="25200" marB="25200"/>
                </a:tc>
              </a:tr>
            </a:tbl>
          </a:graphicData>
        </a:graphic>
      </p:graphicFrame>
      <p:cxnSp>
        <p:nvCxnSpPr>
          <p:cNvPr id="69" name="직선 화살표 연결선 68"/>
          <p:cNvCxnSpPr>
            <a:endCxn id="78" idx="1"/>
          </p:cNvCxnSpPr>
          <p:nvPr/>
        </p:nvCxnSpPr>
        <p:spPr>
          <a:xfrm>
            <a:off x="4644010" y="2533546"/>
            <a:ext cx="1080118" cy="287287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4644010" y="3429000"/>
            <a:ext cx="1080118" cy="1142053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V="1">
            <a:off x="4644010" y="3518611"/>
            <a:ext cx="1047595" cy="25026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endCxn id="81" idx="1"/>
          </p:cNvCxnSpPr>
          <p:nvPr/>
        </p:nvCxnSpPr>
        <p:spPr>
          <a:xfrm flipV="1">
            <a:off x="4644010" y="4833018"/>
            <a:ext cx="1080118" cy="147630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15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animBg="1"/>
      <p:bldP spid="43" grpId="0" animBg="1"/>
      <p:bldP spid="63" grpId="0" animBg="1"/>
      <p:bldP spid="33" grpId="0" animBg="1"/>
      <p:bldP spid="62" grpId="0" animBg="1"/>
      <p:bldP spid="61" grpId="0" animBg="1"/>
      <p:bldP spid="35" grpId="0" animBg="1"/>
      <p:bldP spid="71" grpId="0" animBg="1"/>
      <p:bldP spid="7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80673"/>
            <a:ext cx="8784976" cy="3159306"/>
          </a:xfrm>
        </p:spPr>
        <p:txBody>
          <a:bodyPr>
            <a:normAutofit/>
          </a:bodyPr>
          <a:lstStyle/>
          <a:p>
            <a:r>
              <a:rPr lang="en-US" altLang="ko-KR" sz="2200" smtClean="0">
                <a:solidFill>
                  <a:srgbClr val="C00000"/>
                </a:solidFill>
                <a:cs typeface="Arial" pitchFamily="34" charset="0"/>
              </a:rPr>
              <a:t>Address the main drawback</a:t>
            </a:r>
            <a:r>
              <a:rPr lang="en-US" altLang="ko-KR" sz="2200" smtClean="0">
                <a:cs typeface="Arial" pitchFamily="34" charset="0"/>
              </a:rPr>
              <a:t> of join processing in MapReduce</a:t>
            </a:r>
          </a:p>
          <a:p>
            <a:pPr lvl="1"/>
            <a:r>
              <a:rPr lang="en-US" altLang="ko-KR" sz="1800" b="1" smtClean="0">
                <a:cs typeface="Arial" pitchFamily="34" charset="0"/>
              </a:rPr>
              <a:t>Reduce </a:t>
            </a:r>
            <a:r>
              <a:rPr lang="en-US" altLang="ko-KR" sz="1800" b="1" dirty="0" smtClean="0">
                <a:cs typeface="Arial" pitchFamily="34" charset="0"/>
              </a:rPr>
              <a:t>redundant intermediate (map output) records</a:t>
            </a:r>
          </a:p>
          <a:p>
            <a:endParaRPr lang="en-US" altLang="ko-KR" sz="2200" smtClean="0">
              <a:cs typeface="Arial" pitchFamily="34" charset="0"/>
            </a:endParaRPr>
          </a:p>
          <a:p>
            <a:r>
              <a:rPr lang="en-US" altLang="ko-KR" sz="2200" smtClean="0">
                <a:cs typeface="Arial" pitchFamily="34" charset="0"/>
              </a:rPr>
              <a:t>Key </a:t>
            </a:r>
            <a:r>
              <a:rPr lang="en-US" altLang="ko-KR" sz="2200" dirty="0" smtClean="0">
                <a:cs typeface="Arial" pitchFamily="34" charset="0"/>
              </a:rPr>
              <a:t>ideas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  <a:cs typeface="Arial" pitchFamily="34" charset="0"/>
              </a:rPr>
              <a:t>Sequential processing </a:t>
            </a:r>
            <a:r>
              <a:rPr lang="en-US" altLang="ko-KR" dirty="0" smtClean="0">
                <a:cs typeface="Arial" pitchFamily="34" charset="0"/>
              </a:rPr>
              <a:t>of input data sets in Map tasks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  <a:cs typeface="Arial" pitchFamily="34" charset="0"/>
              </a:rPr>
              <a:t>Dynamic </a:t>
            </a:r>
            <a:r>
              <a:rPr lang="en-US" altLang="ko-KR" dirty="0">
                <a:solidFill>
                  <a:srgbClr val="0000FF"/>
                </a:solidFill>
                <a:cs typeface="Arial" pitchFamily="34" charset="0"/>
              </a:rPr>
              <a:t>c</a:t>
            </a:r>
            <a:r>
              <a:rPr lang="en-US" altLang="ko-KR" dirty="0" smtClean="0">
                <a:solidFill>
                  <a:srgbClr val="0000FF"/>
                </a:solidFill>
                <a:cs typeface="Arial" pitchFamily="34" charset="0"/>
              </a:rPr>
              <a:t>onstruction of Bloom filter </a:t>
            </a:r>
            <a:r>
              <a:rPr lang="en-US" altLang="ko-KR" dirty="0" smtClean="0">
                <a:cs typeface="Arial" pitchFamily="34" charset="0"/>
              </a:rPr>
              <a:t>on the first dataset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37535" y="4419174"/>
            <a:ext cx="1080120" cy="626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18737" y="4005064"/>
            <a:ext cx="3706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</a:t>
            </a:r>
            <a:endParaRPr lang="ko-KR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37535" y="5643309"/>
            <a:ext cx="1080120" cy="882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18737" y="5229200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</a:t>
            </a:r>
            <a:endParaRPr lang="ko-KR" altLang="en-US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547664" y="5219618"/>
            <a:ext cx="1530456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3"/>
          </p:cNvCxnSpPr>
          <p:nvPr/>
        </p:nvCxnSpPr>
        <p:spPr>
          <a:xfrm>
            <a:off x="2817655" y="4732603"/>
            <a:ext cx="1119333" cy="4317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936988" y="4671064"/>
            <a:ext cx="1280350" cy="1292474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Mappers</a:t>
            </a:r>
          </a:p>
          <a:p>
            <a:pPr algn="ctr"/>
            <a:endParaRPr lang="en-US" altLang="ko-KR" sz="1400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altLang="ko-KR" sz="14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altLang="ko-KR" sz="1400" dirty="0">
              <a:latin typeface="Arial" pitchFamily="34" charset="0"/>
              <a:cs typeface="Arial" pitchFamily="34" charset="0"/>
            </a:endParaRPr>
          </a:p>
          <a:p>
            <a:pPr algn="ctr"/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181119" y="5019650"/>
            <a:ext cx="792088" cy="36004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Map 1</a:t>
            </a:r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181119" y="5474909"/>
            <a:ext cx="792088" cy="36004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Map 2</a:t>
            </a:r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직선 화살표 연결선 18"/>
          <p:cNvCxnSpPr>
            <a:endCxn id="21" idx="1"/>
          </p:cNvCxnSpPr>
          <p:nvPr/>
        </p:nvCxnSpPr>
        <p:spPr>
          <a:xfrm>
            <a:off x="5201439" y="5315700"/>
            <a:ext cx="1016386" cy="1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6217825" y="4671064"/>
            <a:ext cx="1280350" cy="1292474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Reducers</a:t>
            </a:r>
          </a:p>
          <a:p>
            <a:pPr algn="ctr"/>
            <a:endParaRPr lang="en-US" altLang="ko-KR" sz="1400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altLang="ko-KR" sz="14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altLang="ko-KR" sz="1400" dirty="0">
              <a:latin typeface="Arial" pitchFamily="34" charset="0"/>
              <a:cs typeface="Arial" pitchFamily="34" charset="0"/>
            </a:endParaRPr>
          </a:p>
          <a:p>
            <a:pPr algn="ctr"/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326520" y="5019650"/>
            <a:ext cx="1080120" cy="36004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Reducer 1</a:t>
            </a:r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321887" y="5451698"/>
            <a:ext cx="1080120" cy="36004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Reducer 2</a:t>
            </a:r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201439" y="3782260"/>
            <a:ext cx="876816" cy="43824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Master</a:t>
            </a:r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973207" y="4298384"/>
            <a:ext cx="388147" cy="865944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4973206" y="4298384"/>
            <a:ext cx="532164" cy="1377122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368262" y="4456003"/>
            <a:ext cx="74251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 </a:t>
            </a:r>
            <a:br>
              <a:rPr lang="en-US" altLang="ko-KR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Bloom</a:t>
            </a:r>
            <a:br>
              <a:rPr lang="en-US" altLang="ko-KR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filter</a:t>
            </a:r>
            <a:endParaRPr lang="ko-KR" altLang="en-US" sz="1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4497258" y="4001382"/>
            <a:ext cx="671929" cy="6576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4101957" y="3651809"/>
            <a:ext cx="79060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Global </a:t>
            </a:r>
            <a:br>
              <a:rPr lang="en-US" altLang="ko-K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Bloom</a:t>
            </a:r>
            <a:br>
              <a:rPr lang="en-US" altLang="ko-K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filter</a:t>
            </a:r>
            <a:endParaRPr lang="ko-KR" altLang="en-US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직선 화살표 연결선 38"/>
          <p:cNvCxnSpPr>
            <a:stCxn id="6" idx="3"/>
          </p:cNvCxnSpPr>
          <p:nvPr/>
        </p:nvCxnSpPr>
        <p:spPr>
          <a:xfrm flipV="1">
            <a:off x="2817655" y="5583952"/>
            <a:ext cx="1120610" cy="5003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956238" y="5029275"/>
            <a:ext cx="193022" cy="38068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BF</a:t>
            </a:r>
            <a:endParaRPr lang="ko-KR" altLang="en-US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52424" y="5474909"/>
            <a:ext cx="193022" cy="38068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BF</a:t>
            </a:r>
            <a:endParaRPr lang="ko-KR" altLang="en-US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A30E-EA62-42B8-9196-64E2E841BEB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smtClean="0"/>
              <a:t>Introduction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Applying Filters to MapReduce </a:t>
            </a:r>
            <a:r>
              <a:rPr lang="en-US" altLang="ko-KR" sz="2000" smtClean="0"/>
              <a:t>[Taewhi Lee et al., RACS’12]</a:t>
            </a:r>
            <a:endParaRPr lang="ko-KR" altLang="en-US" sz="3100"/>
          </a:p>
        </p:txBody>
      </p:sp>
    </p:spTree>
    <p:extLst>
      <p:ext uri="{BB962C8B-B14F-4D97-AF65-F5344CB8AC3E}">
        <p14:creationId xmlns:p14="http://schemas.microsoft.com/office/powerpoint/2010/main" val="199598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30" grpId="0" animBg="1"/>
      <p:bldP spid="35" grpId="0"/>
      <p:bldP spid="38" grpId="0"/>
      <p:bldP spid="26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6300192" y="2708920"/>
            <a:ext cx="1950868" cy="338437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699792" y="2533546"/>
            <a:ext cx="3456384" cy="413581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smtClean="0"/>
              <a:t>Introduction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2900" smtClean="0"/>
              <a:t>The Difference Between  Naïve HadoopRDF and Our Approach </a:t>
            </a:r>
            <a:endParaRPr lang="ko-KR" altLang="en-US" sz="29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>
                <a:sym typeface="Wingdings" pitchFamily="2" charset="2"/>
              </a:rPr>
              <a:t>MapReduce Join</a:t>
            </a:r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/>
          <a:p>
            <a:fld id="{10211B80-7C79-41F7-9946-37F518A5652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15224" y="987985"/>
            <a:ext cx="2680912" cy="83099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Courier" pitchFamily="49" charset="0"/>
              </a:rPr>
              <a:t>SELECT ?X WHERE{</a:t>
            </a:r>
          </a:p>
          <a:p>
            <a:r>
              <a:rPr lang="en-US" altLang="ko-KR" sz="1600" b="1" smtClean="0">
                <a:latin typeface="Courier" pitchFamily="49" charset="0"/>
              </a:rPr>
              <a:t>?X  Type    Student</a:t>
            </a:r>
            <a:endParaRPr lang="en-US" altLang="ko-KR" sz="1600" b="1">
              <a:latin typeface="Courier" pitchFamily="49" charset="0"/>
            </a:endParaRPr>
          </a:p>
          <a:p>
            <a:r>
              <a:rPr lang="en-US" altLang="ko-KR" sz="1600" b="1">
                <a:latin typeface="Courier" pitchFamily="49" charset="0"/>
              </a:rPr>
              <a:t>?</a:t>
            </a:r>
            <a:r>
              <a:rPr lang="en-US" altLang="ko-KR" sz="1600" b="1" smtClean="0">
                <a:latin typeface="Courier" pitchFamily="49" charset="0"/>
              </a:rPr>
              <a:t>X  Country    CH  }</a:t>
            </a:r>
            <a:endParaRPr lang="ko-KR" altLang="en-US" sz="1600" b="1" dirty="0">
              <a:latin typeface="Couri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5896" y="219557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Map Phase</a:t>
            </a:r>
            <a:endParaRPr lang="ko-KR" altLang="en-US" dirty="0"/>
          </a:p>
        </p:txBody>
      </p:sp>
      <p:graphicFrame>
        <p:nvGraphicFramePr>
          <p:cNvPr id="2049" name="표 20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083908"/>
              </p:ext>
            </p:extLst>
          </p:nvPr>
        </p:nvGraphicFramePr>
        <p:xfrm>
          <a:off x="8460432" y="4509120"/>
          <a:ext cx="631456" cy="509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145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Chris</a:t>
                      </a:r>
                      <a:endParaRPr lang="ko-KR" altLang="en-US" sz="1200" b="1" dirty="0"/>
                    </a:p>
                  </a:txBody>
                  <a:tcPr marL="0" marR="0" marT="36000" marB="36000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Julia</a:t>
                      </a:r>
                      <a:endParaRPr lang="ko-KR" altLang="en-US" sz="1200" b="1" dirty="0"/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382335" y="2348880"/>
            <a:ext cx="186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Reduce Phase</a:t>
            </a:r>
            <a:endParaRPr lang="ko-KR" altLang="en-US" dirty="0"/>
          </a:p>
        </p:txBody>
      </p:sp>
      <p:sp>
        <p:nvSpPr>
          <p:cNvPr id="2054" name="오른쪽 화살표 2053"/>
          <p:cNvSpPr/>
          <p:nvPr/>
        </p:nvSpPr>
        <p:spPr>
          <a:xfrm>
            <a:off x="2353912" y="3848553"/>
            <a:ext cx="345880" cy="45736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>
            <a:stCxn id="8" idx="3"/>
            <a:endCxn id="14" idx="1"/>
          </p:cNvCxnSpPr>
          <p:nvPr/>
        </p:nvCxnSpPr>
        <p:spPr>
          <a:xfrm>
            <a:off x="5148064" y="3226302"/>
            <a:ext cx="1298254" cy="73514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5153343" y="2913911"/>
            <a:ext cx="1292975" cy="5615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995936" y="2564904"/>
            <a:ext cx="766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mtClean="0"/>
              <a:t>[Map </a:t>
            </a:r>
            <a:r>
              <a:rPr lang="en-US" altLang="ko-KR" sz="1200" b="1" dirty="0" smtClean="0"/>
              <a:t>1]</a:t>
            </a:r>
            <a:endParaRPr lang="ko-KR" altLang="en-US" sz="1200" b="1" dirty="0"/>
          </a:p>
        </p:txBody>
      </p:sp>
      <p:sp>
        <p:nvSpPr>
          <p:cNvPr id="57" name="직사각형 56"/>
          <p:cNvSpPr/>
          <p:nvPr/>
        </p:nvSpPr>
        <p:spPr>
          <a:xfrm>
            <a:off x="6711480" y="2636912"/>
            <a:ext cx="9691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mtClean="0"/>
              <a:t>[Reduce </a:t>
            </a:r>
            <a:r>
              <a:rPr lang="en-US" altLang="ko-KR" sz="1200" b="1" dirty="0" smtClean="0"/>
              <a:t>1]</a:t>
            </a:r>
            <a:endParaRPr lang="ko-KR" altLang="en-US" sz="1200" b="1" dirty="0"/>
          </a:p>
        </p:txBody>
      </p:sp>
      <p:sp>
        <p:nvSpPr>
          <p:cNvPr id="58" name="직사각형 57"/>
          <p:cNvSpPr/>
          <p:nvPr/>
        </p:nvSpPr>
        <p:spPr>
          <a:xfrm>
            <a:off x="6711481" y="3573016"/>
            <a:ext cx="9691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mtClean="0"/>
              <a:t>[Reduce </a:t>
            </a:r>
            <a:r>
              <a:rPr lang="en-US" altLang="ko-KR" sz="1200" b="1" dirty="0" smtClean="0"/>
              <a:t>2]</a:t>
            </a:r>
            <a:endParaRPr lang="ko-KR" altLang="en-US" sz="1200" b="1" dirty="0"/>
          </a:p>
        </p:txBody>
      </p:sp>
      <p:sp>
        <p:nvSpPr>
          <p:cNvPr id="59" name="직사각형 58"/>
          <p:cNvSpPr/>
          <p:nvPr/>
        </p:nvSpPr>
        <p:spPr>
          <a:xfrm>
            <a:off x="6711480" y="4725144"/>
            <a:ext cx="9691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mtClean="0"/>
              <a:t>[Reduce </a:t>
            </a:r>
            <a:r>
              <a:rPr lang="en-US" altLang="ko-KR" sz="1200" b="1" dirty="0" smtClean="0"/>
              <a:t>3]</a:t>
            </a:r>
            <a:endParaRPr lang="ko-KR" altLang="en-US" sz="1200" b="1" dirty="0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497202"/>
              </p:ext>
            </p:extLst>
          </p:nvPr>
        </p:nvGraphicFramePr>
        <p:xfrm>
          <a:off x="179512" y="1556792"/>
          <a:ext cx="2088232" cy="503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792088"/>
                <a:gridCol w="648072"/>
              </a:tblGrid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Subject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Predicate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Object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Allen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Type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Student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Sarah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Type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Prof.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Chris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Type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Student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Jacob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Type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Student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Emily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Type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Prof.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Ben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Type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Student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Julia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Type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Student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Allen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Knows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Jacob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Allen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Knows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Chris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Allen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Knows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Sarah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Sarah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Country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CH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Sarah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Age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26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Chris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Country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CH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Chris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Knows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Sarah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Jacob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Country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DE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Jacob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Age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42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Jacob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Knows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Emily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Emily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Country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CH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Julia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Country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CH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Sarah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Knows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Julia</a:t>
                      </a:r>
                      <a:endParaRPr lang="ko-KR" altLang="en-US" sz="1100" b="0"/>
                    </a:p>
                  </a:txBody>
                  <a:tcPr marL="0" marR="0" marT="36000" marB="36000"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938865"/>
              </p:ext>
            </p:extLst>
          </p:nvPr>
        </p:nvGraphicFramePr>
        <p:xfrm>
          <a:off x="3347865" y="2866842"/>
          <a:ext cx="1800199" cy="718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4055"/>
                <a:gridCol w="576064"/>
                <a:gridCol w="720080"/>
              </a:tblGrid>
              <a:tr h="155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Allen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Type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Student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  <a:tr h="155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Chris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Type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Student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  <a:tr h="155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Ben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Type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Student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69258"/>
              </p:ext>
            </p:extLst>
          </p:nvPr>
        </p:nvGraphicFramePr>
        <p:xfrm>
          <a:off x="2785960" y="5738584"/>
          <a:ext cx="1426000" cy="479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9896"/>
                <a:gridCol w="576064"/>
                <a:gridCol w="360040"/>
              </a:tblGrid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Chris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Country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CH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Julia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Country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CH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3947602" y="4725144"/>
            <a:ext cx="766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mtClean="0"/>
              <a:t>[Map </a:t>
            </a:r>
            <a:r>
              <a:rPr lang="en-US" altLang="ko-KR" sz="1200" b="1" dirty="0" smtClean="0"/>
              <a:t>2]</a:t>
            </a:r>
            <a:endParaRPr lang="ko-KR" altLang="en-US" sz="1200" b="1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6299675" y="1358101"/>
            <a:ext cx="1766523" cy="85088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Jobtracker</a:t>
            </a:r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altLang="ko-KR" sz="800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6588224" y="1724307"/>
            <a:ext cx="292200" cy="331080"/>
            <a:chOff x="5580112" y="3538352"/>
            <a:chExt cx="292200" cy="331080"/>
          </a:xfrm>
        </p:grpSpPr>
        <p:pic>
          <p:nvPicPr>
            <p:cNvPr id="53" name="tabl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0112" y="3538352"/>
              <a:ext cx="292200" cy="178680"/>
            </a:xfrm>
            <a:prstGeom prst="rect">
              <a:avLst/>
            </a:prstGeom>
          </p:spPr>
        </p:pic>
        <p:pic>
          <p:nvPicPr>
            <p:cNvPr id="54" name="tabl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0112" y="3690752"/>
              <a:ext cx="292200" cy="178680"/>
            </a:xfrm>
            <a:prstGeom prst="rect">
              <a:avLst/>
            </a:prstGeom>
          </p:spPr>
        </p:pic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076782"/>
              </p:ext>
            </p:extLst>
          </p:nvPr>
        </p:nvGraphicFramePr>
        <p:xfrm>
          <a:off x="3347864" y="5037952"/>
          <a:ext cx="1800200" cy="479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4055"/>
                <a:gridCol w="576064"/>
                <a:gridCol w="720081"/>
              </a:tblGrid>
              <a:tr h="183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Jacob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Type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Student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  <a:tr h="155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Julia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Type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Student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</a:tbl>
          </a:graphicData>
        </a:graphic>
      </p:graphicFrame>
      <p:cxnSp>
        <p:nvCxnSpPr>
          <p:cNvPr id="56" name="구부러진 연결선 55"/>
          <p:cNvCxnSpPr>
            <a:endCxn id="54" idx="2"/>
          </p:cNvCxnSpPr>
          <p:nvPr/>
        </p:nvCxnSpPr>
        <p:spPr>
          <a:xfrm flipV="1">
            <a:off x="5557771" y="2055387"/>
            <a:ext cx="1176553" cy="1118355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213977"/>
              </p:ext>
            </p:extLst>
          </p:nvPr>
        </p:nvGraphicFramePr>
        <p:xfrm>
          <a:off x="2771800" y="3741808"/>
          <a:ext cx="1440160" cy="479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4056"/>
                <a:gridCol w="576064"/>
                <a:gridCol w="360040"/>
              </a:tblGrid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Sarah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Country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CH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Emily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Country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CH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</a:tbl>
          </a:graphicData>
        </a:graphic>
      </p:graphicFrame>
      <p:grpSp>
        <p:nvGrpSpPr>
          <p:cNvPr id="60" name="그룹 59"/>
          <p:cNvGrpSpPr/>
          <p:nvPr/>
        </p:nvGrpSpPr>
        <p:grpSpPr>
          <a:xfrm>
            <a:off x="7002613" y="1729768"/>
            <a:ext cx="292200" cy="331080"/>
            <a:chOff x="5580112" y="3538352"/>
            <a:chExt cx="292200" cy="331080"/>
          </a:xfrm>
        </p:grpSpPr>
        <p:pic>
          <p:nvPicPr>
            <p:cNvPr id="70" name="tabl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0112" y="3538352"/>
              <a:ext cx="292200" cy="178680"/>
            </a:xfrm>
            <a:prstGeom prst="rect">
              <a:avLst/>
            </a:prstGeom>
          </p:spPr>
        </p:pic>
        <p:pic>
          <p:nvPicPr>
            <p:cNvPr id="74" name="tabl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0112" y="3690752"/>
              <a:ext cx="292200" cy="178680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7578677" y="1729768"/>
            <a:ext cx="292200" cy="331080"/>
            <a:chOff x="5719960" y="1369728"/>
            <a:chExt cx="292200" cy="331080"/>
          </a:xfrm>
        </p:grpSpPr>
        <p:pic>
          <p:nvPicPr>
            <p:cNvPr id="83" name="table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719960" y="1369728"/>
              <a:ext cx="292200" cy="1786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</p:pic>
        <p:pic>
          <p:nvPicPr>
            <p:cNvPr id="84" name="table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719960" y="1522128"/>
              <a:ext cx="292200" cy="1786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</p:pic>
      </p:grpSp>
      <p:grpSp>
        <p:nvGrpSpPr>
          <p:cNvPr id="85" name="그룹 84"/>
          <p:cNvGrpSpPr/>
          <p:nvPr/>
        </p:nvGrpSpPr>
        <p:grpSpPr>
          <a:xfrm>
            <a:off x="4273873" y="3814691"/>
            <a:ext cx="292200" cy="331080"/>
            <a:chOff x="5719960" y="1369728"/>
            <a:chExt cx="292200" cy="331080"/>
          </a:xfrm>
        </p:grpSpPr>
        <p:pic>
          <p:nvPicPr>
            <p:cNvPr id="87" name="table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719960" y="1369728"/>
              <a:ext cx="292200" cy="1786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</p:pic>
        <p:pic>
          <p:nvPicPr>
            <p:cNvPr id="88" name="table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719960" y="1522128"/>
              <a:ext cx="292200" cy="1786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</p:pic>
      </p:grpSp>
      <p:grpSp>
        <p:nvGrpSpPr>
          <p:cNvPr id="89" name="그룹 88"/>
          <p:cNvGrpSpPr/>
          <p:nvPr/>
        </p:nvGrpSpPr>
        <p:grpSpPr>
          <a:xfrm>
            <a:off x="4283968" y="5767544"/>
            <a:ext cx="292200" cy="331080"/>
            <a:chOff x="5719960" y="1369728"/>
            <a:chExt cx="292200" cy="331080"/>
          </a:xfrm>
        </p:grpSpPr>
        <p:pic>
          <p:nvPicPr>
            <p:cNvPr id="90" name="table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719960" y="1369728"/>
              <a:ext cx="292200" cy="1786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</p:pic>
        <p:pic>
          <p:nvPicPr>
            <p:cNvPr id="91" name="table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719960" y="1522128"/>
              <a:ext cx="292200" cy="1786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</p:pic>
      </p:grpSp>
      <p:sp>
        <p:nvSpPr>
          <p:cNvPr id="92" name="곱셈 기호 91"/>
          <p:cNvSpPr/>
          <p:nvPr/>
        </p:nvSpPr>
        <p:spPr>
          <a:xfrm>
            <a:off x="4901315" y="3573016"/>
            <a:ext cx="504056" cy="840709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70470"/>
              </p:ext>
            </p:extLst>
          </p:nvPr>
        </p:nvGraphicFramePr>
        <p:xfrm>
          <a:off x="4658168" y="5738584"/>
          <a:ext cx="1426000" cy="479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9896"/>
                <a:gridCol w="576064"/>
                <a:gridCol w="360040"/>
              </a:tblGrid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Chris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Country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CH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Julia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Country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CH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</a:tbl>
          </a:graphicData>
        </a:graphic>
      </p:graphicFrame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462507"/>
              </p:ext>
            </p:extLst>
          </p:nvPr>
        </p:nvGraphicFramePr>
        <p:xfrm>
          <a:off x="6444208" y="2852936"/>
          <a:ext cx="1656183" cy="479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4055"/>
                <a:gridCol w="576064"/>
                <a:gridCol w="576064"/>
              </a:tblGrid>
              <a:tr h="155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Allen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Type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Student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  <a:tr h="155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Jacob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Type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Student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845403"/>
              </p:ext>
            </p:extLst>
          </p:nvPr>
        </p:nvGraphicFramePr>
        <p:xfrm>
          <a:off x="6446318" y="3841631"/>
          <a:ext cx="1656183" cy="239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4055"/>
                <a:gridCol w="576064"/>
                <a:gridCol w="576064"/>
              </a:tblGrid>
              <a:tr h="155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Chris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Type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Student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562210"/>
              </p:ext>
            </p:extLst>
          </p:nvPr>
        </p:nvGraphicFramePr>
        <p:xfrm>
          <a:off x="6444208" y="4971555"/>
          <a:ext cx="1656184" cy="479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4055"/>
                <a:gridCol w="576064"/>
                <a:gridCol w="576065"/>
              </a:tblGrid>
              <a:tr h="155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Ben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Type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Student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  <a:tr h="155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Julia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Type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Student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602582"/>
              </p:ext>
            </p:extLst>
          </p:nvPr>
        </p:nvGraphicFramePr>
        <p:xfrm>
          <a:off x="6516216" y="4221088"/>
          <a:ext cx="1426000" cy="239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9896"/>
                <a:gridCol w="576064"/>
                <a:gridCol w="360040"/>
              </a:tblGrid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Chris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Country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CH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214657"/>
              </p:ext>
            </p:extLst>
          </p:nvPr>
        </p:nvGraphicFramePr>
        <p:xfrm>
          <a:off x="6516216" y="5591904"/>
          <a:ext cx="1426000" cy="239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9896"/>
                <a:gridCol w="576064"/>
                <a:gridCol w="360040"/>
              </a:tblGrid>
              <a:tr h="1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Julia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Country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CH</a:t>
                      </a:r>
                      <a:endParaRPr lang="ko-KR" altLang="en-US" sz="1100" b="1"/>
                    </a:p>
                  </a:txBody>
                  <a:tcPr marL="0" marR="0" marT="36000" marB="36000"/>
                </a:tc>
              </a:tr>
            </a:tbl>
          </a:graphicData>
        </a:graphic>
      </p:graphicFrame>
      <p:cxnSp>
        <p:nvCxnSpPr>
          <p:cNvPr id="98" name="직선 화살표 연결선 97"/>
          <p:cNvCxnSpPr/>
          <p:nvPr/>
        </p:nvCxnSpPr>
        <p:spPr>
          <a:xfrm>
            <a:off x="5153343" y="3440328"/>
            <a:ext cx="1292975" cy="164485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 flipV="1">
            <a:off x="5153343" y="3186882"/>
            <a:ext cx="1292975" cy="194612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V="1">
            <a:off x="5153343" y="5301209"/>
            <a:ext cx="1292975" cy="14401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16" idx="1"/>
          </p:cNvCxnSpPr>
          <p:nvPr/>
        </p:nvCxnSpPr>
        <p:spPr>
          <a:xfrm flipV="1">
            <a:off x="6084168" y="4340908"/>
            <a:ext cx="432048" cy="15120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endCxn id="17" idx="1"/>
          </p:cNvCxnSpPr>
          <p:nvPr/>
        </p:nvCxnSpPr>
        <p:spPr>
          <a:xfrm flipV="1">
            <a:off x="6084168" y="5711724"/>
            <a:ext cx="432048" cy="38157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 104"/>
          <p:cNvCxnSpPr>
            <a:stCxn id="112" idx="3"/>
          </p:cNvCxnSpPr>
          <p:nvPr/>
        </p:nvCxnSpPr>
        <p:spPr>
          <a:xfrm flipV="1">
            <a:off x="5557771" y="2060848"/>
            <a:ext cx="1590942" cy="3161496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그룹 107"/>
          <p:cNvGrpSpPr/>
          <p:nvPr/>
        </p:nvGrpSpPr>
        <p:grpSpPr>
          <a:xfrm>
            <a:off x="5259271" y="3021342"/>
            <a:ext cx="292200" cy="331080"/>
            <a:chOff x="5580112" y="3538352"/>
            <a:chExt cx="292200" cy="331080"/>
          </a:xfrm>
        </p:grpSpPr>
        <p:pic>
          <p:nvPicPr>
            <p:cNvPr id="109" name="tabl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0112" y="3538352"/>
              <a:ext cx="292200" cy="178680"/>
            </a:xfrm>
            <a:prstGeom prst="rect">
              <a:avLst/>
            </a:prstGeom>
          </p:spPr>
        </p:pic>
        <p:pic>
          <p:nvPicPr>
            <p:cNvPr id="110" name="tabl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0112" y="3690752"/>
              <a:ext cx="292200" cy="178680"/>
            </a:xfrm>
            <a:prstGeom prst="rect">
              <a:avLst/>
            </a:prstGeom>
          </p:spPr>
        </p:pic>
      </p:grpSp>
      <p:grpSp>
        <p:nvGrpSpPr>
          <p:cNvPr id="111" name="그룹 110"/>
          <p:cNvGrpSpPr/>
          <p:nvPr/>
        </p:nvGrpSpPr>
        <p:grpSpPr>
          <a:xfrm>
            <a:off x="5265571" y="5133004"/>
            <a:ext cx="292200" cy="331080"/>
            <a:chOff x="5580112" y="3538352"/>
            <a:chExt cx="292200" cy="331080"/>
          </a:xfrm>
        </p:grpSpPr>
        <p:pic>
          <p:nvPicPr>
            <p:cNvPr id="112" name="tabl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0112" y="3538352"/>
              <a:ext cx="292200" cy="178680"/>
            </a:xfrm>
            <a:prstGeom prst="rect">
              <a:avLst/>
            </a:prstGeom>
          </p:spPr>
        </p:pic>
        <p:pic>
          <p:nvPicPr>
            <p:cNvPr id="113" name="tabl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0112" y="3690752"/>
              <a:ext cx="292200" cy="178680"/>
            </a:xfrm>
            <a:prstGeom prst="rect">
              <a:avLst/>
            </a:prstGeom>
          </p:spPr>
        </p:pic>
      </p:grpSp>
      <p:cxnSp>
        <p:nvCxnSpPr>
          <p:cNvPr id="116" name="구부러진 연결선 115"/>
          <p:cNvCxnSpPr>
            <a:stCxn id="84" idx="2"/>
            <a:endCxn id="91" idx="3"/>
          </p:cNvCxnSpPr>
          <p:nvPr/>
        </p:nvCxnSpPr>
        <p:spPr>
          <a:xfrm rot="5400000">
            <a:off x="4176255" y="2460762"/>
            <a:ext cx="3948436" cy="3148609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 116"/>
          <p:cNvCxnSpPr>
            <a:stCxn id="84" idx="2"/>
          </p:cNvCxnSpPr>
          <p:nvPr/>
        </p:nvCxnSpPr>
        <p:spPr>
          <a:xfrm rot="5400000">
            <a:off x="5184213" y="1452806"/>
            <a:ext cx="1932523" cy="3148607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오른쪽 화살표 122"/>
          <p:cNvSpPr/>
          <p:nvPr/>
        </p:nvSpPr>
        <p:spPr>
          <a:xfrm rot="1636480">
            <a:off x="8105627" y="4165649"/>
            <a:ext cx="345880" cy="28053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오른쪽 화살표 123"/>
          <p:cNvSpPr/>
          <p:nvPr/>
        </p:nvSpPr>
        <p:spPr>
          <a:xfrm rot="19214501">
            <a:off x="8154006" y="5160939"/>
            <a:ext cx="345880" cy="28053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6516216" y="4231722"/>
            <a:ext cx="486397" cy="23221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6457639" y="3850015"/>
            <a:ext cx="490168" cy="23984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6460536" y="5212081"/>
            <a:ext cx="490168" cy="2331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6516216" y="5596845"/>
            <a:ext cx="486397" cy="22206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곱셈 기호 62"/>
          <p:cNvSpPr/>
          <p:nvPr/>
        </p:nvSpPr>
        <p:spPr>
          <a:xfrm>
            <a:off x="7999032" y="2690327"/>
            <a:ext cx="504056" cy="840709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78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animBg="1"/>
      <p:bldP spid="9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63" grpId="0" animBg="1"/>
    </p:bld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49627</TotalTime>
  <Words>2112</Words>
  <Application>Microsoft Office PowerPoint</Application>
  <PresentationFormat>화면 슬라이드 쇼(4:3)</PresentationFormat>
  <Paragraphs>1164</Paragraphs>
  <Slides>24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SNU IDB Lab.</vt:lpstr>
      <vt:lpstr> Join-Based SPARQL Query Processing Using Filters in MapReduce</vt:lpstr>
      <vt:lpstr>Outline</vt:lpstr>
      <vt:lpstr>Introduction Semantic Web and RDF</vt:lpstr>
      <vt:lpstr>Introduction RDF Query Processing</vt:lpstr>
      <vt:lpstr>Introduction The Limit of Query Processing with Large RDF Data</vt:lpstr>
      <vt:lpstr>Introduction MapReduce Framework [Dean and Ghemawat, OSDI ’04]</vt:lpstr>
      <vt:lpstr>Introduction RDF Query Processing with MapReduce</vt:lpstr>
      <vt:lpstr>Introduction Applying Filters to MapReduce [Taewhi Lee et al., RACS’12]</vt:lpstr>
      <vt:lpstr>Introduction The Difference Between  Naïve HadoopRDF and Our Approach </vt:lpstr>
      <vt:lpstr>Introduction Contribution</vt:lpstr>
      <vt:lpstr>Outline</vt:lpstr>
      <vt:lpstr>Related Work Naïve Query Processing</vt:lpstr>
      <vt:lpstr>Related Work HadoopRDF [Husain et al., TKDE’11]</vt:lpstr>
      <vt:lpstr>Related Work Join Processing Using Filters in MapReduce [Taewhi Lee et al., RACS’12]</vt:lpstr>
      <vt:lpstr>Related Work Join Processing Using Filters in MapReduce [Taewhi Lee et al., RACS’12]</vt:lpstr>
      <vt:lpstr>Related Work Join Algorithms and Query Processing in MapReduce</vt:lpstr>
      <vt:lpstr>Outline</vt:lpstr>
      <vt:lpstr>Our Approach Query Plan Generation</vt:lpstr>
      <vt:lpstr>Our Approach Query Plan Generation</vt:lpstr>
      <vt:lpstr>Our Approach Filtering Method (1) – The Number of Records</vt:lpstr>
      <vt:lpstr>Our Approach Filtering Method (2) – The Number of Variables</vt:lpstr>
      <vt:lpstr>Our Approach Pre-condition: Input File Organization in HadoopRDF</vt:lpstr>
      <vt:lpstr>Our Approach Filtering Method (3) – File Format</vt:lpstr>
      <vt:lpstr>Thank you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Min Sup</cp:lastModifiedBy>
  <cp:revision>688</cp:revision>
  <cp:lastPrinted>2013-08-29T05:15:13Z</cp:lastPrinted>
  <dcterms:created xsi:type="dcterms:W3CDTF">2006-10-05T04:04:58Z</dcterms:created>
  <dcterms:modified xsi:type="dcterms:W3CDTF">2013-08-30T08:05:18Z</dcterms:modified>
</cp:coreProperties>
</file>