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5" r:id="rId3"/>
    <p:sldId id="306" r:id="rId4"/>
    <p:sldId id="307" r:id="rId5"/>
    <p:sldId id="308" r:id="rId6"/>
    <p:sldId id="310" r:id="rId7"/>
    <p:sldId id="311" r:id="rId8"/>
    <p:sldId id="316" r:id="rId9"/>
    <p:sldId id="309" r:id="rId10"/>
    <p:sldId id="314" r:id="rId11"/>
    <p:sldId id="319" r:id="rId12"/>
    <p:sldId id="32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B7B7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4" autoAdjust="0"/>
    <p:restoredTop sz="86773" autoAdjust="0"/>
  </p:normalViewPr>
  <p:slideViewPr>
    <p:cSldViewPr snapToGrid="0">
      <p:cViewPr varScale="1">
        <p:scale>
          <a:sx n="115" d="100"/>
          <a:sy n="11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12EDA-E601-4D97-9B6F-BCBE5347F44F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3129D-31F1-468E-B708-10DA7033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8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55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08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4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4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9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2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1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599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5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4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7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1" y="95251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9" y="6506388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39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7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F0962-3114-4FB7-80AD-C4936FD63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872046" cy="1620838"/>
          </a:xfrm>
        </p:spPr>
        <p:txBody>
          <a:bodyPr/>
          <a:lstStyle/>
          <a:p>
            <a:r>
              <a:rPr lang="en-US" altLang="ko-KR" dirty="0" err="1" smtClean="0"/>
              <a:t>ScalaGiST</a:t>
            </a:r>
            <a:r>
              <a:rPr lang="en-US" altLang="ko-KR" dirty="0" smtClean="0"/>
              <a:t>: Scalable Generalized Search Trees for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Systems[Innovative Systems Paper]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Peng</a:t>
            </a:r>
            <a:r>
              <a:rPr lang="en-US" altLang="ko-KR" dirty="0" smtClean="0"/>
              <a:t> Lu, Gang Chen, </a:t>
            </a:r>
            <a:r>
              <a:rPr lang="en-US" altLang="ko-KR" dirty="0" err="1" smtClean="0"/>
              <a:t>Beng</a:t>
            </a:r>
            <a:r>
              <a:rPr lang="en-US" altLang="ko-KR" dirty="0" smtClean="0"/>
              <a:t> Chin </a:t>
            </a:r>
            <a:r>
              <a:rPr lang="en-US" altLang="ko-KR" dirty="0" err="1" smtClean="0"/>
              <a:t>Ooi</a:t>
            </a:r>
            <a:r>
              <a:rPr lang="en-US" altLang="ko-KR" dirty="0" smtClean="0"/>
              <a:t>, Hoang Tam Vo, </a:t>
            </a:r>
            <a:r>
              <a:rPr lang="en-US" altLang="ko-KR" dirty="0" err="1" smtClean="0"/>
              <a:t>Sai</a:t>
            </a:r>
            <a:r>
              <a:rPr lang="en-US" altLang="ko-KR" dirty="0" smtClean="0"/>
              <a:t> Wu</a:t>
            </a:r>
          </a:p>
          <a:p>
            <a:r>
              <a:rPr lang="en-US" altLang="ko-KR" dirty="0" smtClean="0"/>
              <a:t>VLDB, October 2014</a:t>
            </a:r>
          </a:p>
          <a:p>
            <a:r>
              <a:rPr lang="en-US" altLang="ko-KR" dirty="0" err="1" smtClean="0"/>
              <a:t>DongHyo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0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Evaluation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8850" y="850608"/>
            <a:ext cx="655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♣ </a:t>
            </a:r>
            <a:r>
              <a:rPr lang="en-US" altLang="ko-KR" dirty="0" err="1" smtClean="0"/>
              <a:t>ScalaGiST</a:t>
            </a:r>
            <a:r>
              <a:rPr lang="en-US" altLang="ko-KR" dirty="0" smtClean="0"/>
              <a:t> Tree vs. Standalone B+ tree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8850" y="3801541"/>
            <a:ext cx="655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♣ </a:t>
            </a:r>
            <a:r>
              <a:rPr lang="en-US" altLang="ko-KR" dirty="0" err="1">
                <a:solidFill>
                  <a:prstClr val="black"/>
                </a:solidFill>
              </a:rPr>
              <a:t>MapReduce</a:t>
            </a:r>
            <a:r>
              <a:rPr lang="en-US" altLang="ko-KR" dirty="0">
                <a:solidFill>
                  <a:prstClr val="black"/>
                </a:solidFill>
              </a:rPr>
              <a:t> Scan vs. Index Scan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00" y="1228747"/>
            <a:ext cx="4784309" cy="226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30" y="4299703"/>
            <a:ext cx="4800353" cy="2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Evaluation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889" y="1334226"/>
            <a:ext cx="69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♣ </a:t>
            </a:r>
            <a:r>
              <a:rPr lang="en-US" altLang="ko-KR" dirty="0">
                <a:solidFill>
                  <a:prstClr val="black"/>
                </a:solidFill>
              </a:rPr>
              <a:t>Generalized Search Tree vs. Data </a:t>
            </a:r>
            <a:r>
              <a:rPr lang="en-US" altLang="ko-KR" dirty="0" smtClean="0">
                <a:solidFill>
                  <a:prstClr val="black"/>
                </a:solidFill>
              </a:rPr>
              <a:t>Mapping, Spatial </a:t>
            </a:r>
            <a:r>
              <a:rPr lang="en-US" altLang="ko-KR" dirty="0" err="1" smtClean="0">
                <a:solidFill>
                  <a:prstClr val="black"/>
                </a:solidFill>
              </a:rPr>
              <a:t>Hadoop</a:t>
            </a:r>
            <a:r>
              <a:rPr lang="en-US" altLang="ko-KR" dirty="0" smtClean="0">
                <a:solidFill>
                  <a:prstClr val="black"/>
                </a:solidFill>
              </a:rPr>
              <a:t>, RT-CAN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25" y="2187176"/>
            <a:ext cx="6880300" cy="32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Evaluation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2207" y="1334226"/>
            <a:ext cx="69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♣ </a:t>
            </a:r>
            <a:r>
              <a:rPr lang="en-US" altLang="ko-KR" dirty="0">
                <a:solidFill>
                  <a:prstClr val="black"/>
                </a:solidFill>
              </a:rPr>
              <a:t>Multiple Indexes Performance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07" y="1963914"/>
            <a:ext cx="5427534" cy="433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89138" y="1134142"/>
            <a:ext cx="2154477" cy="663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3194136" y="1334557"/>
            <a:ext cx="538619" cy="263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32963" y="1235247"/>
            <a:ext cx="5168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State-of-the-art for data parallel processing</a:t>
            </a:r>
          </a:p>
          <a:p>
            <a:r>
              <a:rPr lang="en-US" altLang="ko-KR" sz="2000" dirty="0" err="1" smtClean="0">
                <a:solidFill>
                  <a:srgbClr val="FF0000"/>
                </a:solidFill>
              </a:rPr>
              <a:t>Hadoop</a:t>
            </a:r>
            <a:r>
              <a:rPr lang="en-US" altLang="ko-KR" sz="2000" dirty="0" smtClean="0"/>
              <a:t> : open-source equivalent of </a:t>
            </a:r>
            <a:r>
              <a:rPr lang="en-US" altLang="ko-KR" sz="2000" dirty="0" err="1" smtClean="0"/>
              <a:t>MapReduce</a:t>
            </a:r>
            <a:endParaRPr lang="ko-KR" altLang="en-US" sz="2000" dirty="0"/>
          </a:p>
        </p:txBody>
      </p:sp>
      <p:sp>
        <p:nvSpPr>
          <p:cNvPr id="31" name="타원 30"/>
          <p:cNvSpPr/>
          <p:nvPr/>
        </p:nvSpPr>
        <p:spPr>
          <a:xfrm>
            <a:off x="789134" y="2223277"/>
            <a:ext cx="2154477" cy="663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Problem</a:t>
            </a:r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>
            <a:off x="3169081" y="2423692"/>
            <a:ext cx="538619" cy="263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32962" y="2324382"/>
            <a:ext cx="50730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Sub-optimal performance</a:t>
            </a:r>
          </a:p>
          <a:p>
            <a:r>
              <a:rPr lang="en-US" altLang="ko-KR" sz="1400" b="1" dirty="0" smtClean="0"/>
              <a:t>(operate on raw data without utilizing any type of indexes) </a:t>
            </a:r>
          </a:p>
        </p:txBody>
      </p:sp>
      <p:sp>
        <p:nvSpPr>
          <p:cNvPr id="34" name="타원 33"/>
          <p:cNvSpPr/>
          <p:nvPr/>
        </p:nvSpPr>
        <p:spPr>
          <a:xfrm>
            <a:off x="789135" y="3268405"/>
            <a:ext cx="2154477" cy="663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35" name="오른쪽 화살표 34"/>
          <p:cNvSpPr/>
          <p:nvPr/>
        </p:nvSpPr>
        <p:spPr>
          <a:xfrm>
            <a:off x="3187873" y="3468820"/>
            <a:ext cx="538619" cy="263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32962" y="3369510"/>
            <a:ext cx="50730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Present </a:t>
            </a:r>
            <a:r>
              <a:rPr lang="en-US" altLang="ko-KR" sz="2400" dirty="0" err="1" smtClean="0"/>
              <a:t>ScalaGiST</a:t>
            </a:r>
            <a:endParaRPr lang="en-US" altLang="ko-KR" sz="2400" dirty="0" smtClean="0"/>
          </a:p>
          <a:p>
            <a:r>
              <a:rPr lang="en-US" altLang="ko-KR" sz="1400" dirty="0" smtClean="0"/>
              <a:t>(scalable generalized search tree)</a:t>
            </a:r>
            <a:endParaRPr lang="en-US" altLang="ko-KR" sz="14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912801" y="4428466"/>
            <a:ext cx="7735899" cy="2134262"/>
            <a:chOff x="3294834" y="4755117"/>
            <a:chExt cx="2588974" cy="1665507"/>
          </a:xfrm>
        </p:grpSpPr>
        <p:sp>
          <p:nvSpPr>
            <p:cNvPr id="38" name="직사각형 37"/>
            <p:cNvSpPr/>
            <p:nvPr/>
          </p:nvSpPr>
          <p:spPr>
            <a:xfrm>
              <a:off x="3297770" y="4755117"/>
              <a:ext cx="2586038" cy="152876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94834" y="4755117"/>
              <a:ext cx="2588974" cy="1665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★</a:t>
              </a:r>
              <a:r>
                <a:rPr lang="en-US" altLang="ko-KR" sz="2000" dirty="0" err="1" smtClean="0">
                  <a:latin typeface="바탕" panose="02030600000101010101" pitchFamily="18" charset="-127"/>
                  <a:ea typeface="바탕" panose="02030600000101010101" pitchFamily="18" charset="-127"/>
                </a:rPr>
                <a:t>ScalaGiST</a:t>
              </a:r>
              <a:endParaRPr lang="en-US" altLang="ko-KR" sz="2000" dirty="0" smtClean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0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Seamlessly integrated with </a:t>
              </a:r>
              <a:r>
                <a:rPr lang="en-US" altLang="ko-KR" sz="2000" dirty="0" err="1" smtClean="0">
                  <a:latin typeface="바탕" panose="02030600000101010101" pitchFamily="18" charset="-127"/>
                  <a:ea typeface="바탕" panose="02030600000101010101" pitchFamily="18" charset="-127"/>
                </a:rPr>
                <a:t>Hadoop</a:t>
              </a:r>
              <a:endParaRPr lang="en-US" altLang="ko-KR" sz="2000" dirty="0" smtClean="0"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0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cost-based data access optimizer</a:t>
              </a:r>
            </a:p>
            <a:p>
              <a:pPr marL="342900" indent="-342900">
                <a:buFontTx/>
                <a:buChar char="-"/>
              </a:pPr>
              <a:r>
                <a:rPr lang="en-US" altLang="ko-KR" sz="20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Support unconventional queries</a:t>
              </a:r>
            </a:p>
            <a:p>
              <a:pPr marL="342900" indent="-342900">
                <a:buFontTx/>
                <a:buChar char="-"/>
              </a:pPr>
              <a:r>
                <a:rPr lang="en-US" altLang="ko-KR" sz="20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Providing efficient write and read performance</a:t>
              </a:r>
            </a:p>
            <a:p>
              <a:r>
                <a:rPr lang="en-US" altLang="ko-KR" sz="2000" dirty="0"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en-US" altLang="ko-KR" sz="20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   </a:t>
              </a:r>
              <a:r>
                <a:rPr lang="en-US" altLang="ko-KR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(</a:t>
              </a:r>
              <a:r>
                <a:rPr lang="en-US" altLang="ko-KR" dirty="0" err="1" smtClean="0">
                  <a:latin typeface="바탕" panose="02030600000101010101" pitchFamily="18" charset="-127"/>
                  <a:ea typeface="바탕" panose="02030600000101010101" pitchFamily="18" charset="-127"/>
                </a:rPr>
                <a:t>comparisions</a:t>
              </a:r>
              <a:r>
                <a:rPr lang="en-US" altLang="ko-KR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 with </a:t>
              </a:r>
              <a:r>
                <a:rPr lang="en-US" altLang="ko-KR" dirty="0" err="1" smtClean="0">
                  <a:latin typeface="바탕" panose="02030600000101010101" pitchFamily="18" charset="-127"/>
                  <a:ea typeface="바탕" panose="02030600000101010101" pitchFamily="18" charset="-127"/>
                </a:rPr>
                <a:t>SpatialHadoop</a:t>
              </a:r>
              <a:r>
                <a:rPr lang="en-US" altLang="ko-KR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, Data Mapping, and RT-CAN)</a:t>
              </a:r>
              <a:endParaRPr lang="en-US" altLang="ko-KR" dirty="0"/>
            </a:p>
            <a:p>
              <a:pPr marL="342900" indent="-342900">
                <a:buFontTx/>
                <a:buChar char="-"/>
              </a:pP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13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66" y="1076228"/>
            <a:ext cx="5325218" cy="139084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62401" y="2692692"/>
            <a:ext cx="7938674" cy="3870035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Map Reduce Strategy : two types of mappers          unnecessary I/O overheads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(We can be effectively avoided by using indexes)</a:t>
            </a:r>
          </a:p>
          <a:p>
            <a:r>
              <a:rPr lang="en-US" altLang="ko-KR" sz="1800" dirty="0" smtClean="0"/>
              <a:t>Challenge : we need to build various types of indexes to support the query</a:t>
            </a:r>
          </a:p>
          <a:p>
            <a:pPr>
              <a:buFontTx/>
              <a:buChar char="-"/>
            </a:pPr>
            <a:r>
              <a:rPr lang="en-US" altLang="ko-KR" sz="1800" dirty="0"/>
              <a:t>R-tree index can be employed to locate mobile phones</a:t>
            </a:r>
          </a:p>
          <a:p>
            <a:pPr>
              <a:buFontTx/>
              <a:buChar char="-"/>
            </a:pPr>
            <a:r>
              <a:rPr lang="en-US" altLang="ko-KR" sz="1800" dirty="0"/>
              <a:t>B+ tree index can be built for </a:t>
            </a:r>
            <a:r>
              <a:rPr lang="en-US" altLang="ko-KR" sz="1800" dirty="0" err="1"/>
              <a:t>dataUsage</a:t>
            </a:r>
            <a:r>
              <a:rPr lang="en-US" altLang="ko-KR" sz="1800" dirty="0"/>
              <a:t>, data </a:t>
            </a:r>
            <a:r>
              <a:rPr lang="en-US" altLang="ko-KR" sz="1800" dirty="0" smtClean="0"/>
              <a:t>consumption</a:t>
            </a:r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SpatialHadoop</a:t>
            </a:r>
            <a:r>
              <a:rPr lang="en-US" altLang="ko-KR" sz="1800" dirty="0" smtClean="0"/>
              <a:t> : support several types of spatial indexes(</a:t>
            </a:r>
            <a:r>
              <a:rPr lang="en-US" altLang="ko-KR" sz="1800" dirty="0" err="1" smtClean="0"/>
              <a:t>i.e</a:t>
            </a:r>
            <a:r>
              <a:rPr lang="en-US" altLang="ko-KR" sz="1800" dirty="0" smtClean="0"/>
              <a:t>, R-tree)</a:t>
            </a:r>
          </a:p>
          <a:p>
            <a:pPr>
              <a:buFontTx/>
              <a:buChar char="-"/>
            </a:pPr>
            <a:r>
              <a:rPr lang="en-US" altLang="ko-KR" sz="1800" dirty="0"/>
              <a:t>T</a:t>
            </a:r>
            <a:r>
              <a:rPr lang="en-US" altLang="ko-KR" sz="1800" dirty="0" smtClean="0"/>
              <a:t>hese index </a:t>
            </a:r>
            <a:r>
              <a:rPr lang="en-US" altLang="ko-KR" sz="1800" dirty="0" err="1" smtClean="0"/>
              <a:t>schems</a:t>
            </a:r>
            <a:r>
              <a:rPr lang="en-US" altLang="ko-KR" sz="1800" dirty="0" smtClean="0"/>
              <a:t> are specialized in a certain type of index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High index maintenance overheads, and lacks code and interface reuse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Requires users to define a data mapping function for each specific index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8" name="오른쪽 화살표 7"/>
          <p:cNvSpPr/>
          <p:nvPr/>
        </p:nvSpPr>
        <p:spPr>
          <a:xfrm>
            <a:off x="5355844" y="2789920"/>
            <a:ext cx="394462" cy="192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8302213" cy="492287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ScalaGiST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General indexing framework to build all popular indexes</a:t>
            </a:r>
          </a:p>
          <a:p>
            <a:pPr>
              <a:buFontTx/>
              <a:buChar char="-"/>
            </a:pPr>
            <a:r>
              <a:rPr lang="en-US" altLang="ko-KR" dirty="0"/>
              <a:t>Non-intrusive component for existing systems(</a:t>
            </a:r>
            <a:r>
              <a:rPr lang="en-US" altLang="ko-KR" dirty="0" err="1"/>
              <a:t>MapReduce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dirty="0"/>
              <a:t>Efficiency, Reliability, Scalability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Advantages</a:t>
            </a:r>
          </a:p>
          <a:p>
            <a:pPr>
              <a:buFontTx/>
              <a:buChar char="-"/>
            </a:pPr>
            <a:r>
              <a:rPr lang="en-US" altLang="ko-KR" dirty="0" smtClean="0"/>
              <a:t>Enables users to define indexes for new type of data</a:t>
            </a:r>
          </a:p>
          <a:p>
            <a:pPr>
              <a:buFontTx/>
              <a:buChar char="-"/>
            </a:pPr>
            <a:r>
              <a:rPr lang="en-US" altLang="ko-KR" dirty="0" smtClean="0"/>
              <a:t>Providing built-in functions without the need of data mapping</a:t>
            </a:r>
          </a:p>
          <a:p>
            <a:pPr>
              <a:buFontTx/>
              <a:buChar char="-"/>
            </a:pPr>
            <a:r>
              <a:rPr lang="en-US" altLang="ko-KR" dirty="0" smtClean="0"/>
              <a:t>Providing data access optimizer</a:t>
            </a:r>
            <a:br>
              <a:rPr lang="en-US" altLang="ko-KR" dirty="0" smtClean="0"/>
            </a:br>
            <a:r>
              <a:rPr lang="en-US" altLang="ko-KR" sz="2000" dirty="0" smtClean="0"/>
              <a:t>♦ choosing the better plan (index scan or full table scan)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0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 Overview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2" y="912323"/>
            <a:ext cx="5186230" cy="55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1" y="879334"/>
            <a:ext cx="8302213" cy="2086551"/>
          </a:xfrm>
        </p:spPr>
        <p:txBody>
          <a:bodyPr/>
          <a:lstStyle/>
          <a:p>
            <a:r>
              <a:rPr lang="en-US" altLang="ko-KR" dirty="0" smtClean="0"/>
              <a:t>Interface of </a:t>
            </a:r>
            <a:r>
              <a:rPr lang="en-US" altLang="ko-KR" dirty="0" err="1" smtClean="0"/>
              <a:t>ScalaGiST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err="1" smtClean="0"/>
              <a:t>ScalaGiST’s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keys are instances of </a:t>
            </a:r>
            <a:r>
              <a:rPr lang="en-US" altLang="ko-KR" sz="2000" dirty="0" smtClean="0"/>
              <a:t>a user-defined </a:t>
            </a:r>
            <a:r>
              <a:rPr lang="en-US" altLang="ko-KR" sz="2000" dirty="0"/>
              <a:t>class </a:t>
            </a:r>
            <a:r>
              <a:rPr lang="en-US" altLang="ko-KR" sz="2000" dirty="0" smtClean="0"/>
              <a:t>overrides the</a:t>
            </a:r>
            <a:br>
              <a:rPr lang="en-US" altLang="ko-KR" sz="2000" dirty="0" smtClean="0"/>
            </a:br>
            <a:r>
              <a:rPr lang="en-US" altLang="ko-KR" sz="2000" dirty="0" smtClean="0"/>
              <a:t>abstraction </a:t>
            </a:r>
            <a:r>
              <a:rPr lang="en-US" altLang="ko-KR" sz="2000" dirty="0"/>
              <a:t>key </a:t>
            </a:r>
            <a:r>
              <a:rPr lang="en-US" altLang="ko-KR" sz="2000" dirty="0" smtClean="0"/>
              <a:t>class</a:t>
            </a:r>
          </a:p>
          <a:p>
            <a:pPr marL="0" indent="0">
              <a:buNone/>
            </a:pPr>
            <a:r>
              <a:rPr lang="en-US" altLang="ko-KR" sz="1400" dirty="0" smtClean="0"/>
              <a:t>Ex) </a:t>
            </a:r>
          </a:p>
          <a:p>
            <a:pPr marL="0" indent="0">
              <a:buNone/>
            </a:pPr>
            <a:r>
              <a:rPr lang="en-US" altLang="ko-KR" sz="1400" dirty="0" err="1" smtClean="0"/>
              <a:t>ScalaGiST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can be instantiated as a distributed B+-tree-like index structure by defining keys as </a:t>
            </a:r>
            <a:r>
              <a:rPr lang="en-US" altLang="ko-KR" sz="1400" dirty="0" smtClean="0"/>
              <a:t> ranges </a:t>
            </a:r>
            <a:r>
              <a:rPr lang="en-US" altLang="ko-KR" sz="1400" dirty="0"/>
              <a:t>of </a:t>
            </a:r>
            <a:r>
              <a:rPr lang="en-US" altLang="ko-KR" sz="1400" dirty="0" smtClean="0"/>
              <a:t>numbers</a:t>
            </a:r>
          </a:p>
          <a:p>
            <a:pPr marL="0" indent="0">
              <a:buNone/>
            </a:pPr>
            <a:r>
              <a:rPr lang="en-US" altLang="ko-KR" sz="1400" dirty="0" err="1"/>
              <a:t>ScalaGiST</a:t>
            </a:r>
            <a:r>
              <a:rPr lang="en-US" altLang="ko-KR" sz="1400" dirty="0"/>
              <a:t> can be instantiated as a distributed R-tree-like index structure by defining keys as bounding </a:t>
            </a:r>
            <a:r>
              <a:rPr lang="en-US" altLang="ko-KR" sz="1400" dirty="0" smtClean="0"/>
              <a:t>boxes</a:t>
            </a:r>
            <a:endParaRPr lang="en-US" altLang="ko-KR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Implementation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86551" y="3114735"/>
            <a:ext cx="7735899" cy="1261885"/>
            <a:chOff x="786552" y="3617239"/>
            <a:chExt cx="7735899" cy="1261885"/>
          </a:xfrm>
        </p:grpSpPr>
        <p:grpSp>
          <p:nvGrpSpPr>
            <p:cNvPr id="5" name="그룹 4"/>
            <p:cNvGrpSpPr/>
            <p:nvPr/>
          </p:nvGrpSpPr>
          <p:grpSpPr>
            <a:xfrm>
              <a:off x="786552" y="3617239"/>
              <a:ext cx="7735899" cy="1261885"/>
              <a:chOff x="3294834" y="4755117"/>
              <a:chExt cx="2588974" cy="192357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297770" y="4755117"/>
                <a:ext cx="2586038" cy="1528763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94834" y="4755119"/>
                <a:ext cx="2588974" cy="1923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바탕" panose="02030600000101010101" pitchFamily="18" charset="-127"/>
                    <a:ea typeface="바탕" panose="02030600000101010101" pitchFamily="18" charset="-127"/>
                  </a:rPr>
                  <a:t>★ </a:t>
                </a:r>
                <a:r>
                  <a:rPr lang="en-US" altLang="ko-KR" sz="2000" dirty="0" smtClean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Only thing that users are required to do is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dirty="0" smtClean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Define what presents a key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dirty="0" smtClean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Override abstracted methods in the key class</a:t>
                </a:r>
              </a:p>
              <a:p>
                <a:endParaRPr lang="ko-KR" altLang="en-US" sz="2000" dirty="0"/>
              </a:p>
            </p:txBody>
          </p:sp>
        </p:grpSp>
        <p:sp>
          <p:nvSpPr>
            <p:cNvPr id="8" name="아래쪽 화살표 7"/>
            <p:cNvSpPr/>
            <p:nvPr/>
          </p:nvSpPr>
          <p:spPr>
            <a:xfrm>
              <a:off x="3753852" y="4535905"/>
              <a:ext cx="204537" cy="3432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50304" y="4248182"/>
              <a:ext cx="893095" cy="287723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95324" y="4405347"/>
            <a:ext cx="7735899" cy="1598411"/>
            <a:chOff x="3294834" y="4755117"/>
            <a:chExt cx="2588974" cy="1528763"/>
          </a:xfrm>
        </p:grpSpPr>
        <p:sp>
          <p:nvSpPr>
            <p:cNvPr id="15" name="직사각형 14"/>
            <p:cNvSpPr/>
            <p:nvPr/>
          </p:nvSpPr>
          <p:spPr>
            <a:xfrm>
              <a:off x="3297770" y="4755117"/>
              <a:ext cx="2586038" cy="152876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94834" y="4755119"/>
              <a:ext cx="2588974" cy="1180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♦ </a:t>
              </a:r>
              <a:r>
                <a:rPr lang="en-US" altLang="ko-KR" sz="1600" dirty="0" smtClean="0"/>
                <a:t>Consistent(</a:t>
              </a:r>
              <a:r>
                <a:rPr lang="en-US" altLang="ko-KR" sz="1600" dirty="0" err="1" smtClean="0"/>
                <a:t>N.p</a:t>
              </a:r>
              <a:r>
                <a:rPr lang="en-US" altLang="ko-KR" sz="1600" dirty="0" smtClean="0"/>
                <a:t>, q) : </a:t>
              </a:r>
              <a:r>
                <a:rPr lang="en-US" altLang="ko-KR" sz="1600" dirty="0"/>
                <a:t>R</a:t>
              </a:r>
              <a:r>
                <a:rPr lang="en-US" altLang="ko-KR" sz="1600" dirty="0" smtClean="0"/>
                <a:t>eturns </a:t>
              </a:r>
              <a:r>
                <a:rPr lang="en-US" altLang="ko-KR" sz="1600" dirty="0"/>
                <a:t>true if both p and q are </a:t>
              </a:r>
              <a:r>
                <a:rPr lang="en-US" altLang="ko-KR" sz="1600" dirty="0" smtClean="0"/>
                <a:t>satisfied for </a:t>
              </a:r>
              <a:r>
                <a:rPr lang="en-US" altLang="ko-KR" sz="1600" dirty="0"/>
                <a:t>a given data key</a:t>
              </a:r>
              <a:endParaRPr lang="en-US" altLang="ko-KR" sz="1600" dirty="0" smtClean="0"/>
            </a:p>
            <a:p>
              <a:r>
                <a:rPr lang="ko-KR" altLang="en-US" sz="1600" dirty="0"/>
                <a:t>♦ </a:t>
              </a:r>
              <a:r>
                <a:rPr lang="en-US" altLang="ko-KR" sz="1600" dirty="0" smtClean="0"/>
                <a:t>Penalty(e, N) : </a:t>
              </a:r>
              <a:r>
                <a:rPr lang="en-US" altLang="ko-KR" sz="1600" dirty="0"/>
                <a:t>P</a:t>
              </a:r>
              <a:r>
                <a:rPr lang="en-US" altLang="ko-KR" sz="1600" dirty="0" smtClean="0"/>
                <a:t>ath </a:t>
              </a:r>
              <a:r>
                <a:rPr lang="en-US" altLang="ko-KR" sz="1600" dirty="0"/>
                <a:t>that has the least penalty in the tree </a:t>
              </a:r>
              <a:r>
                <a:rPr lang="en-US" altLang="ko-KR" sz="1600" dirty="0" smtClean="0"/>
                <a:t>is chosen </a:t>
              </a:r>
              <a:r>
                <a:rPr lang="en-US" altLang="ko-KR" sz="1600" dirty="0"/>
                <a:t>for inserting </a:t>
              </a:r>
              <a:r>
                <a:rPr lang="en-US" altLang="ko-KR" sz="1600" dirty="0" smtClean="0"/>
                <a:t>new </a:t>
              </a:r>
              <a:r>
                <a:rPr lang="en-US" altLang="ko-KR" sz="1600" dirty="0"/>
                <a:t>entry</a:t>
              </a:r>
            </a:p>
            <a:p>
              <a:r>
                <a:rPr lang="ko-KR" altLang="en-US" sz="1600" dirty="0"/>
                <a:t>♦ </a:t>
              </a:r>
              <a:r>
                <a:rPr lang="en-US" altLang="ko-KR" sz="1600" dirty="0" smtClean="0"/>
                <a:t>Union(S) : </a:t>
              </a:r>
              <a:r>
                <a:rPr lang="en-US" altLang="ko-KR" sz="1600" dirty="0"/>
                <a:t>D</a:t>
              </a:r>
              <a:r>
                <a:rPr lang="en-US" altLang="ko-KR" sz="1600" dirty="0" smtClean="0"/>
                <a:t>efines </a:t>
              </a:r>
              <a:r>
                <a:rPr lang="en-US" altLang="ko-KR" sz="1600" dirty="0"/>
                <a:t>how to merge a set S </a:t>
              </a:r>
              <a:r>
                <a:rPr lang="en-US" altLang="ko-KR" sz="1600" dirty="0" smtClean="0"/>
                <a:t>of index </a:t>
              </a:r>
              <a:r>
                <a:rPr lang="en-US" altLang="ko-KR" sz="1600" dirty="0"/>
                <a:t>nodes</a:t>
              </a:r>
            </a:p>
            <a:p>
              <a:r>
                <a:rPr lang="ko-KR" altLang="en-US" sz="1600" dirty="0" smtClean="0"/>
                <a:t>♦ </a:t>
              </a:r>
              <a:r>
                <a:rPr lang="en-US" altLang="ko-KR" sz="1600" dirty="0" err="1" smtClean="0"/>
                <a:t>PickSplit</a:t>
              </a:r>
              <a:r>
                <a:rPr lang="en-US" altLang="ko-KR" sz="1600" dirty="0" smtClean="0"/>
                <a:t>(N) : Node split upon the insertion of a new index entry</a:t>
              </a:r>
            </a:p>
            <a:p>
              <a:r>
                <a:rPr lang="ko-KR" altLang="en-US" sz="1600" dirty="0" smtClean="0"/>
                <a:t>♦ </a:t>
              </a:r>
              <a:r>
                <a:rPr lang="en-US" altLang="ko-KR" sz="1600" dirty="0" smtClean="0"/>
                <a:t>Parse(</a:t>
              </a:r>
              <a:r>
                <a:rPr lang="en-US" altLang="ko-KR" sz="1600" dirty="0" err="1" smtClean="0"/>
                <a:t>InputStream</a:t>
              </a:r>
              <a:r>
                <a:rPr lang="en-US" altLang="ko-KR" sz="1600" dirty="0" smtClean="0"/>
                <a:t>) : </a:t>
              </a:r>
              <a:r>
                <a:rPr lang="en-US" altLang="ko-KR" sz="1400" dirty="0"/>
                <a:t>R</a:t>
              </a:r>
              <a:r>
                <a:rPr lang="en-US" altLang="ko-KR" sz="1400" dirty="0" smtClean="0"/>
                <a:t>eads </a:t>
              </a:r>
              <a:r>
                <a:rPr lang="en-US" altLang="ko-KR" sz="1400" dirty="0"/>
                <a:t>the binary </a:t>
              </a:r>
              <a:r>
                <a:rPr lang="en-US" altLang="ko-KR" sz="1400" dirty="0" smtClean="0"/>
                <a:t>data from  </a:t>
              </a:r>
              <a:r>
                <a:rPr lang="en-US" altLang="ko-KR" sz="1400" dirty="0"/>
                <a:t>DFS and parses it into a user-defined tree node</a:t>
              </a:r>
              <a:endParaRPr lang="en-US" altLang="ko-KR" sz="1400" dirty="0" smtClean="0"/>
            </a:p>
            <a:p>
              <a:r>
                <a:rPr lang="ko-KR" altLang="en-US" sz="1600" dirty="0" smtClean="0"/>
                <a:t>♦ </a:t>
              </a:r>
              <a:r>
                <a:rPr lang="en-US" altLang="ko-KR" sz="1600" dirty="0" smtClean="0"/>
                <a:t>Store(N, </a:t>
              </a:r>
              <a:r>
                <a:rPr lang="en-US" altLang="ko-KR" sz="1600" dirty="0" err="1" smtClean="0"/>
                <a:t>OutputStream</a:t>
              </a:r>
              <a:r>
                <a:rPr lang="en-US" altLang="ko-KR" sz="1600" dirty="0" smtClean="0"/>
                <a:t>) : </a:t>
              </a:r>
              <a:r>
                <a:rPr lang="en-US" altLang="ko-KR" sz="1400" dirty="0"/>
                <a:t>S</a:t>
              </a:r>
              <a:r>
                <a:rPr lang="en-US" altLang="ko-KR" sz="1400" dirty="0" smtClean="0"/>
                <a:t>erializes </a:t>
              </a:r>
              <a:r>
                <a:rPr lang="en-US" altLang="ko-KR" sz="1400" dirty="0"/>
                <a:t>node </a:t>
              </a:r>
              <a:r>
                <a:rPr lang="en-US" altLang="ko-KR" sz="1400" dirty="0" smtClean="0"/>
                <a:t>N into </a:t>
              </a:r>
              <a:r>
                <a:rPr lang="en-US" altLang="ko-KR" sz="1400" dirty="0"/>
                <a:t>its binary </a:t>
              </a:r>
              <a:r>
                <a:rPr lang="en-US" altLang="ko-KR" sz="1400" dirty="0" smtClean="0"/>
                <a:t>data </a:t>
              </a:r>
              <a:r>
                <a:rPr lang="en-US" altLang="ko-KR" sz="1400" dirty="0"/>
                <a:t>and flushes it back </a:t>
              </a:r>
              <a:r>
                <a:rPr lang="en-US" altLang="ko-KR" sz="1400" dirty="0" smtClean="0"/>
                <a:t>to DFS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36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62401" y="95251"/>
            <a:ext cx="8048462" cy="75535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System Implementation : Tree Methods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0" y="2537036"/>
            <a:ext cx="8136250" cy="281701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56250" y="1986778"/>
            <a:ext cx="2611804" cy="3645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Index Construction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01" y="1138168"/>
            <a:ext cx="4712557" cy="26378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01" y="4394897"/>
            <a:ext cx="4616272" cy="211610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573197" y="964095"/>
            <a:ext cx="2056736" cy="3645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5B9BD5"/>
                </a:solidFill>
              </a:rPr>
              <a:t>Search</a:t>
            </a:r>
            <a:endParaRPr lang="ko-KR" altLang="en-US" dirty="0">
              <a:solidFill>
                <a:srgbClr val="5B9BD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3197" y="3839552"/>
            <a:ext cx="2056736" cy="600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5B9BD5"/>
                </a:solidFill>
              </a:rPr>
              <a:t>Search with Multiple Indexes</a:t>
            </a:r>
            <a:endParaRPr lang="ko-KR" altLang="en-US" dirty="0">
              <a:solidFill>
                <a:srgbClr val="5B9BD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3" name="제목 3"/>
          <p:cNvSpPr>
            <a:spLocks noGrp="1"/>
          </p:cNvSpPr>
          <p:nvPr>
            <p:ph type="title"/>
          </p:nvPr>
        </p:nvSpPr>
        <p:spPr>
          <a:xfrm>
            <a:off x="662401" y="95251"/>
            <a:ext cx="8048462" cy="75535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System Implementation : Tree Methods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Access Optimization Algorithm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15" y="1861539"/>
            <a:ext cx="3800531" cy="6181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971" y="3167314"/>
            <a:ext cx="2838104" cy="6460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46" y="4595561"/>
            <a:ext cx="2783429" cy="6224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647" y="915023"/>
            <a:ext cx="655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♣ Selection of Optimal Data Access Plan (Full Scan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Index Scan)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14" y="5879738"/>
            <a:ext cx="3229730" cy="68298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2742291" y="1494026"/>
            <a:ext cx="2892845" cy="2397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5B9BD5"/>
                </a:solidFill>
              </a:rPr>
              <a:t>Full Scan</a:t>
            </a:r>
            <a:endParaRPr lang="ko-KR" altLang="en-US" dirty="0">
              <a:solidFill>
                <a:srgbClr val="5B9BD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42291" y="2757240"/>
            <a:ext cx="2892846" cy="2526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5B9BD5"/>
                </a:solidFill>
              </a:rPr>
              <a:t>Index Scan - primary index</a:t>
            </a:r>
            <a:endParaRPr lang="ko-KR" altLang="en-US" dirty="0">
              <a:solidFill>
                <a:srgbClr val="5B9BD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42292" y="4183906"/>
            <a:ext cx="2920168" cy="254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5B9BD5"/>
                </a:solidFill>
              </a:rPr>
              <a:t>Index Scan - secondary index</a:t>
            </a:r>
            <a:endParaRPr lang="ko-KR" altLang="en-US" dirty="0">
              <a:solidFill>
                <a:srgbClr val="5B9BD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42291" y="5662994"/>
            <a:ext cx="2920168" cy="254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5B9BD5"/>
                </a:solidFill>
              </a:rPr>
              <a:t>Index lookup cost</a:t>
            </a:r>
            <a:endParaRPr lang="ko-KR" altLang="en-US" dirty="0">
              <a:solidFill>
                <a:srgbClr val="5B9BD5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 Template 2015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DB Template 2015.potx" id="{F05540EA-6133-420D-B64D-4FA17C724C6C}" vid="{52050709-A391-445B-AC16-9458798F92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2549</TotalTime>
  <Words>416</Words>
  <Application>Microsoft Office PowerPoint</Application>
  <PresentationFormat>화면 슬라이드 쇼(4:3)</PresentationFormat>
  <Paragraphs>103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IDB Template 2015</vt:lpstr>
      <vt:lpstr>ScalaGiST: Scalable Generalized Search Trees for MapReduce Systems[Innovative Systems Paper]</vt:lpstr>
      <vt:lpstr>ABSTRACT</vt:lpstr>
      <vt:lpstr>Introduction</vt:lpstr>
      <vt:lpstr>Introduction</vt:lpstr>
      <vt:lpstr>Architecture Overview</vt:lpstr>
      <vt:lpstr>System Implementation</vt:lpstr>
      <vt:lpstr>System Implementation : Tree Methods</vt:lpstr>
      <vt:lpstr>System Implementation : Tree Methods</vt:lpstr>
      <vt:lpstr>Data Access Optimization Algorithm</vt:lpstr>
      <vt:lpstr>Performance Evaluation</vt:lpstr>
      <vt:lpstr>Performance Evaluation</vt:lpstr>
      <vt:lpstr>Performance 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Tag Recommendation Using Social Influence</dc:title>
  <dc:creator>Hyewon Lim</dc:creator>
  <cp:lastModifiedBy>kdh</cp:lastModifiedBy>
  <cp:revision>707</cp:revision>
  <dcterms:created xsi:type="dcterms:W3CDTF">2016-01-28T09:58:08Z</dcterms:created>
  <dcterms:modified xsi:type="dcterms:W3CDTF">2016-03-23T04:12:37Z</dcterms:modified>
</cp:coreProperties>
</file>