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6" r:id="rId3"/>
    <p:sldId id="480" r:id="rId4"/>
    <p:sldId id="524" r:id="rId5"/>
    <p:sldId id="525" r:id="rId6"/>
    <p:sldId id="526" r:id="rId7"/>
    <p:sldId id="513" r:id="rId8"/>
    <p:sldId id="527" r:id="rId9"/>
    <p:sldId id="528" r:id="rId10"/>
    <p:sldId id="529" r:id="rId11"/>
    <p:sldId id="530" r:id="rId12"/>
    <p:sldId id="531" r:id="rId13"/>
    <p:sldId id="533" r:id="rId14"/>
    <p:sldId id="532" r:id="rId15"/>
    <p:sldId id="534" r:id="rId16"/>
    <p:sldId id="535" r:id="rId17"/>
    <p:sldId id="537" r:id="rId18"/>
    <p:sldId id="536" r:id="rId19"/>
    <p:sldId id="538" r:id="rId20"/>
    <p:sldId id="539" r:id="rId21"/>
    <p:sldId id="540" r:id="rId22"/>
    <p:sldId id="541" r:id="rId23"/>
    <p:sldId id="26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78055" autoAdjust="0"/>
  </p:normalViewPr>
  <p:slideViewPr>
    <p:cSldViewPr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2/20/Svm_separating_hyperplanes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2/2a/Svm_max_sep_hyperplane_with_margin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1/1b/Kernel_Machine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346661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Techniques for Combining Rankings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11 July 2012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Naïve approach</a:t>
            </a:r>
          </a:p>
          <a:p>
            <a:pPr lvl="1"/>
            <a:r>
              <a:rPr lang="en-US" altLang="ko-KR" dirty="0" smtClean="0"/>
              <a:t>Enumerate all possible total orderings and check whether each ordering satisfies given pairs</a:t>
            </a:r>
          </a:p>
          <a:p>
            <a:pPr lvl="1"/>
            <a:r>
              <a:rPr lang="en-US" altLang="ko-KR" dirty="0" smtClean="0"/>
              <a:t>Also known as exhaustive 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Total ordering</a:t>
            </a:r>
          </a:p>
          <a:p>
            <a:pPr lvl="2"/>
            <a:r>
              <a:rPr lang="en-US" altLang="ko-KR" dirty="0" smtClean="0"/>
              <a:t>A, B, C, D, 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45315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A, 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B,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Naïve approach</a:t>
            </a:r>
          </a:p>
          <a:p>
            <a:pPr lvl="1"/>
            <a:r>
              <a:rPr lang="en-US" altLang="ko-KR" dirty="0" smtClean="0"/>
              <a:t>Enumerate all possible total orderings and check whether each ordering satisfies given pairs</a:t>
            </a:r>
          </a:p>
          <a:p>
            <a:pPr lvl="1"/>
            <a:r>
              <a:rPr lang="en-US" altLang="ko-KR" dirty="0" smtClean="0"/>
              <a:t>Also known as exhaustive 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Total ordering</a:t>
            </a:r>
          </a:p>
          <a:p>
            <a:pPr lvl="2"/>
            <a:r>
              <a:rPr lang="en-US" altLang="ko-KR" dirty="0" smtClean="0"/>
              <a:t>A, B, C, D, E</a:t>
            </a:r>
          </a:p>
          <a:p>
            <a:pPr lvl="1"/>
            <a:r>
              <a:rPr lang="en-US" altLang="ko-KR" dirty="0" smtClean="0"/>
              <a:t>Goodness of fit</a:t>
            </a:r>
          </a:p>
          <a:p>
            <a:pPr lvl="2"/>
            <a:r>
              <a:rPr lang="en-US" altLang="ko-KR" dirty="0" smtClean="0"/>
              <a:t>5 / 11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16012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 (X)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A, E (O)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 (X)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B, 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 (X)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 (X)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 (X)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A,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smtClean="0"/>
                        <a:t>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B,</a:t>
                      </a:r>
                      <a:r>
                        <a:rPr lang="en-US" altLang="ko-KR" b="1" baseline="0" dirty="0" smtClean="0"/>
                        <a:t> 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 (X)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A,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smtClean="0"/>
                        <a:t>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Naïve approach</a:t>
            </a:r>
          </a:p>
          <a:p>
            <a:pPr lvl="1"/>
            <a:r>
              <a:rPr lang="en-US" altLang="ko-KR" dirty="0" smtClean="0"/>
              <a:t>Enumerate all possible total orderings and check whether each ordering satisfies given pairs</a:t>
            </a:r>
          </a:p>
          <a:p>
            <a:pPr lvl="1"/>
            <a:r>
              <a:rPr lang="en-US" altLang="ko-KR" dirty="0" smtClean="0"/>
              <a:t>Also known as exhaustive 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Total ordering</a:t>
            </a:r>
          </a:p>
          <a:p>
            <a:pPr lvl="2"/>
            <a:r>
              <a:rPr lang="en-US" altLang="ko-KR" dirty="0" smtClean="0"/>
              <a:t>A, B, C, D, E</a:t>
            </a:r>
          </a:p>
          <a:p>
            <a:pPr lvl="1"/>
            <a:r>
              <a:rPr lang="en-US" altLang="ko-KR" dirty="0" smtClean="0"/>
              <a:t>Goodness of fit</a:t>
            </a:r>
          </a:p>
          <a:p>
            <a:pPr lvl="2"/>
            <a:r>
              <a:rPr lang="en-US" altLang="ko-KR" dirty="0" smtClean="0"/>
              <a:t>5 / 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Time complexity: O(n!)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36818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 (X)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A, E (O)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 (X)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B, 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 (X)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 (X)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 (X)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A,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smtClean="0"/>
                        <a:t>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B,</a:t>
                      </a:r>
                      <a:r>
                        <a:rPr lang="en-US" altLang="ko-KR" b="1" baseline="0" dirty="0" smtClean="0"/>
                        <a:t> 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 (X)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A,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en-US" altLang="ko-KR" b="1" dirty="0" smtClean="0"/>
                        <a:t>D (O)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b="1" u="sng" dirty="0" err="1" smtClean="0">
                <a:solidFill>
                  <a:srgbClr val="C00000"/>
                </a:solidFill>
              </a:rPr>
              <a:t>RankSVM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RankBoost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approach</a:t>
            </a:r>
          </a:p>
          <a:p>
            <a:pPr lvl="1"/>
            <a:r>
              <a:rPr lang="en-US" altLang="ko-KR" dirty="0" smtClean="0"/>
              <a:t>Learn a ranking function R such that R(x) &gt; R(y) if and only if x is ahead of y</a:t>
            </a:r>
          </a:p>
          <a:p>
            <a:pPr lvl="1"/>
            <a:r>
              <a:rPr lang="en-US" altLang="ko-KR" dirty="0" err="1" smtClean="0"/>
              <a:t>RankSVM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RankBoost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RankNet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RankSVM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Machine learning approach based on SVM (support vector machine)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Support vector machine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0" name="Picture 2" descr="File:Svm separating hyperplanes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86" y="1556792"/>
            <a:ext cx="4625070" cy="441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Support vector machine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2290" name="Picture 2" descr="File:Svm max sep hyperplane with margi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568836" cy="49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Ranking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latin typeface="Cambria Math"/>
                      </a:rPr>
                      <m:t>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1" i="1" smtClean="0">
                        <a:latin typeface="Cambria Math"/>
                      </a:rPr>
                      <m:t>𝒚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1" i="1" smtClean="0">
                        <a:latin typeface="Cambria Math"/>
                      </a:rPr>
                      <m:t>𝒚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𝒘</m:t>
                    </m:r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98037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A, 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B,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Kernel function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2292" name="Picture 4" descr="File:Kernel Machine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62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RankSVM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u="sng" dirty="0" err="1" smtClean="0">
                <a:solidFill>
                  <a:srgbClr val="C00000"/>
                </a:solidFill>
              </a:rPr>
              <a:t>RankBoost</a:t>
            </a:r>
            <a:endParaRPr lang="en-US" altLang="ko-KR" b="1" u="sng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RankSVM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RankBoost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Boosting</a:t>
            </a:r>
          </a:p>
          <a:p>
            <a:pPr lvl="1"/>
            <a:r>
              <a:rPr lang="en-US" altLang="ko-KR" dirty="0" smtClean="0"/>
              <a:t>Can be used in conjunction with many other learning methods to improve their performance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1979712" y="2420888"/>
                <a:ext cx="1440160" cy="5760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Weak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20888"/>
                <a:ext cx="1440160" cy="57606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1979712" y="3212976"/>
                <a:ext cx="1440160" cy="5760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Weak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12976"/>
                <a:ext cx="1440160" cy="57606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모서리가 둥근 직사각형 7"/>
              <p:cNvSpPr/>
              <p:nvPr/>
            </p:nvSpPr>
            <p:spPr>
              <a:xfrm>
                <a:off x="1979712" y="4005064"/>
                <a:ext cx="1440160" cy="5760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Weak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모서리가 둥근 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5064"/>
                <a:ext cx="1440160" cy="57606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8"/>
              <p:cNvSpPr/>
              <p:nvPr/>
            </p:nvSpPr>
            <p:spPr>
              <a:xfrm>
                <a:off x="1979712" y="4797152"/>
                <a:ext cx="1440160" cy="5760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Weak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97152"/>
                <a:ext cx="1440160" cy="576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979712" y="5589240"/>
                <a:ext cx="1440160" cy="5760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Weak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89240"/>
                <a:ext cx="1440160" cy="57606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모서리가 둥근 직사각형 10"/>
              <p:cNvSpPr/>
              <p:nvPr/>
            </p:nvSpPr>
            <p:spPr>
              <a:xfrm>
                <a:off x="5652120" y="3861048"/>
                <a:ext cx="1944216" cy="864096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Strong 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모서리가 둥근 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861048"/>
                <a:ext cx="1944216" cy="864096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5" idx="3"/>
            <a:endCxn id="11" idx="1"/>
          </p:cNvCxnSpPr>
          <p:nvPr/>
        </p:nvCxnSpPr>
        <p:spPr>
          <a:xfrm>
            <a:off x="3419872" y="2708920"/>
            <a:ext cx="2232248" cy="15841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1" idx="1"/>
          </p:cNvCxnSpPr>
          <p:nvPr/>
        </p:nvCxnSpPr>
        <p:spPr>
          <a:xfrm>
            <a:off x="3419872" y="3501008"/>
            <a:ext cx="2232248" cy="7920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1" idx="1"/>
          </p:cNvCxnSpPr>
          <p:nvPr/>
        </p:nvCxnSpPr>
        <p:spPr>
          <a:xfrm>
            <a:off x="3419872" y="4293096"/>
            <a:ext cx="2232248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1" idx="1"/>
          </p:cNvCxnSpPr>
          <p:nvPr/>
        </p:nvCxnSpPr>
        <p:spPr>
          <a:xfrm flipV="1">
            <a:off x="3419872" y="4293096"/>
            <a:ext cx="2232248" cy="7920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1" idx="1"/>
          </p:cNvCxnSpPr>
          <p:nvPr/>
        </p:nvCxnSpPr>
        <p:spPr>
          <a:xfrm flipV="1">
            <a:off x="3419872" y="4293096"/>
            <a:ext cx="2232248" cy="158417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23928" y="2843644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843644"/>
                <a:ext cx="5062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3928" y="33778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377818"/>
                <a:ext cx="5116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23928" y="386104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861048"/>
                <a:ext cx="511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23928" y="4365104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5104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23928" y="486916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86916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3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RankBoost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: i-th test 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: answer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: initial importance factor of the test data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For each weak classifier,</a:t>
                </a:r>
              </a:p>
              <a:p>
                <a:pPr lvl="1"/>
                <a:r>
                  <a:rPr lang="en-US" altLang="ko-KR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C</a:t>
                </a:r>
                <a:r>
                  <a:rPr lang="en-US" altLang="ko-KR" dirty="0" smtClean="0"/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dirty="0" smtClean="0"/>
                  <a:t> for each test data </a:t>
                </a:r>
                <a:r>
                  <a:rPr lang="en-US" altLang="ko-KR" dirty="0" err="1" smtClean="0"/>
                  <a:t>i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 b="-5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RankBoost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Easy to implement</a:t>
            </a:r>
          </a:p>
          <a:p>
            <a:pPr lvl="1"/>
            <a:r>
              <a:rPr lang="en-US" altLang="ko-KR" dirty="0" err="1" smtClean="0"/>
              <a:t>Vectorization</a:t>
            </a:r>
            <a:r>
              <a:rPr lang="en-US" altLang="ko-KR" dirty="0" smtClean="0"/>
              <a:t> is unnecessary</a:t>
            </a:r>
          </a:p>
          <a:p>
            <a:pPr lvl="1"/>
            <a:r>
              <a:rPr lang="en-US" altLang="ko-KR" dirty="0" smtClean="0"/>
              <a:t>Less parameters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Ranking</a:t>
            </a:r>
          </a:p>
          <a:p>
            <a:pPr lvl="1"/>
            <a:r>
              <a:rPr lang="en-US" altLang="ko-KR" dirty="0" smtClean="0"/>
              <a:t>Lining items up according to certain criteria</a:t>
            </a:r>
          </a:p>
          <a:p>
            <a:pPr lvl="1"/>
            <a:r>
              <a:rPr lang="en-US" altLang="ko-KR" dirty="0" smtClean="0"/>
              <a:t>The core technology in </a:t>
            </a:r>
            <a:r>
              <a:rPr lang="en-US" altLang="ko-KR" b="1" i="1" dirty="0" smtClean="0"/>
              <a:t>information retrieval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16" y="4741212"/>
            <a:ext cx="6351736" cy="17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60819"/>
              </p:ext>
            </p:extLst>
          </p:nvPr>
        </p:nvGraphicFramePr>
        <p:xfrm>
          <a:off x="971600" y="2428096"/>
          <a:ext cx="3121024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Student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C+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B+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9835"/>
              </p:ext>
            </p:extLst>
          </p:nvPr>
        </p:nvGraphicFramePr>
        <p:xfrm>
          <a:off x="5076056" y="2428096"/>
          <a:ext cx="3121024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Student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B+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C+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355976" y="3292192"/>
            <a:ext cx="504056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Ranking criteria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Content-based</a:t>
            </a:r>
          </a:p>
          <a:p>
            <a:pPr lvl="2"/>
            <a:r>
              <a:rPr lang="en-US" altLang="ko-KR" dirty="0" smtClean="0"/>
              <a:t>Using the query vector and item vectors</a:t>
            </a:r>
          </a:p>
          <a:p>
            <a:pPr lvl="2"/>
            <a:r>
              <a:rPr lang="en-US" altLang="ko-KR" dirty="0" smtClean="0"/>
              <a:t>Cosine similarity, 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 similarity, ...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Link-based</a:t>
            </a:r>
          </a:p>
          <a:p>
            <a:pPr lvl="2"/>
            <a:r>
              <a:rPr lang="en-US" altLang="ko-KR" dirty="0" smtClean="0"/>
              <a:t>Using link structure of items</a:t>
            </a:r>
          </a:p>
          <a:p>
            <a:pPr lvl="2"/>
            <a:r>
              <a:rPr lang="en-US" altLang="ko-KR" dirty="0" smtClean="0"/>
              <a:t>PageRank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Preference-based</a:t>
            </a:r>
          </a:p>
          <a:p>
            <a:pPr lvl="2"/>
            <a:r>
              <a:rPr lang="en-US" altLang="ko-KR" dirty="0" smtClean="0"/>
              <a:t>Using the user’s taste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Ranking generalization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57783"/>
              </p:ext>
            </p:extLst>
          </p:nvPr>
        </p:nvGraphicFramePr>
        <p:xfrm>
          <a:off x="467544" y="1844824"/>
          <a:ext cx="1560512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13292"/>
              </p:ext>
            </p:extLst>
          </p:nvPr>
        </p:nvGraphicFramePr>
        <p:xfrm>
          <a:off x="3155504" y="1844824"/>
          <a:ext cx="1560512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Cosine </a:t>
                      </a:r>
                      <a:r>
                        <a:rPr lang="en-US" altLang="ko-KR" dirty="0" err="1" smtClean="0"/>
                        <a:t>sim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55234"/>
              </p:ext>
            </p:extLst>
          </p:nvPr>
        </p:nvGraphicFramePr>
        <p:xfrm>
          <a:off x="5148064" y="1844824"/>
          <a:ext cx="1560512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PageRank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4365"/>
              </p:ext>
            </p:extLst>
          </p:nvPr>
        </p:nvGraphicFramePr>
        <p:xfrm>
          <a:off x="7092280" y="1844824"/>
          <a:ext cx="1560512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0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taste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2411760" y="2708920"/>
            <a:ext cx="504056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6200000" flipH="1">
            <a:off x="4427984" y="4293097"/>
            <a:ext cx="1080120" cy="10801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>
            <a:off x="6372199" y="4293098"/>
            <a:ext cx="1080121" cy="10801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940152" y="4293097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0072" y="540258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64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Problem Definition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RankSVM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RankBoost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set of rankings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Issues</a:t>
            </a:r>
          </a:p>
          <a:p>
            <a:pPr lvl="1"/>
            <a:r>
              <a:rPr lang="en-US" altLang="ko-KR" dirty="0" smtClean="0"/>
              <a:t>Consistency</a:t>
            </a:r>
          </a:p>
          <a:p>
            <a:pPr lvl="2"/>
            <a:r>
              <a:rPr lang="en-US" altLang="ko-KR" dirty="0" smtClean="0"/>
              <a:t>Each ranking has an arbitrary criterion</a:t>
            </a:r>
          </a:p>
          <a:p>
            <a:pPr lvl="1"/>
            <a:r>
              <a:rPr lang="en-US" altLang="ko-KR" dirty="0" smtClean="0"/>
              <a:t>Partial ranking</a:t>
            </a:r>
          </a:p>
          <a:p>
            <a:pPr lvl="2"/>
            <a:r>
              <a:rPr lang="en-US" altLang="ko-KR" dirty="0" smtClean="0"/>
              <a:t>The ordering lengths can be different between rankings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70167"/>
              </p:ext>
            </p:extLst>
          </p:nvPr>
        </p:nvGraphicFramePr>
        <p:xfrm>
          <a:off x="2843808" y="2006848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A, E, B,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E, B, A,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A, 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Convert a set of rankings into pairs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14582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A, 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B,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355976" y="3717032"/>
            <a:ext cx="504056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1199"/>
              </p:ext>
            </p:extLst>
          </p:nvPr>
        </p:nvGraphicFramePr>
        <p:xfrm>
          <a:off x="611560" y="2996952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A, E, B,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E, B, A,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A, 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Assume transitivity</a:t>
            </a:r>
          </a:p>
          <a:p>
            <a:pPr lvl="1"/>
            <a:r>
              <a:rPr lang="en-US" altLang="ko-KR" dirty="0" smtClean="0"/>
              <a:t>C &gt; A and A &gt; E if and only if C &gt; E</a:t>
            </a:r>
          </a:p>
          <a:p>
            <a:endParaRPr lang="en-US" altLang="ko-KR" dirty="0"/>
          </a:p>
          <a:p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Find a unified total ordering R</a:t>
            </a:r>
            <a:br>
              <a:rPr lang="en-US" altLang="ko-KR" dirty="0" smtClean="0"/>
            </a:br>
            <a:r>
              <a:rPr lang="en-US" altLang="ko-KR" dirty="0" smtClean="0"/>
              <a:t>that satisfies given pairs the most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18516"/>
              </p:ext>
            </p:extLst>
          </p:nvPr>
        </p:nvGraphicFramePr>
        <p:xfrm>
          <a:off x="5076056" y="2046064"/>
          <a:ext cx="3456384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Pair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</a:t>
                      </a:r>
                      <a:r>
                        <a:rPr lang="en-US" altLang="ko-KR" baseline="0" dirty="0" smtClean="0"/>
                        <a:t> A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A, 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E, B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B,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B,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C, 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1063</Words>
  <Application>Microsoft Office PowerPoint</Application>
  <PresentationFormat>화면 슬라이드 쇼(4:3)</PresentationFormat>
  <Paragraphs>367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Techniques for Combining Rankings</vt:lpstr>
      <vt:lpstr>Outline </vt:lpstr>
      <vt:lpstr>Introduction</vt:lpstr>
      <vt:lpstr>Introduction</vt:lpstr>
      <vt:lpstr>Introduction</vt:lpstr>
      <vt:lpstr>Outline 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Outline </vt:lpstr>
      <vt:lpstr>RankSVM</vt:lpstr>
      <vt:lpstr>RankSVM</vt:lpstr>
      <vt:lpstr>RankSVM</vt:lpstr>
      <vt:lpstr>RankSVM</vt:lpstr>
      <vt:lpstr>RankSVM</vt:lpstr>
      <vt:lpstr>Outline </vt:lpstr>
      <vt:lpstr>RankBoost</vt:lpstr>
      <vt:lpstr>RankBoost</vt:lpstr>
      <vt:lpstr>RankBoost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Combining Rankings</dc:title>
  <dc:creator>idb</dc:creator>
  <cp:lastModifiedBy>idb</cp:lastModifiedBy>
  <cp:revision>1577</cp:revision>
  <dcterms:created xsi:type="dcterms:W3CDTF">2006-10-05T04:04:58Z</dcterms:created>
  <dcterms:modified xsi:type="dcterms:W3CDTF">2012-07-10T10:57:16Z</dcterms:modified>
</cp:coreProperties>
</file>