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5" r:id="rId15"/>
    <p:sldId id="283" r:id="rId16"/>
    <p:sldId id="284" r:id="rId1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943" autoAdjust="0"/>
  </p:normalViewPr>
  <p:slideViewPr>
    <p:cSldViewPr>
      <p:cViewPr>
        <p:scale>
          <a:sx n="95" d="100"/>
          <a:sy n="95" d="100"/>
        </p:scale>
        <p:origin x="-2094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A5C3D-39EE-4821-BF83-1F564B38FACD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82B3D9AF-5E7D-4D4B-85CD-1586CC7EDBB1}">
      <dgm:prSet phldrT="[텍스트]"/>
      <dgm:spPr/>
      <dgm:t>
        <a:bodyPr/>
        <a:lstStyle/>
        <a:p>
          <a:pPr latinLnBrk="1"/>
          <a:r>
            <a:rPr lang="en-US" altLang="ko-KR" dirty="0" smtClean="0"/>
            <a:t>XML</a:t>
          </a:r>
          <a:endParaRPr lang="ko-KR" altLang="en-US" dirty="0"/>
        </a:p>
      </dgm:t>
    </dgm:pt>
    <dgm:pt modelId="{6BC62E71-32A0-4274-9558-3D65615C821E}" type="parTrans" cxnId="{45D46570-8ABE-4CD0-8493-7A0B3EB630C2}">
      <dgm:prSet/>
      <dgm:spPr/>
      <dgm:t>
        <a:bodyPr/>
        <a:lstStyle/>
        <a:p>
          <a:pPr latinLnBrk="1"/>
          <a:endParaRPr lang="ko-KR" altLang="en-US"/>
        </a:p>
      </dgm:t>
    </dgm:pt>
    <dgm:pt modelId="{5DE0F3A5-91DF-4AE7-A829-5889A411A0B8}" type="sibTrans" cxnId="{45D46570-8ABE-4CD0-8493-7A0B3EB630C2}">
      <dgm:prSet/>
      <dgm:spPr/>
      <dgm:t>
        <a:bodyPr/>
        <a:lstStyle/>
        <a:p>
          <a:pPr latinLnBrk="1"/>
          <a:endParaRPr lang="ko-KR" altLang="en-US"/>
        </a:p>
      </dgm:t>
    </dgm:pt>
    <dgm:pt modelId="{D862374F-72EE-41B4-ADDC-5877D38FA1DD}">
      <dgm:prSet phldrT="[텍스트]"/>
      <dgm:spPr/>
      <dgm:t>
        <a:bodyPr/>
        <a:lstStyle/>
        <a:p>
          <a:pPr latinLnBrk="1"/>
          <a:r>
            <a:rPr lang="en-US" altLang="ko-KR" dirty="0" smtClean="0"/>
            <a:t>XSLT</a:t>
          </a:r>
          <a:endParaRPr lang="ko-KR" altLang="en-US" dirty="0"/>
        </a:p>
      </dgm:t>
    </dgm:pt>
    <dgm:pt modelId="{C4CDF85B-54D4-413B-8D10-63DCBC18B231}" type="parTrans" cxnId="{D34DBD70-631A-4BC1-A8DC-3BC1BE739188}">
      <dgm:prSet/>
      <dgm:spPr/>
      <dgm:t>
        <a:bodyPr/>
        <a:lstStyle/>
        <a:p>
          <a:pPr latinLnBrk="1"/>
          <a:endParaRPr lang="ko-KR" altLang="en-US"/>
        </a:p>
      </dgm:t>
    </dgm:pt>
    <dgm:pt modelId="{27DADD71-E9E3-4302-8B26-291EB17019D4}" type="sibTrans" cxnId="{D34DBD70-631A-4BC1-A8DC-3BC1BE739188}">
      <dgm:prSet/>
      <dgm:spPr/>
      <dgm:t>
        <a:bodyPr/>
        <a:lstStyle/>
        <a:p>
          <a:pPr latinLnBrk="1"/>
          <a:endParaRPr lang="ko-KR" altLang="en-US"/>
        </a:p>
      </dgm:t>
    </dgm:pt>
    <dgm:pt modelId="{3AB11F6E-1DD0-4D16-B85F-E57E417F90F9}">
      <dgm:prSet phldrT="[텍스트]"/>
      <dgm:spPr/>
      <dgm:t>
        <a:bodyPr/>
        <a:lstStyle/>
        <a:p>
          <a:pPr latinLnBrk="1"/>
          <a:r>
            <a:rPr lang="en-US" altLang="ko-KR" dirty="0" smtClean="0"/>
            <a:t>HTML</a:t>
          </a:r>
          <a:endParaRPr lang="ko-KR" altLang="en-US" dirty="0"/>
        </a:p>
      </dgm:t>
    </dgm:pt>
    <dgm:pt modelId="{8611B7EC-4A6B-4F77-8D5F-069D30B61423}" type="parTrans" cxnId="{F379DCBC-5456-4A1D-8CB9-BE17E9435FF1}">
      <dgm:prSet/>
      <dgm:spPr/>
      <dgm:t>
        <a:bodyPr/>
        <a:lstStyle/>
        <a:p>
          <a:pPr latinLnBrk="1"/>
          <a:endParaRPr lang="ko-KR" altLang="en-US"/>
        </a:p>
      </dgm:t>
    </dgm:pt>
    <dgm:pt modelId="{F6B1CDDA-FC09-40EB-B0F0-7DE99DFCD9BD}" type="sibTrans" cxnId="{F379DCBC-5456-4A1D-8CB9-BE17E9435FF1}">
      <dgm:prSet/>
      <dgm:spPr/>
      <dgm:t>
        <a:bodyPr/>
        <a:lstStyle/>
        <a:p>
          <a:pPr latinLnBrk="1"/>
          <a:endParaRPr lang="ko-KR" altLang="en-US"/>
        </a:p>
      </dgm:t>
    </dgm:pt>
    <dgm:pt modelId="{AB931E24-7628-42F7-B52B-A0A7B9E4EC64}" type="pres">
      <dgm:prSet presAssocID="{EB1A5C3D-39EE-4821-BF83-1F564B38FACD}" presName="Name0" presStyleCnt="0">
        <dgm:presLayoutVars>
          <dgm:dir/>
          <dgm:resizeHandles val="exact"/>
        </dgm:presLayoutVars>
      </dgm:prSet>
      <dgm:spPr/>
    </dgm:pt>
    <dgm:pt modelId="{45D01D53-8425-417C-B0B3-7A31854ABA7E}" type="pres">
      <dgm:prSet presAssocID="{EB1A5C3D-39EE-4821-BF83-1F564B38FACD}" presName="vNodes" presStyleCnt="0"/>
      <dgm:spPr/>
    </dgm:pt>
    <dgm:pt modelId="{CE980553-12C2-4B7B-B381-05306AEFCA27}" type="pres">
      <dgm:prSet presAssocID="{82B3D9AF-5E7D-4D4B-85CD-1586CC7EDB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C3BAEC-F5FE-4A30-8B39-BB766A5BA064}" type="pres">
      <dgm:prSet presAssocID="{5DE0F3A5-91DF-4AE7-A829-5889A411A0B8}" presName="spacerT" presStyleCnt="0"/>
      <dgm:spPr/>
    </dgm:pt>
    <dgm:pt modelId="{45C0CD80-6337-46BF-BF23-3DF483DFC2F4}" type="pres">
      <dgm:prSet presAssocID="{5DE0F3A5-91DF-4AE7-A829-5889A411A0B8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53D0E41-515F-4777-87E3-A2A3D1546FE4}" type="pres">
      <dgm:prSet presAssocID="{5DE0F3A5-91DF-4AE7-A829-5889A411A0B8}" presName="spacerB" presStyleCnt="0"/>
      <dgm:spPr/>
    </dgm:pt>
    <dgm:pt modelId="{FF0C5488-7ACB-4F27-BB95-C8F1E1222D18}" type="pres">
      <dgm:prSet presAssocID="{D862374F-72EE-41B4-ADDC-5877D38FA1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3F0BCC-A699-4061-B3AB-5B940499C69E}" type="pres">
      <dgm:prSet presAssocID="{EB1A5C3D-39EE-4821-BF83-1F564B38FACD}" presName="sibTransLas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CA620FD-7D02-4E33-A766-074623F68C8C}" type="pres">
      <dgm:prSet presAssocID="{EB1A5C3D-39EE-4821-BF83-1F564B38FACD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B37646B-F4BF-4C35-9803-BC0BDC013C43}" type="pres">
      <dgm:prSet presAssocID="{EB1A5C3D-39EE-4821-BF83-1F564B38FACD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79DCBC-5456-4A1D-8CB9-BE17E9435FF1}" srcId="{EB1A5C3D-39EE-4821-BF83-1F564B38FACD}" destId="{3AB11F6E-1DD0-4D16-B85F-E57E417F90F9}" srcOrd="2" destOrd="0" parTransId="{8611B7EC-4A6B-4F77-8D5F-069D30B61423}" sibTransId="{F6B1CDDA-FC09-40EB-B0F0-7DE99DFCD9BD}"/>
    <dgm:cxn modelId="{29B22AB7-D5F9-4557-BFEC-3FCBF827DE20}" type="presOf" srcId="{3AB11F6E-1DD0-4D16-B85F-E57E417F90F9}" destId="{6B37646B-F4BF-4C35-9803-BC0BDC013C43}" srcOrd="0" destOrd="0" presId="urn:microsoft.com/office/officeart/2005/8/layout/equation2"/>
    <dgm:cxn modelId="{1DD75F34-382A-44BA-9A58-C142D4DE5870}" type="presOf" srcId="{27DADD71-E9E3-4302-8B26-291EB17019D4}" destId="{BCA620FD-7D02-4E33-A766-074623F68C8C}" srcOrd="1" destOrd="0" presId="urn:microsoft.com/office/officeart/2005/8/layout/equation2"/>
    <dgm:cxn modelId="{908E5D93-DE41-42D8-87A0-8EC91B4A241E}" type="presOf" srcId="{D862374F-72EE-41B4-ADDC-5877D38FA1DD}" destId="{FF0C5488-7ACB-4F27-BB95-C8F1E1222D18}" srcOrd="0" destOrd="0" presId="urn:microsoft.com/office/officeart/2005/8/layout/equation2"/>
    <dgm:cxn modelId="{0EBD5AF9-1726-4A6F-BCFA-F52673706908}" type="presOf" srcId="{5DE0F3A5-91DF-4AE7-A829-5889A411A0B8}" destId="{45C0CD80-6337-46BF-BF23-3DF483DFC2F4}" srcOrd="0" destOrd="0" presId="urn:microsoft.com/office/officeart/2005/8/layout/equation2"/>
    <dgm:cxn modelId="{D34DBD70-631A-4BC1-A8DC-3BC1BE739188}" srcId="{EB1A5C3D-39EE-4821-BF83-1F564B38FACD}" destId="{D862374F-72EE-41B4-ADDC-5877D38FA1DD}" srcOrd="1" destOrd="0" parTransId="{C4CDF85B-54D4-413B-8D10-63DCBC18B231}" sibTransId="{27DADD71-E9E3-4302-8B26-291EB17019D4}"/>
    <dgm:cxn modelId="{10810B8B-2CDD-4C07-984A-CFE77964B1B0}" type="presOf" srcId="{EB1A5C3D-39EE-4821-BF83-1F564B38FACD}" destId="{AB931E24-7628-42F7-B52B-A0A7B9E4EC64}" srcOrd="0" destOrd="0" presId="urn:microsoft.com/office/officeart/2005/8/layout/equation2"/>
    <dgm:cxn modelId="{78B5D2D8-B0B8-4E86-B9A3-1E367BDE16C3}" type="presOf" srcId="{27DADD71-E9E3-4302-8B26-291EB17019D4}" destId="{7D3F0BCC-A699-4061-B3AB-5B940499C69E}" srcOrd="0" destOrd="0" presId="urn:microsoft.com/office/officeart/2005/8/layout/equation2"/>
    <dgm:cxn modelId="{45D46570-8ABE-4CD0-8493-7A0B3EB630C2}" srcId="{EB1A5C3D-39EE-4821-BF83-1F564B38FACD}" destId="{82B3D9AF-5E7D-4D4B-85CD-1586CC7EDBB1}" srcOrd="0" destOrd="0" parTransId="{6BC62E71-32A0-4274-9558-3D65615C821E}" sibTransId="{5DE0F3A5-91DF-4AE7-A829-5889A411A0B8}"/>
    <dgm:cxn modelId="{4497DE21-4DAA-4126-902A-BDFAA7F24D86}" type="presOf" srcId="{82B3D9AF-5E7D-4D4B-85CD-1586CC7EDBB1}" destId="{CE980553-12C2-4B7B-B381-05306AEFCA27}" srcOrd="0" destOrd="0" presId="urn:microsoft.com/office/officeart/2005/8/layout/equation2"/>
    <dgm:cxn modelId="{98C7DDEF-C302-42DF-92C5-9B8DF5C9826D}" type="presParOf" srcId="{AB931E24-7628-42F7-B52B-A0A7B9E4EC64}" destId="{45D01D53-8425-417C-B0B3-7A31854ABA7E}" srcOrd="0" destOrd="0" presId="urn:microsoft.com/office/officeart/2005/8/layout/equation2"/>
    <dgm:cxn modelId="{42EB9088-4F76-4FF8-BF15-5834CA517FFE}" type="presParOf" srcId="{45D01D53-8425-417C-B0B3-7A31854ABA7E}" destId="{CE980553-12C2-4B7B-B381-05306AEFCA27}" srcOrd="0" destOrd="0" presId="urn:microsoft.com/office/officeart/2005/8/layout/equation2"/>
    <dgm:cxn modelId="{A746557D-AB7A-4626-A6BB-A3296DB75188}" type="presParOf" srcId="{45D01D53-8425-417C-B0B3-7A31854ABA7E}" destId="{92C3BAEC-F5FE-4A30-8B39-BB766A5BA064}" srcOrd="1" destOrd="0" presId="urn:microsoft.com/office/officeart/2005/8/layout/equation2"/>
    <dgm:cxn modelId="{5151C02E-E5BD-4563-B868-05ABCD7E0341}" type="presParOf" srcId="{45D01D53-8425-417C-B0B3-7A31854ABA7E}" destId="{45C0CD80-6337-46BF-BF23-3DF483DFC2F4}" srcOrd="2" destOrd="0" presId="urn:microsoft.com/office/officeart/2005/8/layout/equation2"/>
    <dgm:cxn modelId="{69C872D8-5D91-4F19-9157-C94A5E62AECA}" type="presParOf" srcId="{45D01D53-8425-417C-B0B3-7A31854ABA7E}" destId="{153D0E41-515F-4777-87E3-A2A3D1546FE4}" srcOrd="3" destOrd="0" presId="urn:microsoft.com/office/officeart/2005/8/layout/equation2"/>
    <dgm:cxn modelId="{250E3EAE-251A-4900-85A4-D3F96D098F5D}" type="presParOf" srcId="{45D01D53-8425-417C-B0B3-7A31854ABA7E}" destId="{FF0C5488-7ACB-4F27-BB95-C8F1E1222D18}" srcOrd="4" destOrd="0" presId="urn:microsoft.com/office/officeart/2005/8/layout/equation2"/>
    <dgm:cxn modelId="{3A0A9286-3DFA-426D-AD79-BEA75509DB3F}" type="presParOf" srcId="{AB931E24-7628-42F7-B52B-A0A7B9E4EC64}" destId="{7D3F0BCC-A699-4061-B3AB-5B940499C69E}" srcOrd="1" destOrd="0" presId="urn:microsoft.com/office/officeart/2005/8/layout/equation2"/>
    <dgm:cxn modelId="{4A68FB62-16E5-4EF7-8F9A-43FD4934C423}" type="presParOf" srcId="{7D3F0BCC-A699-4061-B3AB-5B940499C69E}" destId="{BCA620FD-7D02-4E33-A766-074623F68C8C}" srcOrd="0" destOrd="0" presId="urn:microsoft.com/office/officeart/2005/8/layout/equation2"/>
    <dgm:cxn modelId="{BC348A5A-2F2D-405A-A3AD-50A8C74E1540}" type="presParOf" srcId="{AB931E24-7628-42F7-B52B-A0A7B9E4EC64}" destId="{6B37646B-F4BF-4C35-9803-BC0BDC013C4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80553-12C2-4B7B-B381-05306AEFCA27}">
      <dsp:nvSpPr>
        <dsp:cNvPr id="0" name=""/>
        <dsp:cNvSpPr/>
      </dsp:nvSpPr>
      <dsp:spPr>
        <a:xfrm>
          <a:off x="347892" y="1338"/>
          <a:ext cx="1346897" cy="1346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XML</a:t>
          </a:r>
          <a:endParaRPr lang="ko-KR" altLang="en-US" sz="3200" kern="1200" dirty="0"/>
        </a:p>
      </dsp:txBody>
      <dsp:txXfrm>
        <a:off x="545140" y="198586"/>
        <a:ext cx="952401" cy="952401"/>
      </dsp:txXfrm>
    </dsp:sp>
    <dsp:sp modelId="{45C0CD80-6337-46BF-BF23-3DF483DFC2F4}">
      <dsp:nvSpPr>
        <dsp:cNvPr id="0" name=""/>
        <dsp:cNvSpPr/>
      </dsp:nvSpPr>
      <dsp:spPr>
        <a:xfrm>
          <a:off x="630740" y="1457604"/>
          <a:ext cx="781200" cy="78120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734288" y="1756335"/>
        <a:ext cx="574104" cy="183738"/>
      </dsp:txXfrm>
    </dsp:sp>
    <dsp:sp modelId="{FF0C5488-7ACB-4F27-BB95-C8F1E1222D18}">
      <dsp:nvSpPr>
        <dsp:cNvPr id="0" name=""/>
        <dsp:cNvSpPr/>
      </dsp:nvSpPr>
      <dsp:spPr>
        <a:xfrm>
          <a:off x="347892" y="2348173"/>
          <a:ext cx="1346897" cy="1346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XSLT</a:t>
          </a:r>
          <a:endParaRPr lang="ko-KR" altLang="en-US" sz="3200" kern="1200" dirty="0"/>
        </a:p>
      </dsp:txBody>
      <dsp:txXfrm>
        <a:off x="545140" y="2545421"/>
        <a:ext cx="952401" cy="952401"/>
      </dsp:txXfrm>
    </dsp:sp>
    <dsp:sp modelId="{7D3F0BCC-A699-4061-B3AB-5B940499C69E}">
      <dsp:nvSpPr>
        <dsp:cNvPr id="0" name=""/>
        <dsp:cNvSpPr/>
      </dsp:nvSpPr>
      <dsp:spPr>
        <a:xfrm>
          <a:off x="1896824" y="1597682"/>
          <a:ext cx="428313" cy="50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1896824" y="1697891"/>
        <a:ext cx="299819" cy="300627"/>
      </dsp:txXfrm>
    </dsp:sp>
    <dsp:sp modelId="{6B37646B-F4BF-4C35-9803-BC0BDC013C43}">
      <dsp:nvSpPr>
        <dsp:cNvPr id="0" name=""/>
        <dsp:cNvSpPr/>
      </dsp:nvSpPr>
      <dsp:spPr>
        <a:xfrm>
          <a:off x="2502928" y="501307"/>
          <a:ext cx="2693795" cy="2693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200" kern="1200" dirty="0" smtClean="0"/>
            <a:t>HTML</a:t>
          </a:r>
          <a:endParaRPr lang="ko-KR" altLang="en-US" sz="5200" kern="1200" dirty="0"/>
        </a:p>
      </dsp:txBody>
      <dsp:txXfrm>
        <a:off x="2897425" y="895804"/>
        <a:ext cx="1904801" cy="1904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2: XSLT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</a:t>
            </a:r>
            <a:r>
              <a:rPr lang="en-US" altLang="ko-KR" dirty="0"/>
              <a:t>National </a:t>
            </a:r>
            <a:r>
              <a:rPr lang="en-US" altLang="ko-KR" dirty="0" smtClean="0"/>
              <a:t>University, </a:t>
            </a:r>
            <a:r>
              <a:rPr lang="en-US" altLang="ko-KR" dirty="0"/>
              <a:t>Internet </a:t>
            </a:r>
            <a:r>
              <a:rPr lang="en-US" altLang="ko-KR" dirty="0" smtClean="0"/>
              <a:t>Database Laboratory</a:t>
            </a:r>
          </a:p>
          <a:p>
            <a:pPr algn="r"/>
            <a:r>
              <a:rPr lang="en-US" altLang="ko-KR" dirty="0" smtClean="0"/>
              <a:t>July, 2011</a:t>
            </a:r>
          </a:p>
          <a:p>
            <a:pPr algn="r"/>
            <a:r>
              <a:rPr lang="en-US" altLang="ko-KR" dirty="0" err="1" smtClean="0"/>
              <a:t>Jee</a:t>
            </a:r>
            <a:r>
              <a:rPr lang="en-US" altLang="ko-KR" smtClean="0"/>
              <a:t>-bum </a:t>
            </a:r>
            <a:r>
              <a:rPr lang="en-US" altLang="ko-KR" dirty="0" smtClean="0"/>
              <a:t>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Over Nodes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Transformed HTML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692091"/>
            <a:ext cx="4104456" cy="44012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&lt;table border="1"&gt;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&gt;Wonder Name&lt;/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&gt;Location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&gt;Height&lt;/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&gt;&lt;td&gt;&lt;strong&gt;Colossus of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Rhodes&lt;/strong&gt;&lt;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/&gt;(&lt;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l-GR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</a:t>
            </a:r>
          </a:p>
          <a:p>
            <a:r>
              <a:rPr lang="el-GR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 Ρόδου&lt;/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&lt;td&gt;Rhodes, Greece&lt;/td&gt;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&lt;td&gt;107&lt;/td&gt;&lt;/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&gt;&lt;td&gt;&lt;strong&gt;Great Pyramid of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Giza&lt;/strong&gt;&lt;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/&gt;(&lt;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/&gt;)&lt;/td&gt;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&lt;td&gt;Giza, Egypt&lt;/td&gt;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&lt;td&gt;455&lt;/td&gt;&lt;/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&gt;&lt;td&gt;&lt;strong&gt;Hanging Gardens of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Babylon&lt;/strong&gt;&lt;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/&gt;(&lt;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/&gt;)&lt;/td&gt;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&lt;td&gt;Al Hillah, Iraq&lt;/td&gt;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&lt;td&gt;&lt;td/&gt;&lt;/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22934"/>
            <a:ext cx="35718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2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Nodes Conditionally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xsl:if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xsl:for-each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&gt;&lt;td&gt;&lt;strong&gt;&lt;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select="name[@language='English']"/&gt;&lt;/strong&gt;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xsl:if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test="name[@language!='English']"&gt;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/&gt;(&lt;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select="name[@language!='English']"/&gt;&lt;/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xsl:if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373" y="1695334"/>
            <a:ext cx="30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altLang="ko-KR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Expression</a:t>
            </a:r>
            <a:endParaRPr lang="ko-KR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211960" y="2064666"/>
            <a:ext cx="842331" cy="96829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Adding Conditional Choices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xsl:choose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2246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test="height != 0"&gt;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select="height"/&gt;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unknown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1680" y="1695334"/>
            <a:ext cx="30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altLang="ko-KR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Expression</a:t>
            </a:r>
            <a:endParaRPr lang="ko-KR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52906" y="2090707"/>
            <a:ext cx="241146" cy="69022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Nodes Before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xsl:sort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&lt;table border="1"&gt;&lt;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&gt;Wonder Name&lt;/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&gt;Location&lt;/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&gt;Height&lt;/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xsl:for-each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/wonder"&gt;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xsl:sort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select="height" order="descending" data-type="number" /&gt;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8378" y="1695334"/>
            <a:ext cx="126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Criteria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88378" y="2090707"/>
            <a:ext cx="546820" cy="11942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5342" y="1717755"/>
            <a:ext cx="219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Sorting order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283968" y="2064666"/>
            <a:ext cx="690836" cy="11942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28184" y="1721375"/>
            <a:ext cx="219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endParaRPr lang="ko-KR" alt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372200" y="2118418"/>
            <a:ext cx="762844" cy="1140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Nodes Before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xsl:sort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35718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3" y="2708920"/>
            <a:ext cx="35718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6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Generating Output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xsl:attribute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2031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&lt;a&gt;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select="name[@language='English']"/&gt;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&lt;strong&gt;&lt;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select="name[@language='English']"/&gt;&lt;/strong&gt;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4956" y="1695334"/>
            <a:ext cx="163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Attribute name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771800" y="2090707"/>
            <a:ext cx="363398" cy="90624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5342" y="1717755"/>
            <a:ext cx="219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Attribute value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283968" y="2064666"/>
            <a:ext cx="690836" cy="11942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and Applying Templates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xsl:template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and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xsl:apply-templates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pPr lvl="1"/>
            <a:r>
              <a:rPr lang="en-US" altLang="ko-KR" dirty="0" smtClean="0"/>
              <a:t>Functions in most programming languages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match="name[@language!='English']"&gt;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select="."/&gt;&lt;/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xsl:apply-templates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select="name[@language!='English']"/&gt;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299" y="188000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Root template (main function)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90102" y="2249332"/>
            <a:ext cx="181698" cy="32403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2160" y="1868453"/>
            <a:ext cx="219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Creating template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004949" y="2237785"/>
            <a:ext cx="1655283" cy="11942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76820" y="5301208"/>
            <a:ext cx="219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Applying template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5453299" y="4626339"/>
            <a:ext cx="1206933" cy="67486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XSLT</a:t>
            </a:r>
          </a:p>
          <a:p>
            <a:r>
              <a:rPr lang="en-US" altLang="ko-KR" dirty="0" smtClean="0"/>
              <a:t>Transforming XML with XSLT</a:t>
            </a:r>
          </a:p>
          <a:p>
            <a:r>
              <a:rPr lang="en-US" altLang="ko-KR" dirty="0" smtClean="0"/>
              <a:t>Outputting Values</a:t>
            </a:r>
          </a:p>
          <a:p>
            <a:r>
              <a:rPr lang="en-US" altLang="ko-KR" dirty="0"/>
              <a:t>Looping Over Nodes</a:t>
            </a:r>
          </a:p>
          <a:p>
            <a:r>
              <a:rPr lang="en-US" altLang="ko-KR" dirty="0"/>
              <a:t>Processing Nodes Conditionally</a:t>
            </a:r>
          </a:p>
          <a:p>
            <a:r>
              <a:rPr lang="en-US" altLang="ko-KR" dirty="0"/>
              <a:t>Adding Conditional Choices</a:t>
            </a:r>
          </a:p>
          <a:p>
            <a:r>
              <a:rPr lang="en-US" altLang="ko-KR" dirty="0"/>
              <a:t>Sorting Nodes Before Processing</a:t>
            </a:r>
          </a:p>
          <a:p>
            <a:r>
              <a:rPr lang="en-US" altLang="ko-KR" dirty="0"/>
              <a:t>Generating Output Attributes</a:t>
            </a:r>
          </a:p>
          <a:p>
            <a:r>
              <a:rPr lang="en-US" altLang="ko-KR" dirty="0"/>
              <a:t>Creating and Applying Templates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XSLT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XSLT: </a:t>
            </a:r>
            <a:r>
              <a:rPr lang="en-US" altLang="ko-KR" dirty="0" err="1" smtClean="0"/>
              <a:t>e</a:t>
            </a:r>
            <a:r>
              <a:rPr lang="en-US" altLang="ko-KR" b="1" dirty="0" err="1" smtClean="0"/>
              <a:t>X</a:t>
            </a:r>
            <a:r>
              <a:rPr lang="en-US" altLang="ko-KR" dirty="0" err="1" smtClean="0"/>
              <a:t>tensible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</a:t>
            </a:r>
            <a:r>
              <a:rPr lang="en-US" altLang="ko-KR" dirty="0" smtClean="0"/>
              <a:t>tyle 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anguage for </a:t>
            </a:r>
            <a:r>
              <a:rPr lang="en-US" altLang="ko-KR" b="1" dirty="0" smtClean="0"/>
              <a:t>T</a:t>
            </a:r>
            <a:r>
              <a:rPr lang="en-US" altLang="ko-KR" dirty="0" smtClean="0"/>
              <a:t>ransformations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Describes the rules of the transformation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Used to</a:t>
            </a:r>
            <a:endParaRPr lang="en-US" altLang="ko-KR" dirty="0"/>
          </a:p>
          <a:p>
            <a:pPr lvl="1"/>
            <a:r>
              <a:rPr lang="en-US" altLang="ko-KR" dirty="0" smtClean="0"/>
              <a:t>Format XML documents</a:t>
            </a:r>
          </a:p>
          <a:p>
            <a:pPr lvl="1"/>
            <a:r>
              <a:rPr lang="en-US" altLang="ko-KR" dirty="0" smtClean="0"/>
              <a:t>Reorder the output according to specific criteria</a:t>
            </a:r>
          </a:p>
          <a:p>
            <a:pPr lvl="1"/>
            <a:r>
              <a:rPr lang="en-US" altLang="ko-KR" dirty="0" smtClean="0"/>
              <a:t>Display only certain pieces of information</a:t>
            </a:r>
          </a:p>
          <a:p>
            <a:pPr lvl="1"/>
            <a:r>
              <a:rPr lang="en-US" altLang="ko-KR" dirty="0" smtClean="0"/>
              <a:t>...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9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Transforming XML with XSLT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302203865"/>
              </p:ext>
            </p:extLst>
          </p:nvPr>
        </p:nvGraphicFramePr>
        <p:xfrm>
          <a:off x="1799692" y="1844824"/>
          <a:ext cx="5544616" cy="3696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8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Transforming XML with XSLT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Linking XML document to XSLT style sheet</a:t>
            </a:r>
          </a:p>
          <a:p>
            <a:pPr lvl="1"/>
            <a:r>
              <a:rPr lang="en-US" altLang="ko-KR" dirty="0" smtClean="0"/>
              <a:t>Using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xml-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ko-KR" dirty="0" smtClean="0"/>
              <a:t> processing instruction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420888"/>
            <a:ext cx="6768752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&lt;?xml-</a:t>
            </a:r>
            <a:r>
              <a:rPr lang="en-US" altLang="ko-KR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type="text/</a:t>
            </a:r>
            <a:r>
              <a:rPr lang="en-US" altLang="ko-KR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="02-03.xsl"?&gt;</a:t>
            </a:r>
          </a:p>
          <a:p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language="English"&gt;Colossus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91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Transforming XML with XSLT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Assessing the XSLT style sheet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33239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xsl:stylesheet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xmlns:xsl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="http://www.w3.org/1999/XSL/Transform" version="1.0"&gt;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xsl:output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method="html"/&gt;</a:t>
            </a:r>
            <a:endParaRPr lang="en-US" altLang="ko-KR" sz="14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match="/"&gt;</a:t>
            </a:r>
          </a:p>
          <a:p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&lt;html&gt;&lt;head&gt;&lt;title&gt;Wonders of the World&lt;/title&gt;&lt;/head&gt;&lt;body&gt;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&lt;h1&gt;Wonders of the World&lt;/h1&gt;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 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/wonder/name"/&gt;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located in 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/wonder/location"/&gt;.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&lt;/body&gt;&lt;/html&gt;</a:t>
            </a:r>
          </a:p>
          <a:p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xsl:stylesheet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3681" y="1579951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Root template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987824" y="1949283"/>
            <a:ext cx="1656184" cy="15517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9710" y="157995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Namespace &amp; prefix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7452320" y="1933461"/>
            <a:ext cx="295280" cy="63144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3568" y="160162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 the output method to HTML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339752" y="1970957"/>
            <a:ext cx="360040" cy="102599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Transforming XML with XSLT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final transformed HTML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844824"/>
            <a:ext cx="52482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4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Outputting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xsl:value-of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2893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xsl:stylesheet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xmlns:xsl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="http://www.w3.org/1999/XSL/Transform" version="1.0"&gt;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xsl:output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method="html"/&gt;</a:t>
            </a: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match="/"&gt;</a:t>
            </a:r>
          </a:p>
          <a:p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&lt;html&gt;&lt;head&gt;&lt;title&gt;Wonders of the World&lt;/title&gt;&lt;/head&gt;&lt;body&gt;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&lt;h1&gt;Wonders of the World&lt;/h1&gt;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 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/wonder/name"/&gt;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located in 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/wonder/location"/&gt;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&lt;/body&gt;&lt;/html&gt;</a:t>
            </a:r>
          </a:p>
          <a:p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xsl:stylesheet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3294" y="1579951"/>
            <a:ext cx="30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Expression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572000" y="1953558"/>
            <a:ext cx="533870" cy="190749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Over Nodes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xsl:for-each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pPr lvl="1"/>
            <a:r>
              <a:rPr lang="en-US" altLang="ko-KR" dirty="0" smtClean="0"/>
              <a:t>Processes all the nodes matched by its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ko-KR" dirty="0" smtClean="0"/>
              <a:t> attribute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35394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&lt;table border="1"&gt;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&gt;Wonder Name&lt;/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&gt;Location&lt;/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&gt;Height&lt;/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xsl:for-each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select="name[@language='English']"/&gt;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&lt;/strong&gt;&lt;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select="name[@language!='English']"/&gt;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&lt;/td&gt;&lt;td&gt;&lt;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select="location"/&gt;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&lt;/td&gt;&lt;td&gt;&lt;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select="height"/&gt;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xsl:for-each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3294" y="1835532"/>
            <a:ext cx="30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Expression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779912" y="2204864"/>
            <a:ext cx="1325958" cy="129614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131763" y="2204864"/>
            <a:ext cx="160317" cy="165618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14587</TotalTime>
  <Words>924</Words>
  <Application>Microsoft Office PowerPoint</Application>
  <PresentationFormat>화면 슬라이드 쇼(4:3)</PresentationFormat>
  <Paragraphs>202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SNU IDB Lab.</vt:lpstr>
      <vt:lpstr>Ch. 2: XSLT</vt:lpstr>
      <vt:lpstr>Contents</vt:lpstr>
      <vt:lpstr>XSLT</vt:lpstr>
      <vt:lpstr>Transforming XML with XSLT</vt:lpstr>
      <vt:lpstr>Transforming XML with XSLT</vt:lpstr>
      <vt:lpstr>Transforming XML with XSLT</vt:lpstr>
      <vt:lpstr>Transforming XML with XSLT</vt:lpstr>
      <vt:lpstr>Outputting Values</vt:lpstr>
      <vt:lpstr>Looping Over Nodes</vt:lpstr>
      <vt:lpstr>Looping Over Nodes</vt:lpstr>
      <vt:lpstr>Processing Nodes Conditionally</vt:lpstr>
      <vt:lpstr>Adding Conditional Choices</vt:lpstr>
      <vt:lpstr>Sorting Nodes Before Processing</vt:lpstr>
      <vt:lpstr>Sorting Nodes Before Processing</vt:lpstr>
      <vt:lpstr>Generating Output Attributes</vt:lpstr>
      <vt:lpstr>Creating and Applying Templates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2: XSLT</dc:title>
  <dc:creator>okbem</dc:creator>
  <cp:lastModifiedBy>Ruud</cp:lastModifiedBy>
  <cp:revision>1215</cp:revision>
  <dcterms:created xsi:type="dcterms:W3CDTF">2006-10-05T04:04:58Z</dcterms:created>
  <dcterms:modified xsi:type="dcterms:W3CDTF">2011-07-07T05:12:22Z</dcterms:modified>
</cp:coreProperties>
</file>