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0" r:id="rId2"/>
    <p:sldId id="414" r:id="rId3"/>
    <p:sldId id="415" r:id="rId4"/>
    <p:sldId id="432" r:id="rId5"/>
    <p:sldId id="435" r:id="rId6"/>
    <p:sldId id="416" r:id="rId7"/>
    <p:sldId id="417" r:id="rId8"/>
    <p:sldId id="433" r:id="rId9"/>
    <p:sldId id="434" r:id="rId10"/>
    <p:sldId id="436" r:id="rId11"/>
    <p:sldId id="419" r:id="rId12"/>
    <p:sldId id="418" r:id="rId13"/>
    <p:sldId id="422" r:id="rId14"/>
    <p:sldId id="428" r:id="rId15"/>
    <p:sldId id="423" r:id="rId16"/>
    <p:sldId id="431" r:id="rId17"/>
    <p:sldId id="424" r:id="rId18"/>
    <p:sldId id="425" r:id="rId19"/>
    <p:sldId id="429" r:id="rId20"/>
    <p:sldId id="420" r:id="rId21"/>
    <p:sldId id="430" r:id="rId22"/>
    <p:sldId id="426" r:id="rId23"/>
    <p:sldId id="42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4344" autoAdjust="0"/>
  </p:normalViewPr>
  <p:slideViewPr>
    <p:cSldViewPr>
      <p:cViewPr varScale="1">
        <p:scale>
          <a:sx n="79" d="100"/>
          <a:sy n="79" d="100"/>
        </p:scale>
        <p:origin x="72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1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1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3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8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90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9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9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9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0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3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46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44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by computing 5 iterations</a:t>
            </a:r>
            <a:r>
              <a:rPr lang="en-US" altLang="ko-KR" baseline="0" dirty="0" smtClean="0"/>
              <a:t> of PageRank with different sets of optimization enabled.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5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5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8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timesteps</a:t>
            </a:r>
            <a:r>
              <a:rPr lang="en-US" altLang="ko-KR" baseline="0" dirty="0" smtClean="0"/>
              <a:t> t</a:t>
            </a:r>
          </a:p>
          <a:p>
            <a:r>
              <a:rPr lang="en-US" altLang="ko-KR" baseline="0" dirty="0" smtClean="0"/>
              <a:t>damping factor d which allows for periodic random jumps to any other node in the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9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6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6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3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8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Design Patterns for Efficient Graph Algorithms</a:t>
            </a:r>
            <a:br>
              <a:rPr lang="en-US" altLang="ko-KR" sz="2800" dirty="0" smtClean="0"/>
            </a:br>
            <a:r>
              <a:rPr lang="en-US" altLang="ko-KR" sz="2800" dirty="0" smtClean="0"/>
              <a:t>in </a:t>
            </a:r>
            <a:r>
              <a:rPr lang="en-US" altLang="ko-KR" sz="2800" dirty="0" err="1" smtClean="0"/>
              <a:t>MapReduce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Jimmy Lin and Michael Schatz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of Maryland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MLG,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January, 2014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Jaehwan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 using </a:t>
            </a:r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7" y="1340768"/>
            <a:ext cx="4134427" cy="2181529"/>
          </a:xfrm>
          <a:prstGeom prst="rect">
            <a:avLst/>
          </a:prstGeom>
        </p:spPr>
      </p:pic>
      <p:pic>
        <p:nvPicPr>
          <p:cNvPr id="7" name="내용 개체 틀 5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6"/>
          <a:stretch/>
        </p:blipFill>
        <p:spPr>
          <a:xfrm>
            <a:off x="4163218" y="4135920"/>
            <a:ext cx="4801270" cy="23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Design Patterns</a:t>
            </a:r>
          </a:p>
          <a:p>
            <a:pPr lvl="1"/>
            <a:r>
              <a:rPr lang="en-US" altLang="ko-KR" dirty="0" smtClean="0"/>
              <a:t>In-Mapper combining : efficient local aggregation</a:t>
            </a:r>
          </a:p>
          <a:p>
            <a:pPr lvl="1"/>
            <a:r>
              <a:rPr lang="en-US" altLang="ko-KR" dirty="0" smtClean="0"/>
              <a:t>Smarter Partitioning : create more opportunities</a:t>
            </a:r>
          </a:p>
          <a:p>
            <a:pPr lvl="1"/>
            <a:r>
              <a:rPr lang="en-US" altLang="ko-KR" dirty="0" err="1" smtClean="0"/>
              <a:t>Schimmy</a:t>
            </a:r>
            <a:r>
              <a:rPr lang="en-US" altLang="ko-KR" dirty="0" smtClean="0"/>
              <a:t> : avoid shuffling the graph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Optimizations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64" y="2852936"/>
            <a:ext cx="534427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In-Mapper Combining [</a:t>
            </a:r>
            <a:r>
              <a:rPr lang="en-US" altLang="ko-KR" dirty="0" smtClean="0"/>
              <a:t>1/3]</a:t>
            </a:r>
            <a:endParaRPr lang="ko-KR" altLang="en-US" dirty="0"/>
          </a:p>
        </p:txBody>
      </p:sp>
      <p:pic>
        <p:nvPicPr>
          <p:cNvPr id="5" name="내용 개체 틀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7" r="9056" b="47456"/>
          <a:stretch/>
        </p:blipFill>
        <p:spPr>
          <a:xfrm>
            <a:off x="2555776" y="2060848"/>
            <a:ext cx="4032448" cy="28694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1800" y="2858206"/>
            <a:ext cx="864096" cy="121886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Combiners</a:t>
            </a:r>
          </a:p>
          <a:p>
            <a:pPr lvl="1"/>
            <a:r>
              <a:rPr lang="en-US" altLang="ko-KR" dirty="0" smtClean="0"/>
              <a:t>Perform local aggregation on map output</a:t>
            </a:r>
          </a:p>
          <a:p>
            <a:pPr lvl="1"/>
            <a:r>
              <a:rPr lang="en-US" altLang="ko-KR" dirty="0" smtClean="0"/>
              <a:t>Downside : intermediate data is still materialized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Better : in-mapper combining</a:t>
            </a:r>
          </a:p>
          <a:p>
            <a:pPr lvl="1"/>
            <a:r>
              <a:rPr lang="en-US" altLang="ko-KR" dirty="0" smtClean="0"/>
              <a:t>Preserve state across multiple map calls, aggregate messages in buffer, emit buffer contents at end</a:t>
            </a:r>
          </a:p>
          <a:p>
            <a:pPr lvl="1"/>
            <a:r>
              <a:rPr lang="en-US" altLang="ko-KR" dirty="0" smtClean="0"/>
              <a:t>Downside : requires memory management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In-Mapper Combining [2/3]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33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In-Mapper Combining </a:t>
            </a:r>
            <a:r>
              <a:rPr lang="en-US" altLang="ko-KR" dirty="0" smtClean="0"/>
              <a:t>[3/3]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44" y="3140968"/>
            <a:ext cx="4791744" cy="2705478"/>
          </a:xfrm>
        </p:spPr>
      </p:pic>
      <p:pic>
        <p:nvPicPr>
          <p:cNvPr id="7" name="내용 개체 틀 5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94"/>
          <a:stretch/>
        </p:blipFill>
        <p:spPr>
          <a:xfrm>
            <a:off x="179512" y="1196752"/>
            <a:ext cx="4801270" cy="144016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4860032" y="4493707"/>
            <a:ext cx="3764024" cy="57606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Smarter Partitioning [1/2]</a:t>
            </a:r>
            <a:endParaRPr lang="ko-KR" altLang="en-US" dirty="0"/>
          </a:p>
        </p:txBody>
      </p:sp>
      <p:pic>
        <p:nvPicPr>
          <p:cNvPr id="6" name="내용 개체 틀 2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9"/>
          <a:stretch/>
        </p:blipFill>
        <p:spPr>
          <a:xfrm>
            <a:off x="2109790" y="1412776"/>
            <a:ext cx="4924419" cy="4021559"/>
          </a:xfrm>
        </p:spPr>
      </p:pic>
      <p:sp>
        <p:nvSpPr>
          <p:cNvPr id="7" name="직사각형 6"/>
          <p:cNvSpPr/>
          <p:nvPr/>
        </p:nvSpPr>
        <p:spPr>
          <a:xfrm>
            <a:off x="2771800" y="2132856"/>
            <a:ext cx="864096" cy="18722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7903" y="2132856"/>
            <a:ext cx="864096" cy="187220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4006" y="2132856"/>
            <a:ext cx="864096" cy="187220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80109" y="2132856"/>
            <a:ext cx="864096" cy="187220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Default : hash partitioning</a:t>
            </a:r>
          </a:p>
          <a:p>
            <a:pPr lvl="1"/>
            <a:r>
              <a:rPr lang="en-US" altLang="ko-KR" dirty="0" smtClean="0"/>
              <a:t>Randomly assign nodes to partitions</a:t>
            </a:r>
          </a:p>
          <a:p>
            <a:endParaRPr lang="en-US" altLang="ko-KR" dirty="0"/>
          </a:p>
          <a:p>
            <a:r>
              <a:rPr lang="en-US" altLang="ko-KR" dirty="0" smtClean="0"/>
              <a:t>Observation : many graphs exhibit local structure</a:t>
            </a:r>
          </a:p>
          <a:p>
            <a:pPr lvl="1"/>
            <a:r>
              <a:rPr lang="en-US" altLang="ko-KR" dirty="0" smtClean="0"/>
              <a:t>e.g., communities in social networks</a:t>
            </a:r>
          </a:p>
          <a:p>
            <a:pPr lvl="1"/>
            <a:r>
              <a:rPr lang="en-US" altLang="ko-KR" dirty="0" smtClean="0"/>
              <a:t>Smarter partitioning creates more opportunities for local aggregation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Unfortunately, partitioning is hard!</a:t>
            </a:r>
          </a:p>
          <a:p>
            <a:pPr lvl="1"/>
            <a:r>
              <a:rPr lang="en-US" altLang="ko-KR" dirty="0" smtClean="0"/>
              <a:t>Sometimes, chick-and-egg</a:t>
            </a:r>
          </a:p>
          <a:p>
            <a:pPr lvl="1"/>
            <a:r>
              <a:rPr lang="en-US" altLang="ko-KR" dirty="0" smtClean="0"/>
              <a:t>But in some domains (e.g., </a:t>
            </a:r>
            <a:r>
              <a:rPr lang="en-US" altLang="ko-KR" dirty="0" err="1" smtClean="0"/>
              <a:t>webgraphs</a:t>
            </a:r>
            <a:r>
              <a:rPr lang="en-US" altLang="ko-KR" dirty="0" smtClean="0"/>
              <a:t>) take advantage of cheap heuristics</a:t>
            </a:r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err="1" smtClean="0"/>
              <a:t>webgraphs</a:t>
            </a:r>
            <a:r>
              <a:rPr lang="en-US" altLang="ko-KR" dirty="0" smtClean="0"/>
              <a:t> : range partition on domain-sorted URLs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Smarter Partitioning [2/2]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24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implementation contains two </a:t>
            </a:r>
            <a:r>
              <a:rPr lang="en-US" altLang="ko-KR" dirty="0" err="1" smtClean="0"/>
              <a:t>dataflows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1) Messages (actual computations)</a:t>
            </a:r>
          </a:p>
          <a:p>
            <a:pPr lvl="1"/>
            <a:r>
              <a:rPr lang="en-US" altLang="ko-KR" dirty="0" smtClean="0"/>
              <a:t>2) Graph structure (“bookkeeping”)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Schimmy</a:t>
            </a:r>
            <a:r>
              <a:rPr lang="en-US" altLang="ko-KR" dirty="0" smtClean="0"/>
              <a:t> : separate the two data flows, shuffle only the messages</a:t>
            </a:r>
          </a:p>
          <a:p>
            <a:pPr lvl="1"/>
            <a:r>
              <a:rPr lang="en-US" altLang="ko-KR" dirty="0" smtClean="0"/>
              <a:t>Basic idea : merge join between graph structure and messages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Schimmy</a:t>
            </a:r>
            <a:r>
              <a:rPr lang="en-US" altLang="ko-KR" dirty="0" smtClean="0"/>
              <a:t> Design Pattern [1/3]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36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Schimmy</a:t>
            </a:r>
            <a:r>
              <a:rPr lang="en-US" altLang="ko-KR" dirty="0" smtClean="0"/>
              <a:t> = reduce side parallel merge join between graph structure and messages</a:t>
            </a:r>
          </a:p>
          <a:p>
            <a:pPr lvl="1"/>
            <a:r>
              <a:rPr lang="en-US" altLang="ko-KR" dirty="0" smtClean="0"/>
              <a:t>Consistent partitioning between input and intermediate data</a:t>
            </a:r>
          </a:p>
          <a:p>
            <a:pPr lvl="1"/>
            <a:r>
              <a:rPr lang="en-US" altLang="ko-KR" dirty="0" smtClean="0"/>
              <a:t>Mappers emit only messages (actual computation)</a:t>
            </a:r>
          </a:p>
          <a:p>
            <a:pPr lvl="1"/>
            <a:r>
              <a:rPr lang="en-US" altLang="ko-KR" dirty="0" smtClean="0"/>
              <a:t>Reducers read graph structure directly from HDFS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Schimmy</a:t>
            </a:r>
            <a:r>
              <a:rPr lang="en-US" altLang="ko-KR" dirty="0" smtClean="0"/>
              <a:t> Design Pattern [2/3]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6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Schimmy</a:t>
            </a:r>
            <a:r>
              <a:rPr lang="en-US" altLang="ko-KR" dirty="0"/>
              <a:t> Design Pattern </a:t>
            </a:r>
            <a:r>
              <a:rPr lang="en-US" altLang="ko-KR" dirty="0" smtClean="0"/>
              <a:t>[3/3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6"/>
          <a:stretch/>
        </p:blipFill>
        <p:spPr>
          <a:xfrm>
            <a:off x="395536" y="1052736"/>
            <a:ext cx="4801270" cy="2389424"/>
          </a:xfrm>
          <a:prstGeom prst="rect">
            <a:avLst/>
          </a:prstGeom>
        </p:spPr>
      </p:pic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52936"/>
            <a:ext cx="4067743" cy="3248478"/>
          </a:xfrm>
        </p:spPr>
      </p:pic>
      <p:sp>
        <p:nvSpPr>
          <p:cNvPr id="2" name="타원 1"/>
          <p:cNvSpPr/>
          <p:nvPr/>
        </p:nvSpPr>
        <p:spPr>
          <a:xfrm>
            <a:off x="4932040" y="3865107"/>
            <a:ext cx="3923210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40509" y="440245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 graph structure from HDFS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Graph Algorithms</a:t>
            </a:r>
          </a:p>
          <a:p>
            <a:pPr lvl="1"/>
            <a:r>
              <a:rPr lang="en-US" altLang="ko-KR" dirty="0" smtClean="0"/>
              <a:t>Graph</a:t>
            </a:r>
          </a:p>
          <a:p>
            <a:pPr lvl="1"/>
            <a:r>
              <a:rPr lang="en-US" altLang="ko-KR" dirty="0" smtClean="0"/>
              <a:t>PageRank using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/>
              <a:t>Algorithm Optimizations</a:t>
            </a:r>
          </a:p>
          <a:p>
            <a:pPr lvl="1"/>
            <a:r>
              <a:rPr lang="en-US" altLang="ko-KR" dirty="0" smtClean="0"/>
              <a:t>In-Mapper Combining</a:t>
            </a:r>
          </a:p>
          <a:p>
            <a:pPr lvl="1"/>
            <a:r>
              <a:rPr lang="en-US" altLang="ko-KR" dirty="0"/>
              <a:t>Range Partitioning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Schimmy</a:t>
            </a:r>
            <a:endParaRPr lang="en-US" altLang="ko-KR" dirty="0" smtClean="0"/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setup :</a:t>
            </a:r>
          </a:p>
          <a:p>
            <a:pPr lvl="1"/>
            <a:r>
              <a:rPr lang="en-US" altLang="ko-KR" dirty="0" smtClean="0"/>
              <a:t>10 workers, each 2 cores (3.2 GHz Xeon), 4GB RAM, 367 GB disk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0.20.0 on RHELS 5.3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Dataset :</a:t>
            </a:r>
          </a:p>
          <a:p>
            <a:pPr lvl="1"/>
            <a:r>
              <a:rPr lang="en-US" altLang="ko-KR" dirty="0" smtClean="0"/>
              <a:t>First English segment of ClueWeb09 collection</a:t>
            </a:r>
          </a:p>
          <a:p>
            <a:pPr lvl="1"/>
            <a:r>
              <a:rPr lang="en-US" altLang="ko-KR" dirty="0" smtClean="0"/>
              <a:t>50.2m web pages (1.53 TB uncompressed, 247 GB compressed)</a:t>
            </a:r>
          </a:p>
          <a:p>
            <a:pPr lvl="1"/>
            <a:r>
              <a:rPr lang="en-US" altLang="ko-KR" dirty="0" smtClean="0"/>
              <a:t>Extracted </a:t>
            </a:r>
            <a:r>
              <a:rPr lang="en-US" altLang="ko-KR" dirty="0" err="1" smtClean="0"/>
              <a:t>webgraph</a:t>
            </a:r>
            <a:r>
              <a:rPr lang="en-US" altLang="ko-KR" dirty="0" smtClean="0"/>
              <a:t> : 1.4 billion links, 7.0 GB</a:t>
            </a:r>
          </a:p>
          <a:p>
            <a:pPr lvl="1"/>
            <a:r>
              <a:rPr lang="en-US" altLang="ko-KR" dirty="0" smtClean="0"/>
              <a:t>Dataset arranged in crawl order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Setup :</a:t>
            </a:r>
          </a:p>
          <a:p>
            <a:pPr lvl="1"/>
            <a:r>
              <a:rPr lang="en-US" altLang="ko-KR" dirty="0" smtClean="0"/>
              <a:t>Measured per-iteration running time (5 iterations)</a:t>
            </a:r>
          </a:p>
          <a:p>
            <a:pPr lvl="1"/>
            <a:r>
              <a:rPr lang="en-US" altLang="ko-KR" dirty="0" smtClean="0"/>
              <a:t>100 partitions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50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: ClueWeb09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95" y="1063625"/>
            <a:ext cx="5085611" cy="5461000"/>
          </a:xfrm>
        </p:spPr>
      </p:pic>
    </p:spTree>
    <p:extLst>
      <p:ext uri="{BB962C8B-B14F-4D97-AF65-F5344CB8AC3E}">
        <p14:creationId xmlns:p14="http://schemas.microsoft.com/office/powerpoint/2010/main" val="13854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1160095"/>
            <a:ext cx="7049484" cy="526806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Lots of interesting graph problems</a:t>
            </a:r>
          </a:p>
          <a:p>
            <a:pPr lvl="1"/>
            <a:r>
              <a:rPr lang="en-US" altLang="ko-KR" dirty="0" smtClean="0"/>
              <a:t>Social network analysis</a:t>
            </a:r>
          </a:p>
          <a:p>
            <a:pPr lvl="1"/>
            <a:r>
              <a:rPr lang="en-US" altLang="ko-KR" dirty="0" smtClean="0"/>
              <a:t>Bioinformatics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Reducing intermediate data is key</a:t>
            </a:r>
          </a:p>
          <a:p>
            <a:pPr lvl="1"/>
            <a:r>
              <a:rPr lang="en-US" altLang="ko-KR" dirty="0" smtClean="0"/>
              <a:t>Local aggregation</a:t>
            </a:r>
          </a:p>
          <a:p>
            <a:pPr lvl="1"/>
            <a:r>
              <a:rPr lang="en-US" altLang="ko-KR" dirty="0" smtClean="0"/>
              <a:t>Smarter partitioning</a:t>
            </a:r>
          </a:p>
          <a:p>
            <a:pPr lvl="1"/>
            <a:r>
              <a:rPr lang="en-US" altLang="ko-KR" dirty="0" smtClean="0"/>
              <a:t>Less bookkeeping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72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Graphs are everywhere :</a:t>
            </a:r>
          </a:p>
          <a:p>
            <a:pPr lvl="1"/>
            <a:r>
              <a:rPr lang="en-US" altLang="ko-KR" dirty="0" smtClean="0"/>
              <a:t>e.g., hyperlink structure of the web, social networks, etc.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Graph problems are everywhere :</a:t>
            </a:r>
          </a:p>
          <a:p>
            <a:pPr lvl="1"/>
            <a:r>
              <a:rPr lang="en-US" altLang="ko-KR" dirty="0" smtClean="0"/>
              <a:t>e.g., random walks, shortest paths, clustering, etc.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679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Representation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 = (V, E)</a:t>
            </a:r>
          </a:p>
          <a:p>
            <a:endParaRPr lang="en-US" altLang="ko-KR" dirty="0"/>
          </a:p>
          <a:p>
            <a:r>
              <a:rPr lang="en-US" altLang="ko-KR" dirty="0" smtClean="0"/>
              <a:t>Typically represented as adjacency lists : </a:t>
            </a:r>
          </a:p>
          <a:p>
            <a:pPr lvl="1"/>
            <a:r>
              <a:rPr lang="en-US" altLang="ko-KR" dirty="0" smtClean="0"/>
              <a:t>Each node is associated with its neighbors (via outgoing edges)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691680" y="2996952"/>
            <a:ext cx="5771271" cy="2758595"/>
            <a:chOff x="1691680" y="2996952"/>
            <a:chExt cx="5771271" cy="2758595"/>
          </a:xfrm>
        </p:grpSpPr>
        <p:pic>
          <p:nvPicPr>
            <p:cNvPr id="3" name="그림 2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996952"/>
              <a:ext cx="5771271" cy="275859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516216" y="5385858"/>
              <a:ext cx="936104" cy="347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08219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Contents from Jimmy Lin and Michael Schatz at 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 Summit 2010 - Research Track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5385858"/>
            <a:ext cx="936104" cy="347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PageRank</a:t>
                </a:r>
              </a:p>
              <a:p>
                <a:pPr lvl="1"/>
                <a:r>
                  <a:rPr lang="en-US" altLang="ko-KR" dirty="0" smtClean="0"/>
                  <a:t>a well-known algorithm for computing the importance of vertices in a graph based on its topology.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representing the likelihood that a random walk of the graph will arrive at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63" t="-670" r="-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66" y="3970209"/>
            <a:ext cx="6370668" cy="12880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664" y="5258268"/>
            <a:ext cx="7001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 : </a:t>
            </a:r>
            <a:r>
              <a:rPr lang="en-US" altLang="ko-KR" sz="1600" dirty="0" err="1" smtClean="0"/>
              <a:t>timesteps</a:t>
            </a:r>
            <a:endParaRPr lang="en-US" altLang="ko-KR" sz="1600" dirty="0" smtClean="0"/>
          </a:p>
          <a:p>
            <a:r>
              <a:rPr lang="en-US" altLang="ko-KR" sz="1600" dirty="0" smtClean="0"/>
              <a:t>d : damping factor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15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91" y="1063625"/>
            <a:ext cx="4924419" cy="5461000"/>
          </a:xfrm>
        </p:spPr>
      </p:pic>
    </p:spTree>
    <p:extLst>
      <p:ext uri="{BB962C8B-B14F-4D97-AF65-F5344CB8AC3E}">
        <p14:creationId xmlns:p14="http://schemas.microsoft.com/office/powerpoint/2010/main" val="30327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4801270" cy="382958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using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[1/4]</a:t>
            </a:r>
            <a:endParaRPr lang="ko-KR" altLang="en-US" dirty="0"/>
          </a:p>
        </p:txBody>
      </p:sp>
      <p:pic>
        <p:nvPicPr>
          <p:cNvPr id="7" name="내용 개체 틀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92" y="1844824"/>
            <a:ext cx="4134427" cy="21815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844824"/>
            <a:ext cx="4801270" cy="14401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512" y="3356992"/>
            <a:ext cx="4801270" cy="231741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1844824"/>
            <a:ext cx="3963688" cy="218152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02" y="14754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9091" y="14754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56515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using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[2/4]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908720"/>
            <a:ext cx="3096344" cy="1480014"/>
            <a:chOff x="1691680" y="2996952"/>
            <a:chExt cx="5771271" cy="2758595"/>
          </a:xfrm>
        </p:grpSpPr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996952"/>
              <a:ext cx="5771271" cy="275859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516216" y="5385858"/>
              <a:ext cx="936104" cy="347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내용 개체 틀 5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94"/>
          <a:stretch/>
        </p:blipFill>
        <p:spPr>
          <a:xfrm>
            <a:off x="4190185" y="1052736"/>
            <a:ext cx="4801270" cy="1440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281149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at Iteration 0 where id =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3286183"/>
                <a:ext cx="10801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183"/>
                <a:ext cx="1080120" cy="6347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22104"/>
              </p:ext>
            </p:extLst>
          </p:nvPr>
        </p:nvGraphicFramePr>
        <p:xfrm>
          <a:off x="1583130" y="4026333"/>
          <a:ext cx="2628830" cy="736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14415"/>
                <a:gridCol w="1314415"/>
              </a:tblGrid>
              <a:tr h="359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V(2), V(4)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31873"/>
              </p:ext>
            </p:extLst>
          </p:nvPr>
        </p:nvGraphicFramePr>
        <p:xfrm>
          <a:off x="1583130" y="4996656"/>
          <a:ext cx="2628830" cy="736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4415"/>
                <a:gridCol w="1314415"/>
              </a:tblGrid>
              <a:tr h="16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98984" y="421179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𝐸𝑀𝐼𝑇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" y="4211796"/>
                <a:ext cx="72008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8984" y="514790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𝐸𝑀𝐼𝑇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" y="5147900"/>
                <a:ext cx="72008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52120" y="46438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71390"/>
              </p:ext>
            </p:extLst>
          </p:nvPr>
        </p:nvGraphicFramePr>
        <p:xfrm>
          <a:off x="1583130" y="5860752"/>
          <a:ext cx="2628830" cy="736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4415"/>
                <a:gridCol w="1314415"/>
              </a:tblGrid>
              <a:tr h="16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367644" y="3774568"/>
            <a:ext cx="3204356" cy="111771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367644" y="5013176"/>
            <a:ext cx="3204356" cy="172819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91880" y="343087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 Structure itself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1980" y="523597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messages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9" grpId="0" animBg="1"/>
      <p:bldP spid="20" grpId="0" animBg="1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using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[3/4]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908720"/>
            <a:ext cx="3096344" cy="1480014"/>
            <a:chOff x="1691680" y="2996952"/>
            <a:chExt cx="5771271" cy="2758595"/>
          </a:xfrm>
        </p:grpSpPr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996952"/>
              <a:ext cx="5771271" cy="275859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516216" y="5385858"/>
              <a:ext cx="936104" cy="347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내용 개체 틀 5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6"/>
          <a:stretch/>
        </p:blipFill>
        <p:spPr>
          <a:xfrm>
            <a:off x="4184922" y="995680"/>
            <a:ext cx="4801270" cy="238942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57851"/>
              </p:ext>
            </p:extLst>
          </p:nvPr>
        </p:nvGraphicFramePr>
        <p:xfrm>
          <a:off x="899592" y="3645024"/>
          <a:ext cx="2628830" cy="736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14415"/>
                <a:gridCol w="1314415"/>
              </a:tblGrid>
              <a:tr h="359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V(1)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83106"/>
              </p:ext>
            </p:extLst>
          </p:nvPr>
        </p:nvGraphicFramePr>
        <p:xfrm>
          <a:off x="899592" y="4581128"/>
          <a:ext cx="2628830" cy="736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4415"/>
                <a:gridCol w="1314415"/>
              </a:tblGrid>
              <a:tr h="16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38599"/>
              </p:ext>
            </p:extLst>
          </p:nvPr>
        </p:nvGraphicFramePr>
        <p:xfrm>
          <a:off x="899592" y="5479443"/>
          <a:ext cx="2628830" cy="736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4415"/>
                <a:gridCol w="1314415"/>
              </a:tblGrid>
              <a:tr h="160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1/8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오른쪽 중괄호 1"/>
          <p:cNvSpPr/>
          <p:nvPr/>
        </p:nvSpPr>
        <p:spPr>
          <a:xfrm>
            <a:off x="3563888" y="4797152"/>
            <a:ext cx="864096" cy="129614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93341" y="5157192"/>
                <a:ext cx="120218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←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41" y="5157192"/>
                <a:ext cx="1202188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4601743" y="5833994"/>
            <a:ext cx="2293512" cy="518604"/>
            <a:chOff x="5304648" y="5833994"/>
            <a:chExt cx="2293512" cy="518604"/>
          </a:xfrm>
        </p:grpSpPr>
        <p:sp>
          <p:nvSpPr>
            <p:cNvPr id="14" name="직사각형 13"/>
            <p:cNvSpPr/>
            <p:nvPr/>
          </p:nvSpPr>
          <p:spPr>
            <a:xfrm>
              <a:off x="5304648" y="6021288"/>
              <a:ext cx="2219680" cy="2566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304648" y="5833994"/>
                  <a:ext cx="2293512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(3).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𝑃𝑎𝑔𝑒𝑅𝑎𝑛𝑘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48" y="5833994"/>
                  <a:ext cx="2293512" cy="51860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92198" y="390646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𝐸𝑀𝐼𝑇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8" y="3906462"/>
                <a:ext cx="72008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1284"/>
              </p:ext>
            </p:extLst>
          </p:nvPr>
        </p:nvGraphicFramePr>
        <p:xfrm>
          <a:off x="5497485" y="3670406"/>
          <a:ext cx="2628830" cy="736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14415"/>
                <a:gridCol w="1314415"/>
              </a:tblGrid>
              <a:tr h="359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V(1)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759</Words>
  <Application>Microsoft Office PowerPoint</Application>
  <PresentationFormat>화면 슬라이드 쇼(4:3)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Wingdings</vt:lpstr>
      <vt:lpstr>SNU IDB Lab.</vt:lpstr>
      <vt:lpstr>Design Patterns for Efficient Graph Algorithms in MapReduce</vt:lpstr>
      <vt:lpstr>Outline</vt:lpstr>
      <vt:lpstr>Introduction</vt:lpstr>
      <vt:lpstr>Graph Representation</vt:lpstr>
      <vt:lpstr>PageRank</vt:lpstr>
      <vt:lpstr>MapReduce</vt:lpstr>
      <vt:lpstr>PageRank using MapReduce [1/4]</vt:lpstr>
      <vt:lpstr>PageRank using MapReduce [2/4]</vt:lpstr>
      <vt:lpstr>PageRank using MapReduce [3/4]</vt:lpstr>
      <vt:lpstr>PageRank using MapReduce [4/4]</vt:lpstr>
      <vt:lpstr>Algorithm Optimizations</vt:lpstr>
      <vt:lpstr>In-Mapper Combining [1/3]</vt:lpstr>
      <vt:lpstr>In-Mapper Combining [2/3]</vt:lpstr>
      <vt:lpstr>In-Mapper Combining [3/3]</vt:lpstr>
      <vt:lpstr>Smarter Partitioning [1/2]</vt:lpstr>
      <vt:lpstr>Smarter Partitioning [2/2]</vt:lpstr>
      <vt:lpstr>Schimmy Design Pattern [1/3]</vt:lpstr>
      <vt:lpstr>Schimmy Design Pattern [2/3]</vt:lpstr>
      <vt:lpstr>Schimmy Design Pattern [3/3]</vt:lpstr>
      <vt:lpstr>Experiments</vt:lpstr>
      <vt:lpstr>Dataset : ClueWeb09</vt:lpstr>
      <vt:lpstr>Results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David</cp:lastModifiedBy>
  <cp:revision>509</cp:revision>
  <dcterms:created xsi:type="dcterms:W3CDTF">2006-10-05T04:04:58Z</dcterms:created>
  <dcterms:modified xsi:type="dcterms:W3CDTF">2014-01-23T07:47:56Z</dcterms:modified>
</cp:coreProperties>
</file>