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9"/>
  </p:notesMasterIdLst>
  <p:handoutMasterIdLst>
    <p:handoutMasterId r:id="rId30"/>
  </p:handoutMasterIdLst>
  <p:sldIdLst>
    <p:sldId id="256" r:id="rId2"/>
    <p:sldId id="283" r:id="rId3"/>
    <p:sldId id="264" r:id="rId4"/>
    <p:sldId id="261" r:id="rId5"/>
    <p:sldId id="266" r:id="rId6"/>
    <p:sldId id="267" r:id="rId7"/>
    <p:sldId id="268" r:id="rId8"/>
    <p:sldId id="281" r:id="rId9"/>
    <p:sldId id="269" r:id="rId10"/>
    <p:sldId id="280" r:id="rId11"/>
    <p:sldId id="263" r:id="rId12"/>
    <p:sldId id="260" r:id="rId13"/>
    <p:sldId id="271" r:id="rId14"/>
    <p:sldId id="272" r:id="rId15"/>
    <p:sldId id="273" r:id="rId16"/>
    <p:sldId id="265" r:id="rId17"/>
    <p:sldId id="270" r:id="rId18"/>
    <p:sldId id="259" r:id="rId19"/>
    <p:sldId id="274" r:id="rId20"/>
    <p:sldId id="275" r:id="rId21"/>
    <p:sldId id="276" r:id="rId22"/>
    <p:sldId id="258" r:id="rId23"/>
    <p:sldId id="279" r:id="rId24"/>
    <p:sldId id="278" r:id="rId25"/>
    <p:sldId id="257" r:id="rId26"/>
    <p:sldId id="282" r:id="rId27"/>
    <p:sldId id="277"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굴림" pitchFamily="50" charset="-127"/>
        <a:cs typeface="+mn-cs"/>
      </a:defRPr>
    </a:lvl1pPr>
    <a:lvl2pPr marL="457200" algn="l" rtl="0" eaLnBrk="0" fontAlgn="base" hangingPunct="0">
      <a:spcBef>
        <a:spcPct val="0"/>
      </a:spcBef>
      <a:spcAft>
        <a:spcPct val="0"/>
      </a:spcAft>
      <a:defRPr sz="2400" kern="1200">
        <a:solidFill>
          <a:schemeClr val="tx1"/>
        </a:solidFill>
        <a:latin typeface="Times New Roman" charset="0"/>
        <a:ea typeface="굴림" pitchFamily="50" charset="-127"/>
        <a:cs typeface="+mn-cs"/>
      </a:defRPr>
    </a:lvl2pPr>
    <a:lvl3pPr marL="914400" algn="l" rtl="0" eaLnBrk="0" fontAlgn="base" hangingPunct="0">
      <a:spcBef>
        <a:spcPct val="0"/>
      </a:spcBef>
      <a:spcAft>
        <a:spcPct val="0"/>
      </a:spcAft>
      <a:defRPr sz="2400" kern="1200">
        <a:solidFill>
          <a:schemeClr val="tx1"/>
        </a:solidFill>
        <a:latin typeface="Times New Roman" charset="0"/>
        <a:ea typeface="굴림" pitchFamily="50" charset="-127"/>
        <a:cs typeface="+mn-cs"/>
      </a:defRPr>
    </a:lvl3pPr>
    <a:lvl4pPr marL="1371600" algn="l" rtl="0" eaLnBrk="0" fontAlgn="base" hangingPunct="0">
      <a:spcBef>
        <a:spcPct val="0"/>
      </a:spcBef>
      <a:spcAft>
        <a:spcPct val="0"/>
      </a:spcAft>
      <a:defRPr sz="2400" kern="1200">
        <a:solidFill>
          <a:schemeClr val="tx1"/>
        </a:solidFill>
        <a:latin typeface="Times New Roman" charset="0"/>
        <a:ea typeface="굴림" pitchFamily="50" charset="-127"/>
        <a:cs typeface="+mn-cs"/>
      </a:defRPr>
    </a:lvl4pPr>
    <a:lvl5pPr marL="1828800" algn="l" rtl="0" eaLnBrk="0" fontAlgn="base" hangingPunct="0">
      <a:spcBef>
        <a:spcPct val="0"/>
      </a:spcBef>
      <a:spcAft>
        <a:spcPct val="0"/>
      </a:spcAft>
      <a:defRPr sz="2400" kern="1200">
        <a:solidFill>
          <a:schemeClr val="tx1"/>
        </a:solidFill>
        <a:latin typeface="Times New Roman" charset="0"/>
        <a:ea typeface="굴림" pitchFamily="50" charset="-127"/>
        <a:cs typeface="+mn-cs"/>
      </a:defRPr>
    </a:lvl5pPr>
    <a:lvl6pPr marL="2286000" algn="l" defTabSz="914400" rtl="0" eaLnBrk="1" latinLnBrk="0" hangingPunct="1">
      <a:defRPr sz="2400" kern="1200">
        <a:solidFill>
          <a:schemeClr val="tx1"/>
        </a:solidFill>
        <a:latin typeface="Times New Roman" charset="0"/>
        <a:ea typeface="굴림" pitchFamily="50" charset="-127"/>
        <a:cs typeface="+mn-cs"/>
      </a:defRPr>
    </a:lvl6pPr>
    <a:lvl7pPr marL="2743200" algn="l" defTabSz="914400" rtl="0" eaLnBrk="1" latinLnBrk="0" hangingPunct="1">
      <a:defRPr sz="2400" kern="1200">
        <a:solidFill>
          <a:schemeClr val="tx1"/>
        </a:solidFill>
        <a:latin typeface="Times New Roman" charset="0"/>
        <a:ea typeface="굴림" pitchFamily="50" charset="-127"/>
        <a:cs typeface="+mn-cs"/>
      </a:defRPr>
    </a:lvl7pPr>
    <a:lvl8pPr marL="3200400" algn="l" defTabSz="914400" rtl="0" eaLnBrk="1" latinLnBrk="0" hangingPunct="1">
      <a:defRPr sz="2400" kern="1200">
        <a:solidFill>
          <a:schemeClr val="tx1"/>
        </a:solidFill>
        <a:latin typeface="Times New Roman" charset="0"/>
        <a:ea typeface="굴림" pitchFamily="50" charset="-127"/>
        <a:cs typeface="+mn-cs"/>
      </a:defRPr>
    </a:lvl8pPr>
    <a:lvl9pPr marL="3657600" algn="l" defTabSz="914400" rtl="0" eaLnBrk="1" latinLnBrk="0" hangingPunct="1">
      <a:defRPr sz="2400" kern="1200">
        <a:solidFill>
          <a:schemeClr val="tx1"/>
        </a:solidFill>
        <a:latin typeface="Times New Roman"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BFD4"/>
    <a:srgbClr val="99C7D9"/>
    <a:srgbClr val="C8EBF0"/>
    <a:srgbClr val="5EA7C4"/>
    <a:srgbClr val="4090B0"/>
    <a:srgbClr val="82DEF0"/>
    <a:srgbClr val="E3F6FD"/>
    <a:srgbClr val="E3F4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8836" autoAdjust="0"/>
  </p:normalViewPr>
  <p:slideViewPr>
    <p:cSldViewPr>
      <p:cViewPr>
        <p:scale>
          <a:sx n="73" d="100"/>
          <a:sy n="73" d="100"/>
        </p:scale>
        <p:origin x="-894"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200"/>
            </a:lvl1pPr>
          </a:lstStyle>
          <a:p>
            <a:endParaRPr lang="ko-KR"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200"/>
            </a:lvl1pPr>
          </a:lstStyle>
          <a:p>
            <a:endParaRPr lang="ko-KR"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latinLnBrk="1" hangingPunct="1">
              <a:defRPr kumimoji="1" sz="1200"/>
            </a:lvl1pPr>
          </a:lstStyle>
          <a:p>
            <a:endParaRPr lang="ko-KR"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latinLnBrk="1" hangingPunct="1">
              <a:defRPr kumimoji="1" sz="1200"/>
            </a:lvl1pPr>
          </a:lstStyle>
          <a:p>
            <a:fld id="{1E023E26-2B71-4306-A928-60EF60E31331}" type="slidenum">
              <a:rPr lang="ko-KR" altLang="en-US"/>
              <a:pPr/>
              <a:t>‹#›</a:t>
            </a:fld>
            <a:endParaRPr lang="ko-KR" altLang="en-US"/>
          </a:p>
        </p:txBody>
      </p:sp>
    </p:spTree>
    <p:extLst>
      <p:ext uri="{BB962C8B-B14F-4D97-AF65-F5344CB8AC3E}">
        <p14:creationId xmlns:p14="http://schemas.microsoft.com/office/powerpoint/2010/main" val="254699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200"/>
            </a:lvl1pPr>
          </a:lstStyle>
          <a:p>
            <a:endParaRPr lang="ko-KR" altLang="ko-K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200"/>
            </a:lvl1pPr>
          </a:lstStyle>
          <a:p>
            <a:endParaRPr lang="ko-KR" altLang="ko-K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ko-KR" smtClean="0"/>
              <a:t>마스터 문자열 유형 편집</a:t>
            </a:r>
          </a:p>
          <a:p>
            <a:pPr lvl="1"/>
            <a:r>
              <a:rPr lang="ko-KR" altLang="ko-KR" smtClean="0"/>
              <a:t>둘째 수준</a:t>
            </a:r>
          </a:p>
          <a:p>
            <a:pPr lvl="2"/>
            <a:r>
              <a:rPr lang="ko-KR" altLang="ko-KR" smtClean="0"/>
              <a:t>셋째 수준</a:t>
            </a:r>
          </a:p>
          <a:p>
            <a:pPr lvl="3"/>
            <a:r>
              <a:rPr lang="ko-KR" altLang="ko-KR" smtClean="0"/>
              <a:t>넷째 수준</a:t>
            </a:r>
          </a:p>
          <a:p>
            <a:pPr lvl="4"/>
            <a:r>
              <a:rPr lang="ko-KR" altLang="ko-KR" smtClean="0"/>
              <a:t>다섯째 수준</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latinLnBrk="1" hangingPunct="1">
              <a:defRPr kumimoji="1" sz="1200"/>
            </a:lvl1pPr>
          </a:lstStyle>
          <a:p>
            <a:endParaRPr lang="ko-KR" altLang="ko-K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latinLnBrk="1" hangingPunct="1">
              <a:defRPr kumimoji="1" sz="1200"/>
            </a:lvl1pPr>
          </a:lstStyle>
          <a:p>
            <a:fld id="{552B74B3-7E03-44F9-A514-E70F87125E23}" type="slidenum">
              <a:rPr lang="ko-KR" altLang="ko-KR"/>
              <a:pPr/>
              <a:t>‹#›</a:t>
            </a:fld>
            <a:endParaRPr lang="ko-KR" altLang="ko-KR"/>
          </a:p>
        </p:txBody>
      </p:sp>
    </p:spTree>
    <p:extLst>
      <p:ext uri="{BB962C8B-B14F-4D97-AF65-F5344CB8AC3E}">
        <p14:creationId xmlns:p14="http://schemas.microsoft.com/office/powerpoint/2010/main" val="4083153750"/>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Times New Roman" charset="0"/>
        <a:ea typeface="굴림" pitchFamily="50" charset="-127"/>
        <a:cs typeface="+mn-cs"/>
      </a:defRPr>
    </a:lvl1pPr>
    <a:lvl2pPr marL="457200" algn="l" rtl="0" fontAlgn="base" latinLnBrk="1">
      <a:spcBef>
        <a:spcPct val="30000"/>
      </a:spcBef>
      <a:spcAft>
        <a:spcPct val="0"/>
      </a:spcAft>
      <a:defRPr sz="1200" kern="1200">
        <a:solidFill>
          <a:schemeClr val="tx1"/>
        </a:solidFill>
        <a:latin typeface="Times New Roman" charset="0"/>
        <a:ea typeface="굴림" pitchFamily="50" charset="-127"/>
        <a:cs typeface="+mn-cs"/>
      </a:defRPr>
    </a:lvl2pPr>
    <a:lvl3pPr marL="914400" algn="l" rtl="0" fontAlgn="base" latinLnBrk="1">
      <a:spcBef>
        <a:spcPct val="30000"/>
      </a:spcBef>
      <a:spcAft>
        <a:spcPct val="0"/>
      </a:spcAft>
      <a:defRPr sz="1200" kern="1200">
        <a:solidFill>
          <a:schemeClr val="tx1"/>
        </a:solidFill>
        <a:latin typeface="Times New Roman" charset="0"/>
        <a:ea typeface="굴림" pitchFamily="50" charset="-127"/>
        <a:cs typeface="+mn-cs"/>
      </a:defRPr>
    </a:lvl3pPr>
    <a:lvl4pPr marL="1371600" algn="l" rtl="0" fontAlgn="base" latinLnBrk="1">
      <a:spcBef>
        <a:spcPct val="30000"/>
      </a:spcBef>
      <a:spcAft>
        <a:spcPct val="0"/>
      </a:spcAft>
      <a:defRPr sz="1200" kern="1200">
        <a:solidFill>
          <a:schemeClr val="tx1"/>
        </a:solidFill>
        <a:latin typeface="Times New Roman" charset="0"/>
        <a:ea typeface="굴림" pitchFamily="50" charset="-127"/>
        <a:cs typeface="+mn-cs"/>
      </a:defRPr>
    </a:lvl4pPr>
    <a:lvl5pPr marL="1828800" algn="l" rtl="0" fontAlgn="base" latinLnBrk="1">
      <a:spcBef>
        <a:spcPct val="30000"/>
      </a:spcBef>
      <a:spcAft>
        <a:spcPct val="0"/>
      </a:spcAft>
      <a:defRPr sz="1200" kern="1200">
        <a:solidFill>
          <a:schemeClr val="tx1"/>
        </a:solidFill>
        <a:latin typeface="Times New Roman" charset="0"/>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27C59-9934-4322-B233-83AE871EE4F4}" type="slidenum">
              <a:rPr lang="ko-KR" altLang="ko-KR"/>
              <a:pPr/>
              <a:t>1</a:t>
            </a:fld>
            <a:endParaRPr lang="ko-KR" altLang="ko-KR"/>
          </a:p>
        </p:txBody>
      </p:sp>
      <p:sp>
        <p:nvSpPr>
          <p:cNvPr id="44034" name="Rectangle 1026"/>
          <p:cNvSpPr>
            <a:spLocks noGrp="1" noRot="1" noChangeAspect="1" noChangeArrowheads="1" noTextEdit="1"/>
          </p:cNvSpPr>
          <p:nvPr>
            <p:ph type="sldImg"/>
          </p:nvPr>
        </p:nvSpPr>
        <p:spPr>
          <a:ln/>
        </p:spPr>
      </p:sp>
      <p:sp>
        <p:nvSpPr>
          <p:cNvPr id="44035" name="Rectangle 1027"/>
          <p:cNvSpPr>
            <a:spLocks noGrp="1" noChangeArrowheads="1"/>
          </p:cNvSpPr>
          <p:nvPr>
            <p:ph type="body" idx="1"/>
          </p:nvPr>
        </p:nvSpPr>
        <p:spPr/>
        <p:txBody>
          <a:bodyPr/>
          <a:lstStyle/>
          <a:p>
            <a:r>
              <a:rPr lang="en-US" altLang="ko-KR">
                <a:solidFill>
                  <a:srgbClr val="4B647D"/>
                </a:solidFill>
                <a:latin typeface="Tahoma" pitchFamily="34" charset="0"/>
              </a:rPr>
              <a:t>XML</a:t>
            </a:r>
            <a:r>
              <a:rPr lang="ko-KR" altLang="en-US">
                <a:solidFill>
                  <a:srgbClr val="4B647D"/>
                </a:solidFill>
                <a:latin typeface="Tahoma" pitchFamily="34" charset="0"/>
              </a:rPr>
              <a:t>은 간단히 말해서 모든 플랫폼,운영체제, 환경에서 실행할 수 있는 마크업 언어로서 웹의 컨텐트를 더 효율적으로 표현하도록 고안된 것이라고 할 수 잇다. 원래는 출판 프로젝트의 일환으로 개발된 것이지만 웹에서 데이터를 좀더 쉽고 효과적으로 교환할 수 있는 수단으로 발전하였다.</a:t>
            </a:r>
          </a:p>
          <a:p>
            <a:r>
              <a:rPr lang="en-US" altLang="ko-KR">
                <a:solidFill>
                  <a:srgbClr val="4B647D"/>
                </a:solidFill>
                <a:latin typeface="Tahoma" pitchFamily="34" charset="0"/>
              </a:rPr>
              <a:t>XML</a:t>
            </a:r>
            <a:r>
              <a:rPr lang="ko-KR" altLang="en-US">
                <a:solidFill>
                  <a:srgbClr val="4B647D"/>
                </a:solidFill>
                <a:latin typeface="Tahoma" pitchFamily="34" charset="0"/>
              </a:rPr>
              <a:t>은 복잡한 </a:t>
            </a:r>
            <a:r>
              <a:rPr lang="en-US" altLang="ko-KR">
                <a:solidFill>
                  <a:srgbClr val="4B647D"/>
                </a:solidFill>
                <a:latin typeface="Tahoma" pitchFamily="34" charset="0"/>
              </a:rPr>
              <a:t>SGML(Standard Generalized Markup Language)</a:t>
            </a:r>
            <a:r>
              <a:rPr lang="ko-KR" altLang="en-US">
                <a:solidFill>
                  <a:srgbClr val="4B647D"/>
                </a:solidFill>
                <a:latin typeface="Tahoma" pitchFamily="34" charset="0"/>
              </a:rPr>
              <a:t>과 </a:t>
            </a:r>
            <a:r>
              <a:rPr lang="en-US" altLang="ko-KR">
                <a:solidFill>
                  <a:srgbClr val="4B647D"/>
                </a:solidFill>
                <a:latin typeface="Tahoma" pitchFamily="34" charset="0"/>
              </a:rPr>
              <a:t>HTML(Hypertext Markup Language)</a:t>
            </a:r>
            <a:r>
              <a:rPr lang="ko-KR" altLang="en-US">
                <a:solidFill>
                  <a:srgbClr val="4B647D"/>
                </a:solidFill>
                <a:latin typeface="Tahoma" pitchFamily="34" charset="0"/>
              </a:rPr>
              <a:t>의 차이를 메워주는 역할을 한다.</a:t>
            </a:r>
            <a:br>
              <a:rPr lang="ko-KR" altLang="en-US">
                <a:solidFill>
                  <a:srgbClr val="4B647D"/>
                </a:solidFill>
                <a:latin typeface="Tahoma" pitchFamily="34" charset="0"/>
              </a:rPr>
            </a:br>
            <a:endParaRPr lang="ko-KR" altLang="en-US">
              <a:solidFill>
                <a:srgbClr val="4B647D"/>
              </a:solidFill>
              <a:latin typeface="Tahoma" pitchFamily="34" charset="0"/>
            </a:endParaRPr>
          </a:p>
          <a:p>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A773F-3D55-40B4-990C-BFB41DFFFDE6}" type="slidenum">
              <a:rPr lang="ko-KR" altLang="ko-KR"/>
              <a:pPr/>
              <a:t>14</a:t>
            </a:fld>
            <a:endParaRPr lang="ko-KR" altLang="ko-K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kumimoji="1" lang="ko-KR" altLang="en-US"/>
              <a:t>고정된 요소만을 사용하는 </a:t>
            </a:r>
            <a:r>
              <a:rPr kumimoji="1" lang="en-US" altLang="ko-KR"/>
              <a:t>HTML</a:t>
            </a:r>
            <a:r>
              <a:rPr kumimoji="1" lang="ko-KR" altLang="en-US"/>
              <a:t>과는 달리 문서 작성자가 자유롭게 문서의 요소와 속성, 개체를 선언할 수 있다.</a:t>
            </a:r>
          </a:p>
          <a:p>
            <a:r>
              <a:rPr kumimoji="1" lang="ko-KR" altLang="en-US"/>
              <a:t>그리고 고정된 형태로만 보여지는 </a:t>
            </a:r>
            <a:r>
              <a:rPr kumimoji="1" lang="en-US" altLang="ko-KR"/>
              <a:t>HTML</a:t>
            </a:r>
            <a:r>
              <a:rPr kumimoji="1" lang="ko-KR" altLang="en-US"/>
              <a:t>과는 달리 스타일시트에 의해 다양한 형태의 문서를 볼 수 있으며, </a:t>
            </a:r>
            <a:r>
              <a:rPr kumimoji="1" lang="en-US" altLang="ko-KR"/>
              <a:t>SGML </a:t>
            </a:r>
            <a:r>
              <a:rPr kumimoji="1" lang="ko-KR" altLang="en-US"/>
              <a:t>중 자주 사용되지 않는 복잡한 부분을 과감히 축소하였다. </a:t>
            </a:r>
          </a:p>
          <a:p>
            <a:r>
              <a:rPr kumimoji="1" lang="en-US" altLang="ko-KR"/>
              <a:t>XML</a:t>
            </a:r>
            <a:r>
              <a:rPr kumimoji="1" lang="ko-KR" altLang="en-US"/>
              <a:t>은 </a:t>
            </a:r>
            <a:r>
              <a:rPr kumimoji="1" lang="en-US" altLang="ko-KR"/>
              <a:t>HTML++</a:t>
            </a:r>
            <a:r>
              <a:rPr kumimoji="1" lang="ko-KR" altLang="en-US"/>
              <a:t>라기 보다는 경량급 </a:t>
            </a:r>
            <a:r>
              <a:rPr kumimoji="1" lang="en-US" altLang="ko-KR"/>
              <a:t>SGML</a:t>
            </a:r>
            <a:r>
              <a:rPr kumimoji="1" lang="ko-KR" altLang="en-US"/>
              <a:t>이다.(</a:t>
            </a:r>
            <a:r>
              <a:rPr kumimoji="1" lang="en-US" altLang="ko-KR"/>
              <a:t>XML is more like SGML light than HTML++)</a:t>
            </a:r>
            <a:endParaRPr kumimoji="1"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44CB1-924B-4AF9-9B7D-37AF84E34C0F}" type="slidenum">
              <a:rPr lang="ko-KR" altLang="ko-KR"/>
              <a:pPr/>
              <a:t>15</a:t>
            </a:fld>
            <a:endParaRPr lang="ko-KR" altLang="ko-K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ko-KR"/>
              <a:t>XML</a:t>
            </a:r>
            <a:r>
              <a:rPr lang="ko-KR" altLang="en-US"/>
              <a:t>을 실제로 사용하기 위해서는 편집기, 브라우저 등이 기본적으로 제공되어야 한다. 또한 편집기, 브라우저에는 </a:t>
            </a:r>
            <a:r>
              <a:rPr lang="en-US" altLang="ko-KR"/>
              <a:t>XML </a:t>
            </a:r>
            <a:r>
              <a:rPr lang="ko-KR" altLang="en-US"/>
              <a:t>파서가 기본적으로 내장되어야 한다. 현재는 예전에 </a:t>
            </a:r>
            <a:r>
              <a:rPr lang="en-US" altLang="ko-KR"/>
              <a:t>HTML</a:t>
            </a:r>
            <a:r>
              <a:rPr lang="ko-KR" altLang="en-US"/>
              <a:t>이 보급될 때 만큼 파격적인 브라우저가 선보이고 있지 않으며, 편집기는 각 사에서 </a:t>
            </a:r>
            <a:r>
              <a:rPr lang="en-US" altLang="ko-KR"/>
              <a:t>XML </a:t>
            </a:r>
            <a:r>
              <a:rPr lang="ko-KR" altLang="en-US"/>
              <a:t>표준에 따라 출시되고 있다. </a:t>
            </a:r>
          </a:p>
          <a:p>
            <a:r>
              <a:rPr lang="ko-KR" altLang="en-US"/>
              <a:t>현재 문서의 작성은 </a:t>
            </a:r>
            <a:r>
              <a:rPr lang="en-US" altLang="ko-KR"/>
              <a:t>XML</a:t>
            </a:r>
            <a:r>
              <a:rPr lang="ko-KR" altLang="en-US"/>
              <a:t>로 하고 그 프리젠테이션을 위하여 </a:t>
            </a:r>
            <a:r>
              <a:rPr lang="en-US" altLang="ko-KR"/>
              <a:t>HTML</a:t>
            </a:r>
            <a:r>
              <a:rPr lang="ko-KR" altLang="en-US"/>
              <a:t>로 변환시켜 사용하고 있다.</a:t>
            </a:r>
          </a:p>
          <a:p>
            <a:r>
              <a:rPr lang="ko-KR" altLang="en-US"/>
              <a:t>당분간은 </a:t>
            </a:r>
            <a:r>
              <a:rPr lang="en-US" altLang="ko-KR"/>
              <a:t>XML</a:t>
            </a:r>
            <a:r>
              <a:rPr lang="ko-KR" altLang="en-US"/>
              <a:t>은 </a:t>
            </a:r>
            <a:r>
              <a:rPr lang="en-US" altLang="ko-KR"/>
              <a:t>HTML</a:t>
            </a:r>
            <a:r>
              <a:rPr lang="ko-KR" altLang="en-US"/>
              <a:t>을 대치하게 되지는 않을 것이며 </a:t>
            </a:r>
            <a:r>
              <a:rPr lang="en-US" altLang="ko-KR"/>
              <a:t>XML</a:t>
            </a:r>
            <a:r>
              <a:rPr lang="ko-KR" altLang="en-US"/>
              <a:t>로 쓰여진 문서와 페이지들을 브라우저로 보기 위해서는 여전히 </a:t>
            </a:r>
            <a:r>
              <a:rPr lang="en-US" altLang="ko-KR"/>
              <a:t>HTML</a:t>
            </a:r>
            <a:r>
              <a:rPr lang="ko-KR" altLang="en-US"/>
              <a:t>이 필요로 한다. </a:t>
            </a:r>
          </a:p>
          <a:p>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1661A2-B065-49F4-89F1-4AFDE2783916}" type="slidenum">
              <a:rPr lang="ko-KR" altLang="ko-KR"/>
              <a:pPr/>
              <a:t>18</a:t>
            </a:fld>
            <a:endParaRPr lang="ko-KR" altLang="ko-K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ltLang="ko-KR"/>
              <a:t>XML</a:t>
            </a:r>
            <a:r>
              <a:rPr lang="ko-KR" altLang="en-US"/>
              <a:t>이 일반인에게 처음 소개된 것은 지난 제6회 </a:t>
            </a:r>
            <a:r>
              <a:rPr lang="en-US" altLang="ko-KR"/>
              <a:t>WWW </a:t>
            </a:r>
            <a:r>
              <a:rPr lang="ko-KR" altLang="en-US"/>
              <a:t>컨퍼런스(1996년 4월, 미국 산타클라라)에서 </a:t>
            </a:r>
            <a:r>
              <a:rPr lang="en-US" altLang="ko-KR"/>
              <a:t>Dan Connolly</a:t>
            </a:r>
            <a:r>
              <a:rPr lang="ko-KR" altLang="en-US"/>
              <a:t>의 발표로 기억된다. </a:t>
            </a:r>
          </a:p>
          <a:p>
            <a:r>
              <a:rPr lang="ko-KR" altLang="en-US"/>
              <a:t>이때 </a:t>
            </a:r>
            <a:r>
              <a:rPr lang="en-US" altLang="ko-KR"/>
              <a:t>World Wide Web Consortium(W3C)</a:t>
            </a:r>
            <a:r>
              <a:rPr lang="ko-KR" altLang="en-US"/>
              <a:t>의 관계자들은 </a:t>
            </a:r>
            <a:r>
              <a:rPr lang="en-US" altLang="ko-KR"/>
              <a:t>XML</a:t>
            </a:r>
            <a:r>
              <a:rPr lang="ko-KR" altLang="en-US"/>
              <a:t>과 </a:t>
            </a:r>
            <a:r>
              <a:rPr lang="en-US" altLang="ko-KR"/>
              <a:t>XLINK(Xpointer </a:t>
            </a:r>
            <a:r>
              <a:rPr lang="ko-KR" altLang="en-US"/>
              <a:t>포함)의 표준안을 일반 컨퍼런스 참석자에게 배포하고 </a:t>
            </a:r>
            <a:r>
              <a:rPr lang="en-US" altLang="ko-KR"/>
              <a:t>W3C </a:t>
            </a:r>
            <a:r>
              <a:rPr lang="ko-KR" altLang="en-US"/>
              <a:t>세션에서는 배포한 문서에 대하여 강의하는 형식으로 소개하였다.</a:t>
            </a:r>
          </a:p>
          <a:p>
            <a:r>
              <a:rPr lang="ko-KR" altLang="en-US"/>
              <a:t>이후 </a:t>
            </a:r>
            <a:r>
              <a:rPr lang="en-US" altLang="ko-KR"/>
              <a:t>XML</a:t>
            </a:r>
            <a:r>
              <a:rPr lang="ko-KR" altLang="en-US"/>
              <a:t>은 </a:t>
            </a:r>
            <a:r>
              <a:rPr lang="en-US" altLang="ko-KR"/>
              <a:t>W3C</a:t>
            </a:r>
            <a:r>
              <a:rPr lang="ko-KR" altLang="en-US"/>
              <a:t>의 후원아래 구성된 </a:t>
            </a:r>
            <a:r>
              <a:rPr lang="en-US" altLang="ko-KR"/>
              <a:t>XML Working Group (originally known as the SGML Editorial Review Board) </a:t>
            </a:r>
            <a:r>
              <a:rPr lang="ko-KR" altLang="en-US"/>
              <a:t>에 의해 개발되었다.</a:t>
            </a:r>
          </a:p>
          <a:p>
            <a:r>
              <a:rPr lang="ko-KR" altLang="en-US" b="1"/>
              <a:t>1996. 7</a:t>
            </a:r>
            <a:endParaRPr lang="ko-KR" altLang="en-US"/>
          </a:p>
          <a:p>
            <a:r>
              <a:rPr lang="en-US" altLang="ko-KR"/>
              <a:t>W3C</a:t>
            </a:r>
            <a:r>
              <a:rPr lang="ko-KR" altLang="en-US">
                <a:ea typeface="바탕체" pitchFamily="17" charset="-127"/>
              </a:rPr>
              <a:t>에서</a:t>
            </a:r>
            <a:r>
              <a:rPr lang="ko-KR" altLang="en-US"/>
              <a:t> </a:t>
            </a:r>
            <a:r>
              <a:rPr lang="ko-KR" altLang="en-US">
                <a:ea typeface="바탕체" pitchFamily="17" charset="-127"/>
              </a:rPr>
              <a:t>공식적으로</a:t>
            </a:r>
            <a:r>
              <a:rPr lang="ko-KR" altLang="en-US"/>
              <a:t> </a:t>
            </a:r>
            <a:r>
              <a:rPr lang="en-US" altLang="ko-KR"/>
              <a:t>SGML </a:t>
            </a:r>
            <a:r>
              <a:rPr lang="ko-KR" altLang="en-US">
                <a:ea typeface="바탕체" pitchFamily="17" charset="-127"/>
              </a:rPr>
              <a:t>작업</a:t>
            </a:r>
            <a:r>
              <a:rPr lang="ko-KR" altLang="en-US"/>
              <a:t> </a:t>
            </a:r>
            <a:r>
              <a:rPr lang="ko-KR" altLang="en-US">
                <a:ea typeface="바탕체" pitchFamily="17" charset="-127"/>
              </a:rPr>
              <a:t>시작</a:t>
            </a:r>
            <a:endParaRPr lang="ko-KR" altLang="en-US"/>
          </a:p>
          <a:p>
            <a:r>
              <a:rPr lang="ko-KR" altLang="en-US" b="1"/>
              <a:t>1996. 9</a:t>
            </a:r>
            <a:endParaRPr lang="ko-KR" altLang="en-US"/>
          </a:p>
          <a:p>
            <a:r>
              <a:rPr lang="ko-KR" altLang="en-US">
                <a:ea typeface="바탕체" pitchFamily="17" charset="-127"/>
              </a:rPr>
              <a:t>샌프란시스코에서</a:t>
            </a:r>
            <a:r>
              <a:rPr lang="ko-KR" altLang="en-US"/>
              <a:t> </a:t>
            </a:r>
            <a:r>
              <a:rPr lang="ko-KR" altLang="en-US">
                <a:ea typeface="바탕체" pitchFamily="17" charset="-127"/>
              </a:rPr>
              <a:t>열린</a:t>
            </a:r>
            <a:r>
              <a:rPr lang="ko-KR" altLang="en-US"/>
              <a:t> </a:t>
            </a:r>
            <a:r>
              <a:rPr lang="en-US" altLang="ko-KR"/>
              <a:t>Seybold </a:t>
            </a:r>
            <a:r>
              <a:rPr lang="ko-KR" altLang="en-US">
                <a:ea typeface="바탕체" pitchFamily="17" charset="-127"/>
              </a:rPr>
              <a:t>컨퍼런스에서</a:t>
            </a:r>
            <a:r>
              <a:rPr lang="ko-KR" altLang="en-US"/>
              <a:t> </a:t>
            </a:r>
            <a:r>
              <a:rPr lang="en-US" altLang="ko-KR"/>
              <a:t>Generic SGML</a:t>
            </a:r>
            <a:r>
              <a:rPr lang="ko-KR" altLang="en-US">
                <a:ea typeface="바탕체" pitchFamily="17" charset="-127"/>
              </a:rPr>
              <a:t>의</a:t>
            </a:r>
            <a:r>
              <a:rPr lang="ko-KR" altLang="en-US"/>
              <a:t> </a:t>
            </a:r>
            <a:r>
              <a:rPr lang="ko-KR" altLang="en-US">
                <a:ea typeface="바탕체" pitchFamily="17" charset="-127"/>
              </a:rPr>
              <a:t>활동을</a:t>
            </a:r>
            <a:r>
              <a:rPr lang="ko-KR" altLang="en-US"/>
              <a:t> </a:t>
            </a:r>
            <a:r>
              <a:rPr lang="ko-KR" altLang="en-US">
                <a:ea typeface="바탕체" pitchFamily="17" charset="-127"/>
              </a:rPr>
              <a:t>보고</a:t>
            </a:r>
            <a:endParaRPr lang="ko-KR" altLang="en-US"/>
          </a:p>
          <a:p>
            <a:r>
              <a:rPr lang="ko-KR" altLang="en-US" b="1"/>
              <a:t>1996. 11</a:t>
            </a:r>
            <a:endParaRPr lang="ko-KR" altLang="en-US"/>
          </a:p>
          <a:p>
            <a:r>
              <a:rPr lang="ko-KR" altLang="en-US">
                <a:ea typeface="바탕체" pitchFamily="17" charset="-127"/>
              </a:rPr>
              <a:t>보스톤에서</a:t>
            </a:r>
            <a:r>
              <a:rPr lang="ko-KR" altLang="en-US"/>
              <a:t> </a:t>
            </a:r>
            <a:r>
              <a:rPr lang="ko-KR" altLang="en-US">
                <a:ea typeface="바탕체" pitchFamily="17" charset="-127"/>
              </a:rPr>
              <a:t>열린</a:t>
            </a:r>
            <a:r>
              <a:rPr lang="ko-KR" altLang="en-US"/>
              <a:t>  </a:t>
            </a:r>
            <a:r>
              <a:rPr lang="en-US" altLang="ko-KR"/>
              <a:t>SGML '96 </a:t>
            </a:r>
            <a:r>
              <a:rPr lang="ko-KR" altLang="en-US">
                <a:ea typeface="바탕체" pitchFamily="17" charset="-127"/>
              </a:rPr>
              <a:t>컨퍼런스에서</a:t>
            </a:r>
            <a:r>
              <a:rPr lang="ko-KR" altLang="en-US"/>
              <a:t> </a:t>
            </a:r>
            <a:r>
              <a:rPr lang="ko-KR" altLang="en-US">
                <a:ea typeface="바탕체" pitchFamily="17" charset="-127"/>
              </a:rPr>
              <a:t>처음</a:t>
            </a:r>
            <a:r>
              <a:rPr lang="ko-KR" altLang="en-US"/>
              <a:t> </a:t>
            </a:r>
            <a:r>
              <a:rPr lang="en-US" altLang="ko-KR"/>
              <a:t>XML </a:t>
            </a:r>
            <a:r>
              <a:rPr lang="ko-KR" altLang="en-US">
                <a:ea typeface="바탕체" pitchFamily="17" charset="-127"/>
              </a:rPr>
              <a:t>초안이</a:t>
            </a:r>
            <a:r>
              <a:rPr lang="ko-KR" altLang="en-US"/>
              <a:t> </a:t>
            </a:r>
            <a:r>
              <a:rPr lang="ko-KR" altLang="en-US">
                <a:ea typeface="바탕체" pitchFamily="17" charset="-127"/>
              </a:rPr>
              <a:t>발표</a:t>
            </a:r>
            <a:endParaRPr lang="ko-KR" altLang="en-US"/>
          </a:p>
          <a:p>
            <a:r>
              <a:rPr lang="ko-KR" altLang="en-US" b="1"/>
              <a:t>1997.1</a:t>
            </a:r>
            <a:endParaRPr lang="ko-KR" altLang="en-US"/>
          </a:p>
          <a:p>
            <a:r>
              <a:rPr lang="en-US" altLang="ko-KR"/>
              <a:t>Peter Flynn </a:t>
            </a:r>
            <a:r>
              <a:rPr lang="ko-KR" altLang="en-US">
                <a:ea typeface="바탕체" pitchFamily="17" charset="-127"/>
              </a:rPr>
              <a:t>이</a:t>
            </a:r>
            <a:r>
              <a:rPr lang="ko-KR" altLang="en-US"/>
              <a:t> </a:t>
            </a:r>
            <a:r>
              <a:rPr lang="en-US" altLang="ko-KR"/>
              <a:t>XML</a:t>
            </a:r>
            <a:r>
              <a:rPr lang="ko-KR" altLang="en-US">
                <a:ea typeface="바탕체" pitchFamily="17" charset="-127"/>
              </a:rPr>
              <a:t>에</a:t>
            </a:r>
            <a:r>
              <a:rPr lang="ko-KR" altLang="en-US"/>
              <a:t> </a:t>
            </a:r>
            <a:r>
              <a:rPr lang="ko-KR" altLang="en-US">
                <a:ea typeface="바탕체" pitchFamily="17" charset="-127"/>
              </a:rPr>
              <a:t>대한</a:t>
            </a:r>
            <a:r>
              <a:rPr lang="ko-KR" altLang="en-US"/>
              <a:t> </a:t>
            </a:r>
            <a:r>
              <a:rPr lang="en-US" altLang="ko-KR"/>
              <a:t>CAQ( Commonly Asked Questions )</a:t>
            </a:r>
            <a:r>
              <a:rPr lang="ko-KR" altLang="en-US">
                <a:ea typeface="바탕체" pitchFamily="17" charset="-127"/>
              </a:rPr>
              <a:t>목록을</a:t>
            </a:r>
            <a:r>
              <a:rPr lang="ko-KR" altLang="en-US"/>
              <a:t> </a:t>
            </a:r>
            <a:r>
              <a:rPr lang="ko-KR" altLang="en-US">
                <a:ea typeface="바탕체" pitchFamily="17" charset="-127"/>
              </a:rPr>
              <a:t>간수하기</a:t>
            </a:r>
            <a:r>
              <a:rPr lang="ko-KR" altLang="en-US"/>
              <a:t> </a:t>
            </a:r>
            <a:r>
              <a:rPr lang="ko-KR" altLang="en-US">
                <a:ea typeface="바탕체" pitchFamily="17" charset="-127"/>
              </a:rPr>
              <a:t>시작</a:t>
            </a:r>
            <a:endParaRPr lang="ko-KR" altLang="en-US"/>
          </a:p>
          <a:p>
            <a:r>
              <a:rPr lang="ko-KR" altLang="en-US" b="1"/>
              <a:t>1997. 2</a:t>
            </a:r>
            <a:endParaRPr lang="ko-KR" altLang="en-US"/>
          </a:p>
          <a:p>
            <a:r>
              <a:rPr lang="ko-KR" altLang="en-US"/>
              <a:t>	</a:t>
            </a:r>
            <a:r>
              <a:rPr lang="ko-KR" altLang="en-US">
                <a:ea typeface="바탕체" pitchFamily="17" charset="-127"/>
              </a:rPr>
              <a:t>런던</a:t>
            </a:r>
            <a:r>
              <a:rPr lang="ko-KR" altLang="en-US"/>
              <a:t> </a:t>
            </a:r>
            <a:r>
              <a:rPr lang="ko-KR" altLang="en-US">
                <a:ea typeface="바탕체" pitchFamily="17" charset="-127"/>
              </a:rPr>
              <a:t>왕립</a:t>
            </a:r>
            <a:r>
              <a:rPr lang="ko-KR" altLang="en-US"/>
              <a:t> </a:t>
            </a:r>
            <a:r>
              <a:rPr lang="ko-KR" altLang="en-US">
                <a:ea typeface="바탕체" pitchFamily="17" charset="-127"/>
              </a:rPr>
              <a:t>대학이</a:t>
            </a:r>
            <a:r>
              <a:rPr lang="ko-KR" altLang="en-US"/>
              <a:t> </a:t>
            </a:r>
            <a:r>
              <a:rPr lang="en-US" altLang="ko-KR"/>
              <a:t>XML </a:t>
            </a:r>
            <a:r>
              <a:rPr lang="ko-KR" altLang="en-US">
                <a:ea typeface="바탕체" pitchFamily="17" charset="-127"/>
              </a:rPr>
              <a:t>개발자에</a:t>
            </a:r>
            <a:r>
              <a:rPr lang="ko-KR" altLang="en-US"/>
              <a:t> </a:t>
            </a:r>
            <a:r>
              <a:rPr lang="ko-KR" altLang="en-US">
                <a:ea typeface="바탕체" pitchFamily="17" charset="-127"/>
              </a:rPr>
              <a:t>대한</a:t>
            </a:r>
            <a:r>
              <a:rPr lang="ko-KR" altLang="en-US"/>
              <a:t> </a:t>
            </a:r>
            <a:r>
              <a:rPr lang="en-US" altLang="ko-KR"/>
              <a:t>mxl-dev </a:t>
            </a:r>
            <a:r>
              <a:rPr lang="ko-KR" altLang="en-US">
                <a:ea typeface="바탕체" pitchFamily="17" charset="-127"/>
              </a:rPr>
              <a:t>메일링</a:t>
            </a:r>
            <a:r>
              <a:rPr lang="ko-KR" altLang="en-US"/>
              <a:t> </a:t>
            </a:r>
            <a:r>
              <a:rPr lang="ko-KR" altLang="en-US">
                <a:ea typeface="바탕체" pitchFamily="17" charset="-127"/>
              </a:rPr>
              <a:t>리스트를</a:t>
            </a:r>
            <a:r>
              <a:rPr lang="ko-KR" altLang="en-US"/>
              <a:t> </a:t>
            </a:r>
            <a:r>
              <a:rPr lang="ko-KR" altLang="en-US">
                <a:ea typeface="바탕체" pitchFamily="17" charset="-127"/>
              </a:rPr>
              <a:t>만듬</a:t>
            </a:r>
            <a:endParaRPr lang="ko-KR" altLang="en-US"/>
          </a:p>
          <a:p>
            <a:r>
              <a:rPr lang="ko-KR" altLang="en-US" b="1"/>
              <a:t>1997. 3</a:t>
            </a:r>
            <a:endParaRPr lang="ko-KR" altLang="en-US"/>
          </a:p>
          <a:p>
            <a:r>
              <a:rPr lang="ko-KR" altLang="en-US"/>
              <a:t>	</a:t>
            </a:r>
            <a:r>
              <a:rPr lang="en-US" altLang="ko-KR"/>
              <a:t>Graphic Communication Association </a:t>
            </a:r>
            <a:r>
              <a:rPr lang="ko-KR" altLang="en-US">
                <a:ea typeface="바탕체" pitchFamily="17" charset="-127"/>
              </a:rPr>
              <a:t>주최로</a:t>
            </a:r>
            <a:r>
              <a:rPr lang="ko-KR" altLang="en-US"/>
              <a:t> </a:t>
            </a:r>
            <a:r>
              <a:rPr lang="ko-KR" altLang="en-US">
                <a:ea typeface="바탕체" pitchFamily="17" charset="-127"/>
              </a:rPr>
              <a:t>샌디에고에서</a:t>
            </a:r>
            <a:r>
              <a:rPr lang="ko-KR" altLang="en-US"/>
              <a:t> </a:t>
            </a:r>
            <a:r>
              <a:rPr lang="ko-KR" altLang="en-US">
                <a:ea typeface="바탕체" pitchFamily="17" charset="-127"/>
              </a:rPr>
              <a:t>제</a:t>
            </a:r>
            <a:r>
              <a:rPr lang="ko-KR" altLang="en-US"/>
              <a:t>1</a:t>
            </a:r>
            <a:r>
              <a:rPr lang="ko-KR" altLang="en-US">
                <a:ea typeface="바탕체" pitchFamily="17" charset="-127"/>
              </a:rPr>
              <a:t>회</a:t>
            </a:r>
            <a:r>
              <a:rPr lang="ko-KR" altLang="en-US"/>
              <a:t> </a:t>
            </a:r>
            <a:r>
              <a:rPr lang="en-US" altLang="ko-KR"/>
              <a:t>XML Conference </a:t>
            </a:r>
            <a:r>
              <a:rPr lang="ko-KR" altLang="en-US">
                <a:ea typeface="바탕체" pitchFamily="17" charset="-127"/>
              </a:rPr>
              <a:t>개최</a:t>
            </a:r>
            <a:endParaRPr lang="ko-KR" altLang="en-US"/>
          </a:p>
          <a:p>
            <a:r>
              <a:rPr lang="ko-KR" altLang="en-US" b="1"/>
              <a:t>1997. 3</a:t>
            </a:r>
            <a:endParaRPr lang="ko-KR" altLang="en-US"/>
          </a:p>
          <a:p>
            <a:r>
              <a:rPr lang="ko-KR" altLang="en-US"/>
              <a:t>	</a:t>
            </a:r>
            <a:r>
              <a:rPr lang="en-US" altLang="ko-KR"/>
              <a:t>XML Syntax Working Draft</a:t>
            </a:r>
            <a:r>
              <a:rPr lang="ko-KR" altLang="en-US">
                <a:ea typeface="바탕체" pitchFamily="17" charset="-127"/>
              </a:rPr>
              <a:t>를</a:t>
            </a:r>
            <a:r>
              <a:rPr lang="ko-KR" altLang="en-US"/>
              <a:t> </a:t>
            </a:r>
            <a:r>
              <a:rPr lang="ko-KR" altLang="en-US">
                <a:ea typeface="바탕체" pitchFamily="17" charset="-127"/>
              </a:rPr>
              <a:t>개정</a:t>
            </a:r>
            <a:endParaRPr lang="ko-KR" altLang="en-US"/>
          </a:p>
          <a:p>
            <a:r>
              <a:rPr lang="ko-KR" altLang="en-US" b="1"/>
              <a:t>1997.4</a:t>
            </a:r>
            <a:endParaRPr lang="ko-KR" altLang="en-US"/>
          </a:p>
          <a:p>
            <a:r>
              <a:rPr lang="ko-KR" altLang="en-US"/>
              <a:t>	</a:t>
            </a:r>
            <a:r>
              <a:rPr lang="en-US" altLang="ko-KR"/>
              <a:t>XML Linking Working Draft </a:t>
            </a:r>
            <a:r>
              <a:rPr lang="ko-KR" altLang="en-US">
                <a:ea typeface="바탕체" pitchFamily="17" charset="-127"/>
              </a:rPr>
              <a:t>발표</a:t>
            </a:r>
            <a:endParaRPr lang="ko-KR" altLang="en-US"/>
          </a:p>
          <a:p>
            <a:r>
              <a:rPr lang="ko-KR" altLang="en-US" b="1"/>
              <a:t>1997. 4</a:t>
            </a:r>
            <a:endParaRPr lang="ko-KR" altLang="en-US"/>
          </a:p>
          <a:p>
            <a:r>
              <a:rPr lang="ko-KR" altLang="en-US"/>
              <a:t>	</a:t>
            </a:r>
            <a:r>
              <a:rPr lang="ko-KR" altLang="en-US">
                <a:ea typeface="바탕체" pitchFamily="17" charset="-127"/>
              </a:rPr>
              <a:t>미국</a:t>
            </a:r>
            <a:r>
              <a:rPr lang="ko-KR" altLang="en-US"/>
              <a:t> </a:t>
            </a:r>
            <a:r>
              <a:rPr lang="ko-KR" altLang="en-US">
                <a:ea typeface="바탕체" pitchFamily="17" charset="-127"/>
              </a:rPr>
              <a:t>산타</a:t>
            </a:r>
            <a:r>
              <a:rPr lang="ko-KR" altLang="en-US"/>
              <a:t> </a:t>
            </a:r>
            <a:r>
              <a:rPr lang="ko-KR" altLang="en-US">
                <a:ea typeface="바탕체" pitchFamily="17" charset="-127"/>
              </a:rPr>
              <a:t>클라라에서</a:t>
            </a:r>
            <a:r>
              <a:rPr lang="ko-KR" altLang="en-US"/>
              <a:t> </a:t>
            </a:r>
            <a:r>
              <a:rPr lang="ko-KR" altLang="en-US">
                <a:ea typeface="바탕체" pitchFamily="17" charset="-127"/>
              </a:rPr>
              <a:t>열린</a:t>
            </a:r>
            <a:r>
              <a:rPr lang="ko-KR" altLang="en-US"/>
              <a:t> </a:t>
            </a:r>
            <a:r>
              <a:rPr lang="ko-KR" altLang="en-US">
                <a:ea typeface="바탕체" pitchFamily="17" charset="-127"/>
              </a:rPr>
              <a:t>제</a:t>
            </a:r>
            <a:r>
              <a:rPr lang="ko-KR" altLang="en-US"/>
              <a:t>6</a:t>
            </a:r>
            <a:r>
              <a:rPr lang="ko-KR" altLang="en-US">
                <a:ea typeface="바탕체" pitchFamily="17" charset="-127"/>
              </a:rPr>
              <a:t>회</a:t>
            </a:r>
            <a:r>
              <a:rPr lang="ko-KR" altLang="en-US"/>
              <a:t> </a:t>
            </a:r>
            <a:r>
              <a:rPr lang="en-US" altLang="ko-KR"/>
              <a:t>WWW </a:t>
            </a:r>
            <a:r>
              <a:rPr lang="ko-KR" altLang="en-US">
                <a:ea typeface="바탕체" pitchFamily="17" charset="-127"/>
              </a:rPr>
              <a:t>컨퍼런스에서</a:t>
            </a:r>
            <a:r>
              <a:rPr lang="ko-KR" altLang="en-US"/>
              <a:t> </a:t>
            </a:r>
            <a:r>
              <a:rPr lang="en-US" altLang="ko-KR"/>
              <a:t>W3C</a:t>
            </a:r>
            <a:r>
              <a:rPr lang="ko-KR" altLang="en-US">
                <a:ea typeface="바탕체" pitchFamily="17" charset="-127"/>
              </a:rPr>
              <a:t>에서</a:t>
            </a:r>
            <a:r>
              <a:rPr lang="ko-KR" altLang="en-US"/>
              <a:t> </a:t>
            </a:r>
            <a:r>
              <a:rPr lang="en-US" altLang="ko-KR"/>
              <a:t>XML </a:t>
            </a:r>
            <a:r>
              <a:rPr lang="ko-KR" altLang="en-US">
                <a:ea typeface="바탕체" pitchFamily="17" charset="-127"/>
              </a:rPr>
              <a:t>발표</a:t>
            </a:r>
            <a:r>
              <a:rPr lang="ko-KR" altLang="en-US"/>
              <a:t> </a:t>
            </a:r>
          </a:p>
          <a:p>
            <a:r>
              <a:rPr lang="ko-KR" altLang="en-US"/>
              <a:t>(</a:t>
            </a:r>
            <a:r>
              <a:rPr lang="en-US" altLang="ko-KR"/>
              <a:t>CSS</a:t>
            </a:r>
            <a:r>
              <a:rPr lang="ko-KR" altLang="en-US">
                <a:ea typeface="바탕체" pitchFamily="17" charset="-127"/>
              </a:rPr>
              <a:t>와</a:t>
            </a:r>
            <a:r>
              <a:rPr lang="ko-KR" altLang="en-US"/>
              <a:t> </a:t>
            </a:r>
            <a:r>
              <a:rPr lang="ko-KR" altLang="en-US">
                <a:ea typeface="바탕체" pitchFamily="17" charset="-127"/>
              </a:rPr>
              <a:t>함께</a:t>
            </a:r>
            <a:r>
              <a:rPr lang="ko-KR" altLang="en-US"/>
              <a:t> </a:t>
            </a:r>
            <a:r>
              <a:rPr lang="ko-KR" altLang="en-US">
                <a:ea typeface="바탕체" pitchFamily="17" charset="-127"/>
              </a:rPr>
              <a:t>가장</a:t>
            </a:r>
            <a:r>
              <a:rPr lang="ko-KR" altLang="en-US"/>
              <a:t> </a:t>
            </a:r>
            <a:r>
              <a:rPr lang="ko-KR" altLang="en-US">
                <a:ea typeface="바탕체" pitchFamily="17" charset="-127"/>
              </a:rPr>
              <a:t>적극적인</a:t>
            </a:r>
            <a:r>
              <a:rPr lang="ko-KR" altLang="en-US"/>
              <a:t> </a:t>
            </a:r>
            <a:r>
              <a:rPr lang="ko-KR" altLang="en-US">
                <a:ea typeface="바탕체" pitchFamily="17" charset="-127"/>
              </a:rPr>
              <a:t>세션이었음</a:t>
            </a:r>
            <a:r>
              <a:rPr lang="ko-KR" altLang="en-US"/>
              <a:t>)</a:t>
            </a:r>
          </a:p>
          <a:p>
            <a:r>
              <a:rPr lang="ko-KR" altLang="en-US" b="1"/>
              <a:t>1997. 6</a:t>
            </a:r>
            <a:endParaRPr lang="ko-KR" altLang="en-US"/>
          </a:p>
          <a:p>
            <a:r>
              <a:rPr lang="ko-KR" altLang="en-US"/>
              <a:t>	</a:t>
            </a:r>
            <a:r>
              <a:rPr lang="ko-KR" altLang="en-US">
                <a:ea typeface="바탕체" pitchFamily="17" charset="-127"/>
              </a:rPr>
              <a:t>새로운</a:t>
            </a:r>
            <a:r>
              <a:rPr lang="ko-KR" altLang="en-US"/>
              <a:t> </a:t>
            </a:r>
            <a:r>
              <a:rPr lang="en-US" altLang="ko-KR"/>
              <a:t>XML Syntax, Linking WD </a:t>
            </a:r>
            <a:r>
              <a:rPr lang="ko-KR" altLang="en-US">
                <a:ea typeface="바탕체" pitchFamily="17" charset="-127"/>
              </a:rPr>
              <a:t>발표</a:t>
            </a:r>
            <a:endParaRPr lang="ko-KR" altLang="en-US"/>
          </a:p>
          <a:p>
            <a:r>
              <a:rPr lang="ko-KR" altLang="en-US" b="1"/>
              <a:t>1997. 8</a:t>
            </a:r>
            <a:endParaRPr lang="ko-KR" altLang="en-US"/>
          </a:p>
          <a:p>
            <a:r>
              <a:rPr lang="ko-KR" altLang="en-US"/>
              <a:t>	</a:t>
            </a:r>
            <a:r>
              <a:rPr lang="en-US" altLang="ko-KR"/>
              <a:t>XML Developers Day (</a:t>
            </a:r>
            <a:r>
              <a:rPr lang="ko-KR" altLang="en-US">
                <a:ea typeface="바탕체" pitchFamily="17" charset="-127"/>
              </a:rPr>
              <a:t>캐나다</a:t>
            </a:r>
            <a:r>
              <a:rPr lang="ko-KR" altLang="en-US"/>
              <a:t>, </a:t>
            </a:r>
            <a:r>
              <a:rPr lang="ko-KR" altLang="en-US">
                <a:ea typeface="바탕체" pitchFamily="17" charset="-127"/>
              </a:rPr>
              <a:t>몬트리올</a:t>
            </a:r>
            <a:r>
              <a:rPr lang="ko-KR" altLang="en-US"/>
              <a:t>)</a:t>
            </a:r>
          </a:p>
          <a:p>
            <a:r>
              <a:rPr lang="ko-KR" altLang="en-US" b="1"/>
              <a:t>1997. 9</a:t>
            </a:r>
            <a:endParaRPr lang="ko-KR" altLang="en-US"/>
          </a:p>
          <a:p>
            <a:r>
              <a:rPr lang="ko-KR" altLang="en-US"/>
              <a:t>	</a:t>
            </a:r>
            <a:r>
              <a:rPr lang="en-US" altLang="ko-KR"/>
              <a:t>SGML/XML Asia Pacific '97 </a:t>
            </a:r>
            <a:r>
              <a:rPr lang="ko-KR" altLang="en-US">
                <a:ea typeface="바탕체" pitchFamily="17" charset="-127"/>
              </a:rPr>
              <a:t>컨퍼런스</a:t>
            </a:r>
            <a:r>
              <a:rPr lang="ko-KR" altLang="en-US"/>
              <a:t> </a:t>
            </a:r>
            <a:r>
              <a:rPr lang="ko-KR" altLang="en-US">
                <a:ea typeface="바탕체" pitchFamily="17" charset="-127"/>
              </a:rPr>
              <a:t>개최</a:t>
            </a:r>
            <a:r>
              <a:rPr lang="ko-KR" altLang="en-US"/>
              <a:t> </a:t>
            </a:r>
            <a:r>
              <a:rPr lang="ko-KR" altLang="en-US">
                <a:ea typeface="바탕체" pitchFamily="17" charset="-127"/>
              </a:rPr>
              <a:t>예정</a:t>
            </a:r>
            <a:r>
              <a:rPr lang="ko-KR" altLang="en-US"/>
              <a:t> (</a:t>
            </a:r>
            <a:r>
              <a:rPr lang="ko-KR" altLang="en-US">
                <a:ea typeface="바탕체" pitchFamily="17" charset="-127"/>
              </a:rPr>
              <a:t>호주</a:t>
            </a:r>
            <a:r>
              <a:rPr lang="ko-KR" altLang="en-US"/>
              <a:t>, </a:t>
            </a:r>
            <a:r>
              <a:rPr lang="ko-KR" altLang="en-US">
                <a:ea typeface="바탕체" pitchFamily="17" charset="-127"/>
              </a:rPr>
              <a:t>시드니</a:t>
            </a:r>
            <a:r>
              <a:rPr lang="ko-KR" altLang="en-US"/>
              <a:t>) </a:t>
            </a:r>
          </a:p>
          <a:p>
            <a:r>
              <a:rPr lang="ko-KR" altLang="en-US" b="1"/>
              <a:t>1997. 12</a:t>
            </a:r>
            <a:endParaRPr lang="ko-KR" altLang="en-US"/>
          </a:p>
          <a:p>
            <a:r>
              <a:rPr lang="ko-KR" altLang="en-US"/>
              <a:t>	</a:t>
            </a:r>
            <a:r>
              <a:rPr lang="en-US" altLang="ko-KR"/>
              <a:t>SGML/XML 97 </a:t>
            </a:r>
            <a:r>
              <a:rPr lang="ko-KR" altLang="en-US">
                <a:ea typeface="바탕체" pitchFamily="17" charset="-127"/>
              </a:rPr>
              <a:t>컨퍼런스</a:t>
            </a:r>
            <a:r>
              <a:rPr lang="ko-KR" altLang="en-US"/>
              <a:t> </a:t>
            </a:r>
            <a:r>
              <a:rPr lang="ko-KR" altLang="en-US">
                <a:ea typeface="바탕체" pitchFamily="17" charset="-127"/>
              </a:rPr>
              <a:t>개최</a:t>
            </a:r>
            <a:r>
              <a:rPr lang="ko-KR" altLang="en-US"/>
              <a:t> </a:t>
            </a:r>
            <a:r>
              <a:rPr lang="ko-KR" altLang="en-US">
                <a:ea typeface="바탕체" pitchFamily="17" charset="-127"/>
              </a:rPr>
              <a:t>예정</a:t>
            </a:r>
            <a:r>
              <a:rPr lang="ko-KR" altLang="en-US"/>
              <a:t> (</a:t>
            </a:r>
            <a:r>
              <a:rPr lang="ko-KR" altLang="en-US">
                <a:ea typeface="바탕체" pitchFamily="17" charset="-127"/>
              </a:rPr>
              <a:t>미국</a:t>
            </a:r>
            <a:r>
              <a:rPr lang="ko-KR" altLang="en-US"/>
              <a:t> </a:t>
            </a:r>
            <a:r>
              <a:rPr lang="ko-KR" altLang="en-US">
                <a:ea typeface="바탕체" pitchFamily="17" charset="-127"/>
              </a:rPr>
              <a:t>워싱턴</a:t>
            </a:r>
            <a:r>
              <a:rPr lang="ko-KR" altLang="en-US"/>
              <a:t>)</a:t>
            </a:r>
          </a:p>
          <a:p>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CBEA8-9275-41B8-8DD1-3A6722715F11}" type="slidenum">
              <a:rPr lang="ko-KR" altLang="ko-KR"/>
              <a:pPr/>
              <a:t>19</a:t>
            </a:fld>
            <a:endParaRPr lang="ko-KR" altLang="ko-K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ko-KR"/>
          </a:p>
          <a:p>
            <a:r>
              <a:rPr lang="en-US" altLang="ko-KR"/>
              <a:t>SMIL (Synchronized Multimedia Integration Language) : </a:t>
            </a:r>
            <a:r>
              <a:rPr lang="ko-KR" altLang="en-US"/>
              <a:t>멀티미디어 데이터의 동기화를 위한 언어 </a:t>
            </a:r>
          </a:p>
          <a:p>
            <a:endParaRPr lang="en-US" altLang="ko-KR"/>
          </a:p>
          <a:p>
            <a:r>
              <a:rPr lang="en-US" altLang="ko-KR"/>
              <a:t>RDF (Resource Description Framework) : </a:t>
            </a:r>
            <a:r>
              <a:rPr lang="ko-KR" altLang="en-US"/>
              <a:t>메타 데이터를 기술하기 위한 범용적 데이터 기술 방법으로 기존의 메타 데이터 기술 방법(예 : </a:t>
            </a:r>
            <a:r>
              <a:rPr lang="en-US" altLang="ko-KR"/>
              <a:t>Doublin Core </a:t>
            </a:r>
            <a:r>
              <a:rPr lang="ko-KR" altLang="en-US"/>
              <a:t>등)을 모두 포함한다. </a:t>
            </a:r>
          </a:p>
          <a:p>
            <a:endParaRPr lang="en-US" altLang="ko-KR"/>
          </a:p>
          <a:p>
            <a:r>
              <a:rPr lang="en-US" altLang="ko-KR"/>
              <a:t>DOM</a:t>
            </a:r>
            <a:r>
              <a:rPr lang="ko-KR" altLang="en-US"/>
              <a:t>은 </a:t>
            </a:r>
            <a:r>
              <a:rPr lang="en-US" altLang="ko-KR"/>
              <a:t>HTML</a:t>
            </a:r>
            <a:r>
              <a:rPr lang="ko-KR" altLang="en-US"/>
              <a:t>과 </a:t>
            </a:r>
            <a:r>
              <a:rPr lang="en-US" altLang="ko-KR"/>
              <a:t>XML </a:t>
            </a:r>
            <a:r>
              <a:rPr lang="ko-KR" altLang="en-US"/>
              <a:t>문서를 위한 응용 프로그래밍 인터페이스(</a:t>
            </a:r>
            <a:r>
              <a:rPr lang="en-US" altLang="ko-KR"/>
              <a:t>API)</a:t>
            </a:r>
            <a:r>
              <a:rPr lang="ko-KR" altLang="en-US"/>
              <a:t>이며, </a:t>
            </a:r>
            <a:r>
              <a:rPr lang="en-US" altLang="ko-KR"/>
              <a:t>DOM</a:t>
            </a:r>
            <a:r>
              <a:rPr lang="ko-KR" altLang="en-US"/>
              <a:t>은 문서를 접근하고 조작하기 위한 방법으로 문서의 논리적 구조를 정의한다. 따라서 </a:t>
            </a:r>
            <a:r>
              <a:rPr lang="en-US" altLang="ko-KR"/>
              <a:t>DOM</a:t>
            </a:r>
            <a:r>
              <a:rPr lang="ko-KR" altLang="en-US"/>
              <a:t>을 이용하여 사용자들은 문서를 생성하고 그 문서의 구조에 따라 항해(</a:t>
            </a:r>
            <a:r>
              <a:rPr lang="en-US" altLang="ko-KR"/>
              <a:t>navigation)</a:t>
            </a:r>
            <a:r>
              <a:rPr lang="ko-KR" altLang="en-US"/>
              <a:t>하고, 엘리먼트와 문서 내용을 추가/수정/삭제할 수 있다. </a:t>
            </a:r>
          </a:p>
          <a:p>
            <a:endParaRPr lang="ko-KR" altLang="en-US"/>
          </a:p>
          <a:p>
            <a:r>
              <a:rPr lang="en-US" altLang="ko-KR"/>
              <a:t>MathML (Mathematical Markup Language) : </a:t>
            </a:r>
            <a:r>
              <a:rPr lang="ko-KR" altLang="en-US"/>
              <a:t>수학표시를 위한 언어로써 현재 </a:t>
            </a:r>
            <a:r>
              <a:rPr lang="en-US" altLang="ko-KR"/>
              <a:t>W3C</a:t>
            </a:r>
            <a:r>
              <a:rPr lang="ko-KR" altLang="en-US"/>
              <a:t>에서 제공하는 </a:t>
            </a:r>
            <a:r>
              <a:rPr lang="en-US" altLang="ko-KR"/>
              <a:t>Arena </a:t>
            </a:r>
            <a:r>
              <a:rPr lang="ko-KR" altLang="en-US"/>
              <a:t>브라우저를 통하여 볼 수 있다. </a:t>
            </a:r>
          </a:p>
          <a:p>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68117B-FC93-4264-9A60-B04C1D8A8747}" type="slidenum">
              <a:rPr lang="ko-KR" altLang="ko-KR"/>
              <a:pPr/>
              <a:t>21</a:t>
            </a:fld>
            <a:endParaRPr lang="ko-KR" altLang="ko-K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a:buFontTx/>
              <a:buChar char="•"/>
            </a:pPr>
            <a:r>
              <a:rPr lang="en-US" altLang="ko-KR"/>
              <a:t>CML (Chemical Markup Language) : </a:t>
            </a:r>
            <a:r>
              <a:rPr lang="ko-KR" altLang="en-US"/>
              <a:t>화학식 표시를 위한 언어 </a:t>
            </a:r>
          </a:p>
          <a:p>
            <a:pPr>
              <a:buFontTx/>
              <a:buChar char="•"/>
            </a:pPr>
            <a:r>
              <a:rPr lang="en-US" altLang="ko-KR"/>
              <a:t>JSML (Java Speech Markup Language) : </a:t>
            </a:r>
            <a:r>
              <a:rPr lang="ko-KR" altLang="en-US"/>
              <a:t>문서화된 정보를 스피커로 듣기 위하여 </a:t>
            </a:r>
            <a:r>
              <a:rPr lang="en-US" altLang="ko-KR"/>
              <a:t>Sun</a:t>
            </a:r>
            <a:r>
              <a:rPr lang="ko-KR" altLang="en-US"/>
              <a:t>사에서 발표한 </a:t>
            </a:r>
            <a:r>
              <a:rPr lang="en-US" altLang="ko-KR"/>
              <a:t>XML </a:t>
            </a:r>
            <a:r>
              <a:rPr lang="ko-KR" altLang="en-US"/>
              <a:t>어플리케이션 </a:t>
            </a:r>
          </a:p>
          <a:p>
            <a:pPr>
              <a:buFontTx/>
              <a:buChar char="•"/>
            </a:pPr>
            <a:r>
              <a:rPr lang="en-US" altLang="ko-KR"/>
              <a:t>MusicML (Music Markup Language) : </a:t>
            </a:r>
            <a:r>
              <a:rPr lang="ko-KR" altLang="en-US"/>
              <a:t>음악 악보를 위한 언어로써 악보에 쓰이는 다양한 기호를 표시 </a:t>
            </a:r>
          </a:p>
          <a:p>
            <a:pPr>
              <a:buFontTx/>
              <a:buChar char="•"/>
            </a:pPr>
            <a:r>
              <a:rPr lang="en-US" altLang="ko-KR"/>
              <a:t>OFX (Open Financial eXchange) : </a:t>
            </a:r>
            <a:r>
              <a:rPr lang="ko-KR" altLang="en-US"/>
              <a:t>금융 정보(화폐 정보)를 교환하기 위한 언어 </a:t>
            </a:r>
          </a:p>
          <a:p>
            <a:pPr>
              <a:buFontTx/>
              <a:buChar char="•"/>
            </a:pPr>
            <a:r>
              <a:rPr lang="en-US" altLang="ko-KR"/>
              <a:t>XML/EDI : </a:t>
            </a:r>
            <a:r>
              <a:rPr lang="ko-KR" altLang="en-US"/>
              <a:t>서로 다른 환경에서 데이터를 주고 받기 위한 프레임워크을 제공하기 위하여 제안 </a:t>
            </a:r>
          </a:p>
          <a:p>
            <a:pPr>
              <a:buFontTx/>
              <a:buChar char="•"/>
            </a:pPr>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A503A-0069-4AA9-931E-22F0C5B265E9}" type="slidenum">
              <a:rPr lang="ko-KR" altLang="ko-KR"/>
              <a:pPr/>
              <a:t>22</a:t>
            </a:fld>
            <a:endParaRPr lang="ko-KR" altLang="ko-K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ko-KR">
                <a:latin typeface="바탕체" pitchFamily="17" charset="-127"/>
                <a:ea typeface="바탕체" pitchFamily="17" charset="-127"/>
              </a:rPr>
              <a:t>XML</a:t>
            </a:r>
            <a:r>
              <a:rPr lang="ko-KR" altLang="en-US">
                <a:latin typeface="바탕체" pitchFamily="17" charset="-127"/>
                <a:ea typeface="바탕체" pitchFamily="17" charset="-127"/>
              </a:rPr>
              <a:t>은 기업간 전자상거래 등 </a:t>
            </a:r>
            <a:r>
              <a:rPr lang="en-US" altLang="ko-KR">
                <a:latin typeface="바탕체" pitchFamily="17" charset="-127"/>
                <a:ea typeface="바탕체" pitchFamily="17" charset="-127"/>
              </a:rPr>
              <a:t>E-Commerce</a:t>
            </a:r>
            <a:r>
              <a:rPr lang="ko-KR" altLang="en-US">
                <a:latin typeface="바탕체" pitchFamily="17" charset="-127"/>
                <a:ea typeface="바탕체" pitchFamily="17" charset="-127"/>
              </a:rPr>
              <a:t>의 기본 플랫폼으로 사용될 것이다.</a:t>
            </a:r>
            <a:br>
              <a:rPr lang="ko-KR" altLang="en-US">
                <a:latin typeface="바탕체" pitchFamily="17" charset="-127"/>
                <a:ea typeface="바탕체" pitchFamily="17" charset="-127"/>
              </a:rPr>
            </a:br>
            <a:r>
              <a:rPr lang="en-US" altLang="ko-KR">
                <a:solidFill>
                  <a:srgbClr val="0000FF"/>
                </a:solidFill>
                <a:latin typeface="바탕체" pitchFamily="17" charset="-127"/>
                <a:ea typeface="바탕체" pitchFamily="17" charset="-127"/>
              </a:rPr>
              <a:t>EbXML(Electronic Business XML), cXML(Commerce XML), xCBL(XML Common Business Library), bizTalk</a:t>
            </a:r>
            <a:r>
              <a:rPr lang="en-US" altLang="ko-KR">
                <a:latin typeface="바탕체" pitchFamily="17" charset="-127"/>
                <a:ea typeface="바탕체" pitchFamily="17" charset="-127"/>
              </a:rPr>
              <a:t> </a:t>
            </a:r>
            <a:r>
              <a:rPr lang="ko-KR" altLang="en-US">
                <a:latin typeface="바탕체" pitchFamily="17" charset="-127"/>
                <a:ea typeface="바탕체" pitchFamily="17" charset="-127"/>
              </a:rPr>
              <a:t>등 </a:t>
            </a:r>
            <a:r>
              <a:rPr lang="en-US" altLang="ko-KR">
                <a:latin typeface="바탕체" pitchFamily="17" charset="-127"/>
                <a:ea typeface="바탕체" pitchFamily="17" charset="-127"/>
              </a:rPr>
              <a:t>XML </a:t>
            </a:r>
            <a:r>
              <a:rPr lang="ko-KR" altLang="en-US">
                <a:latin typeface="바탕체" pitchFamily="17" charset="-127"/>
                <a:ea typeface="바탕체" pitchFamily="17" charset="-127"/>
              </a:rPr>
              <a:t>기반의 표준화 활동이 진행 중에 있으며 </a:t>
            </a:r>
            <a:r>
              <a:rPr lang="en-US" altLang="ko-KR">
                <a:latin typeface="바탕체" pitchFamily="17" charset="-127"/>
                <a:ea typeface="바탕체" pitchFamily="17" charset="-127"/>
              </a:rPr>
              <a:t>B2B, B2C </a:t>
            </a:r>
            <a:r>
              <a:rPr lang="ko-KR" altLang="en-US">
                <a:latin typeface="바탕체" pitchFamily="17" charset="-127"/>
                <a:ea typeface="바탕체" pitchFamily="17" charset="-127"/>
              </a:rPr>
              <a:t>뿐만 아니라 기업의 전산시스템을 통합하는 </a:t>
            </a:r>
            <a:r>
              <a:rPr lang="en-US" altLang="ko-KR">
                <a:solidFill>
                  <a:srgbClr val="0000FF"/>
                </a:solidFill>
                <a:latin typeface="바탕체" pitchFamily="17" charset="-127"/>
                <a:ea typeface="바탕체" pitchFamily="17" charset="-127"/>
              </a:rPr>
              <a:t>EAI(Enterprise Application Integration), KMS(Knowledge Management System)</a:t>
            </a:r>
            <a:r>
              <a:rPr lang="en-US" altLang="ko-KR">
                <a:latin typeface="바탕체" pitchFamily="17" charset="-127"/>
                <a:ea typeface="바탕체" pitchFamily="17" charset="-127"/>
              </a:rPr>
              <a:t> </a:t>
            </a:r>
            <a:r>
              <a:rPr lang="ko-KR" altLang="en-US">
                <a:latin typeface="바탕체" pitchFamily="17" charset="-127"/>
                <a:ea typeface="바탕체" pitchFamily="17" charset="-127"/>
              </a:rPr>
              <a:t>등 다양한 분야에서 사용되고 있다.</a:t>
            </a:r>
            <a:br>
              <a:rPr lang="ko-KR" altLang="en-US">
                <a:latin typeface="바탕체" pitchFamily="17" charset="-127"/>
                <a:ea typeface="바탕체" pitchFamily="17" charset="-127"/>
              </a:rPr>
            </a:br>
            <a:r>
              <a:rPr lang="en-US" altLang="ko-KR">
                <a:solidFill>
                  <a:srgbClr val="0000FF"/>
                </a:solidFill>
                <a:latin typeface="바탕체" pitchFamily="17" charset="-127"/>
                <a:ea typeface="바탕체" pitchFamily="17" charset="-127"/>
              </a:rPr>
              <a:t>Microsoft</a:t>
            </a:r>
            <a:r>
              <a:rPr lang="ko-KR" altLang="en-US">
                <a:solidFill>
                  <a:srgbClr val="0000FF"/>
                </a:solidFill>
                <a:latin typeface="바탕체" pitchFamily="17" charset="-127"/>
                <a:ea typeface="바탕체" pitchFamily="17" charset="-127"/>
              </a:rPr>
              <a:t>의 </a:t>
            </a:r>
            <a:r>
              <a:rPr lang="en-US" altLang="ko-KR">
                <a:solidFill>
                  <a:srgbClr val="0000FF"/>
                </a:solidFill>
                <a:latin typeface="바탕체" pitchFamily="17" charset="-127"/>
                <a:ea typeface="바탕체" pitchFamily="17" charset="-127"/>
              </a:rPr>
              <a:t>Office 2000, SQL Server 2000, Exchange Server 2000</a:t>
            </a:r>
            <a:r>
              <a:rPr lang="ko-KR" altLang="en-US">
                <a:latin typeface="바탕체" pitchFamily="17" charset="-127"/>
                <a:ea typeface="바탕체" pitchFamily="17" charset="-127"/>
              </a:rPr>
              <a:t>등 모든 플랫폼이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을 지원하고 있으며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을 </a:t>
            </a:r>
            <a:r>
              <a:rPr lang="en-US" altLang="ko-KR">
                <a:latin typeface="바탕체" pitchFamily="17" charset="-127"/>
                <a:ea typeface="바탕체" pitchFamily="17" charset="-127"/>
              </a:rPr>
              <a:t>Web</a:t>
            </a:r>
            <a:r>
              <a:rPr lang="ko-KR" altLang="en-US">
                <a:latin typeface="바탕체" pitchFamily="17" charset="-127"/>
                <a:ea typeface="바탕체" pitchFamily="17" charset="-127"/>
              </a:rPr>
              <a:t>과 </a:t>
            </a:r>
            <a:r>
              <a:rPr lang="en-US" altLang="ko-KR">
                <a:latin typeface="바탕체" pitchFamily="17" charset="-127"/>
                <a:ea typeface="바탕체" pitchFamily="17" charset="-127"/>
              </a:rPr>
              <a:t>Database</a:t>
            </a:r>
            <a:r>
              <a:rPr lang="ko-KR" altLang="en-US">
                <a:latin typeface="바탕체" pitchFamily="17" charset="-127"/>
                <a:ea typeface="바탕체" pitchFamily="17" charset="-127"/>
              </a:rPr>
              <a:t>를 연결하는 방법이라 생각하고 있다.</a:t>
            </a:r>
            <a:br>
              <a:rPr lang="ko-KR" altLang="en-US">
                <a:latin typeface="바탕체" pitchFamily="17" charset="-127"/>
                <a:ea typeface="바탕체" pitchFamily="17" charset="-127"/>
              </a:rPr>
            </a:br>
            <a:endParaRPr lang="ko-KR" altLang="en-US">
              <a:latin typeface="바탕체" pitchFamily="17" charset="-127"/>
              <a:ea typeface="바탕체" pitchFamily="17"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C29B7-1FEE-4884-AF00-3404646A06FC}" type="slidenum">
              <a:rPr lang="ko-KR" altLang="ko-KR"/>
              <a:pPr/>
              <a:t>23</a:t>
            </a:fld>
            <a:endParaRPr lang="ko-KR" altLang="ko-K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tLang="ko-KR"/>
              <a:t>DBMS</a:t>
            </a:r>
            <a:r>
              <a:rPr lang="ko-KR" altLang="en-US"/>
              <a:t>가 </a:t>
            </a:r>
            <a:r>
              <a:rPr lang="en-US" altLang="ko-KR"/>
              <a:t>XML</a:t>
            </a:r>
            <a:r>
              <a:rPr lang="ko-KR" altLang="en-US"/>
              <a:t>을 지원할 경우 기업 외부 즉 인터넷에 산재해 있는 수많은 </a:t>
            </a:r>
            <a:r>
              <a:rPr lang="en-US" altLang="ko-KR"/>
              <a:t>XML </a:t>
            </a:r>
            <a:r>
              <a:rPr lang="ko-KR" altLang="en-US"/>
              <a:t>또는 </a:t>
            </a:r>
            <a:r>
              <a:rPr lang="en-US" altLang="ko-KR"/>
              <a:t>HTML </a:t>
            </a:r>
            <a:r>
              <a:rPr lang="ko-KR" altLang="en-US"/>
              <a:t>형태의 데이터를 마치 기업 내부의 데이터처럼 사용할 수 있어 장기적으로 지식관리시스템(</a:t>
            </a:r>
            <a:r>
              <a:rPr lang="en-US" altLang="ko-KR"/>
              <a:t>KMS) </a:t>
            </a:r>
            <a:r>
              <a:rPr lang="ko-KR" altLang="en-US"/>
              <a:t>구축이 용이할 뿐만 아니라 공통된 포맷 지원으로 각기 다른 </a:t>
            </a:r>
            <a:r>
              <a:rPr lang="en-US" altLang="ko-KR"/>
              <a:t>DBMS </a:t>
            </a:r>
            <a:r>
              <a:rPr lang="ko-KR" altLang="en-US"/>
              <a:t>사이의 데이터 교환도 자유롭다는 점에서 </a:t>
            </a:r>
            <a:r>
              <a:rPr lang="en-US" altLang="ko-KR"/>
              <a:t>DBMS </a:t>
            </a:r>
            <a:r>
              <a:rPr lang="ko-KR" altLang="en-US"/>
              <a:t>업계의 새로운 이슈로 부각되고 있다. </a:t>
            </a:r>
          </a:p>
          <a:p>
            <a:r>
              <a:rPr lang="ko-KR" altLang="en-US"/>
              <a:t>데이터베이스관리시스템(</a:t>
            </a:r>
            <a:r>
              <a:rPr lang="en-US" altLang="ko-KR"/>
              <a:t>DBMS) </a:t>
            </a:r>
            <a:r>
              <a:rPr lang="ko-KR" altLang="en-US"/>
              <a:t>업계가 </a:t>
            </a:r>
            <a:r>
              <a:rPr lang="en-US" altLang="ko-KR"/>
              <a:t>HTML</a:t>
            </a:r>
            <a:r>
              <a:rPr lang="ko-KR" altLang="en-US"/>
              <a:t>을 대체할 차세대 인터넷 언어인 </a:t>
            </a:r>
            <a:r>
              <a:rPr lang="en-US" altLang="ko-KR"/>
              <a:t>XML </a:t>
            </a:r>
            <a:r>
              <a:rPr lang="ko-KR" altLang="en-US"/>
              <a:t>지원에 발벗고 나섰다. 한국</a:t>
            </a:r>
            <a:r>
              <a:rPr lang="en-US" altLang="ko-KR"/>
              <a:t>IBM, </a:t>
            </a:r>
            <a:r>
              <a:rPr lang="ko-KR" altLang="en-US"/>
              <a:t>한국오라클, 한국사이베이스, 한국인포믹스 등 대형 </a:t>
            </a:r>
            <a:r>
              <a:rPr lang="en-US" altLang="ko-KR"/>
              <a:t>DBMS </a:t>
            </a:r>
            <a:r>
              <a:rPr lang="ko-KR" altLang="en-US"/>
              <a:t>업체들이 최근 </a:t>
            </a:r>
            <a:r>
              <a:rPr lang="en-US" altLang="ko-KR"/>
              <a:t>XML </a:t>
            </a:r>
            <a:r>
              <a:rPr lang="ko-KR" altLang="en-US"/>
              <a:t>지원 솔루션을 속속 내놓은 데 이어 한국마이크로소프트(</a:t>
            </a:r>
            <a:r>
              <a:rPr lang="en-US" altLang="ko-KR"/>
              <a:t>MS)</a:t>
            </a:r>
            <a:r>
              <a:rPr lang="ko-KR" altLang="en-US"/>
              <a:t>도 내년 하반기에 </a:t>
            </a:r>
            <a:r>
              <a:rPr lang="en-US" altLang="ko-KR"/>
              <a:t>XML</a:t>
            </a:r>
            <a:r>
              <a:rPr lang="ko-KR" altLang="en-US"/>
              <a:t>을 지원하는 </a:t>
            </a:r>
            <a:r>
              <a:rPr lang="en-US" altLang="ko-KR"/>
              <a:t>DBMS </a:t>
            </a:r>
            <a:r>
              <a:rPr lang="ko-KR" altLang="en-US"/>
              <a:t>신제품을 선보일 계획이다. </a:t>
            </a:r>
          </a:p>
          <a:p>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65534-C533-407D-B892-203D2BEB6E53}" type="slidenum">
              <a:rPr lang="ko-KR" altLang="ko-KR"/>
              <a:pPr/>
              <a:t>25</a:t>
            </a:fld>
            <a:endParaRPr lang="ko-KR" altLang="ko-K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ko-KR" altLang="en-US"/>
              <a:t>위의 그림은 정보를 배포하고 교환하기 위한 독립적이고 강력한 여러가지 표준들을 보여주고 있다.</a:t>
            </a:r>
          </a:p>
          <a:p>
            <a:r>
              <a:rPr lang="en-US" altLang="ko-KR"/>
              <a:t>ASCII</a:t>
            </a:r>
            <a:r>
              <a:rPr lang="ko-KR" altLang="en-US"/>
              <a:t>는 문서의 저장 및 전송을 위해서 오래전부터 확립되어온 표준이다.</a:t>
            </a:r>
          </a:p>
          <a:p>
            <a:r>
              <a:rPr lang="en-US" altLang="ko-KR"/>
              <a:t>Unicode</a:t>
            </a:r>
            <a:r>
              <a:rPr lang="ko-KR" altLang="en-US"/>
              <a:t>와 </a:t>
            </a:r>
            <a:r>
              <a:rPr lang="en-US" altLang="ko-KR"/>
              <a:t>ISO 10646</a:t>
            </a:r>
            <a:r>
              <a:rPr lang="ko-KR" altLang="en-US"/>
              <a:t>은 </a:t>
            </a:r>
            <a:r>
              <a:rPr lang="en-US" altLang="ko-KR"/>
              <a:t>ASCII</a:t>
            </a:r>
            <a:r>
              <a:rPr lang="ko-KR" altLang="en-US"/>
              <a:t>의 확장된 버전이다.</a:t>
            </a:r>
          </a:p>
          <a:p>
            <a:r>
              <a:rPr lang="en-US" altLang="ko-KR"/>
              <a:t>HTTP</a:t>
            </a:r>
            <a:r>
              <a:rPr lang="ko-KR" altLang="en-US"/>
              <a:t>는 웹을 지지하는 인터넷 프로토콜이다.</a:t>
            </a:r>
          </a:p>
          <a:p>
            <a:r>
              <a:rPr lang="en-US" altLang="ko-KR"/>
              <a:t>CSS</a:t>
            </a:r>
            <a:r>
              <a:rPr lang="ko-KR" altLang="en-US"/>
              <a:t>는 화면상에 보여지는 포맷을 위한 간단한 스타일시트 언어로서, 처음에는 </a:t>
            </a:r>
            <a:r>
              <a:rPr lang="en-US" altLang="ko-KR"/>
              <a:t>HTML</a:t>
            </a:r>
            <a:r>
              <a:rPr lang="ko-KR" altLang="en-US"/>
              <a:t>을 위해 개발되었지만 </a:t>
            </a:r>
            <a:r>
              <a:rPr lang="en-US" altLang="ko-KR"/>
              <a:t>XML</a:t>
            </a:r>
            <a:r>
              <a:rPr lang="ko-KR" altLang="en-US"/>
              <a:t>에서도 사용된다.</a:t>
            </a:r>
          </a:p>
          <a:p>
            <a:r>
              <a:rPr lang="en-US" altLang="ko-KR"/>
              <a:t>SPDL</a:t>
            </a:r>
            <a:r>
              <a:rPr lang="ko-KR" altLang="en-US"/>
              <a:t>은 정보가 페이지내에 정확히 어떻게 위치해야 하는지를 기술한다.</a:t>
            </a:r>
          </a:p>
          <a:p>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D9B1E-A2DD-4656-B469-B56553CB6E02}" type="slidenum">
              <a:rPr lang="ko-KR" altLang="ko-KR"/>
              <a:pPr/>
              <a:t>26</a:t>
            </a:fld>
            <a:endParaRPr lang="ko-KR" altLang="ko-K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ko-KR" altLang="en-US">
                <a:solidFill>
                  <a:srgbClr val="000000"/>
                </a:solidFill>
              </a:rPr>
              <a:t>온라인 뉴스 제공자들 사이에 사이트 방문자들을 끌어모으기 위한 경쟁이 치열해짐에 따라, 많은 온라인 뉴스 사이트들이 보다 깔끔하게 여러 멀티미디어 컨텐츠를 통합적으로 제공할 수 있는 방법을 찾고 있다. 특히 유선 서비스업체들과 각종 뉴스매체들은 텍스트, 음성, 그래픽, 이미지, 사진 등의 이질적인 미디어 타입들을 공통된 포맷으로 처리할 수 있는 기술을 고심하고 있다. </a:t>
            </a:r>
            <a:br>
              <a:rPr lang="ko-KR" altLang="en-US">
                <a:solidFill>
                  <a:srgbClr val="000000"/>
                </a:solidFill>
              </a:rPr>
            </a:br>
            <a:endParaRPr lang="ko-KR" altLang="en-US">
              <a:solidFill>
                <a:srgbClr val="000000"/>
              </a:solidFill>
            </a:endParaRPr>
          </a:p>
          <a:p>
            <a:r>
              <a:rPr lang="en-US" altLang="ko-KR">
                <a:solidFill>
                  <a:srgbClr val="000000"/>
                </a:solidFill>
              </a:rPr>
              <a:t>NewsML</a:t>
            </a:r>
            <a:r>
              <a:rPr lang="ko-KR" altLang="en-US">
                <a:solidFill>
                  <a:srgbClr val="000000"/>
                </a:solidFill>
              </a:rPr>
              <a:t>은 음성, 화상, 텍스트와 메타데이터 등의 다양한 미디어 양식들을 포괄할 수 있는 ‘</a:t>
            </a:r>
            <a:r>
              <a:rPr lang="en-US" altLang="ko-KR">
                <a:solidFill>
                  <a:srgbClr val="000000"/>
                </a:solidFill>
              </a:rPr>
              <a:t>NewsItem’</a:t>
            </a:r>
            <a:r>
              <a:rPr lang="ko-KR" altLang="en-US">
                <a:solidFill>
                  <a:srgbClr val="000000"/>
                </a:solidFill>
              </a:rPr>
              <a:t>이라는 컨셉에 착안점을 둔 것이다. </a:t>
            </a:r>
            <a:r>
              <a:rPr lang="en-US" altLang="ko-KR">
                <a:solidFill>
                  <a:srgbClr val="000000"/>
                </a:solidFill>
              </a:rPr>
              <a:t>NewsItem</a:t>
            </a:r>
            <a:r>
              <a:rPr lang="ko-KR" altLang="en-US">
                <a:solidFill>
                  <a:srgbClr val="000000"/>
                </a:solidFill>
              </a:rPr>
              <a:t>은 온라인 뉴스 서비스업체들이 서로 다른 콤포넌트들 사이의 관계와 역할을 이해할 수 있도록 하는 기능을 한다. 예를 들어 </a:t>
            </a:r>
            <a:r>
              <a:rPr lang="en-US" altLang="ko-KR">
                <a:solidFill>
                  <a:srgbClr val="000000"/>
                </a:solidFill>
              </a:rPr>
              <a:t>NewsML</a:t>
            </a:r>
            <a:r>
              <a:rPr lang="ko-KR" altLang="en-US">
                <a:solidFill>
                  <a:srgbClr val="000000"/>
                </a:solidFill>
              </a:rPr>
              <a:t>을 통해 뉴스제공자들은 동일한 텍스트를 여러가지 다양한 언어들, 여러 포맷의 비디오 클립들, 혹은 몇가지 형태의 그림들로 제공할 수 있다. </a:t>
            </a:r>
            <a:br>
              <a:rPr lang="ko-KR" altLang="en-US">
                <a:solidFill>
                  <a:srgbClr val="000000"/>
                </a:solidFill>
              </a:rPr>
            </a:br>
            <a:endParaRPr lang="ko-KR"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1339B-BC13-4E89-8C56-045240BACB9F}" type="slidenum">
              <a:rPr lang="ko-KR" altLang="ko-KR"/>
              <a:pPr/>
              <a:t>3</a:t>
            </a:fld>
            <a:endParaRPr lang="ko-KR" altLang="ko-KR"/>
          </a:p>
        </p:txBody>
      </p:sp>
      <p:sp>
        <p:nvSpPr>
          <p:cNvPr id="45058" name="Rectangle 1026"/>
          <p:cNvSpPr>
            <a:spLocks noGrp="1" noRot="1" noChangeAspect="1" noChangeArrowheads="1" noTextEdit="1"/>
          </p:cNvSpPr>
          <p:nvPr>
            <p:ph type="sldImg"/>
          </p:nvPr>
        </p:nvSpPr>
        <p:spPr>
          <a:ln/>
        </p:spPr>
      </p:sp>
      <p:sp>
        <p:nvSpPr>
          <p:cNvPr id="45059" name="Rectangle 1027"/>
          <p:cNvSpPr>
            <a:spLocks noGrp="1" noChangeArrowheads="1"/>
          </p:cNvSpPr>
          <p:nvPr>
            <p:ph type="body" idx="1"/>
          </p:nvPr>
        </p:nvSpPr>
        <p:spPr/>
        <p:txBody>
          <a:bodyPr/>
          <a:lstStyle/>
          <a:p>
            <a:pPr marL="228600" indent="-228600">
              <a:buFontTx/>
              <a:buAutoNum type="arabicParenR"/>
            </a:pPr>
            <a:r>
              <a:rPr lang="en-US" altLang="ko-KR">
                <a:latin typeface="바탕체" pitchFamily="17" charset="-127"/>
                <a:ea typeface="바탕체" pitchFamily="17" charset="-127"/>
              </a:rPr>
              <a:t>eXtensible Markup Language</a:t>
            </a:r>
          </a:p>
          <a:p>
            <a:pPr marL="228600" indent="-228600"/>
            <a:r>
              <a:rPr lang="en-US" altLang="ko-KR">
                <a:latin typeface="바탕체" pitchFamily="17" charset="-127"/>
                <a:ea typeface="바탕체" pitchFamily="17" charset="-127"/>
              </a:rPr>
              <a:t>	HTML</a:t>
            </a:r>
            <a:r>
              <a:rPr lang="ko-KR" altLang="en-US">
                <a:latin typeface="바탕체" pitchFamily="17" charset="-127"/>
                <a:ea typeface="바탕체" pitchFamily="17" charset="-127"/>
              </a:rPr>
              <a:t>은 미리 정해진 태그들에 대해서 화면에서 어떻게 보여야 한다는 레이아웃(</a:t>
            </a:r>
            <a:r>
              <a:rPr lang="en-US" altLang="ko-KR">
                <a:latin typeface="바탕체" pitchFamily="17" charset="-127"/>
                <a:ea typeface="바탕체" pitchFamily="17" charset="-127"/>
              </a:rPr>
              <a:t>Layout)</a:t>
            </a:r>
            <a:r>
              <a:rPr lang="ko-KR" altLang="en-US">
                <a:latin typeface="바탕체" pitchFamily="17" charset="-127"/>
                <a:ea typeface="바탕체" pitchFamily="17" charset="-127"/>
              </a:rPr>
              <a:t>정보를 가지고 있고, 	나모 에디터와 같이 </a:t>
            </a:r>
            <a:r>
              <a:rPr lang="en-US" altLang="ko-KR">
                <a:latin typeface="바탕체" pitchFamily="17" charset="-127"/>
                <a:ea typeface="바탕체" pitchFamily="17" charset="-127"/>
              </a:rPr>
              <a:t>Word-Processor</a:t>
            </a:r>
            <a:r>
              <a:rPr lang="ko-KR" altLang="en-US">
                <a:latin typeface="바탕체" pitchFamily="17" charset="-127"/>
                <a:ea typeface="바탕체" pitchFamily="17" charset="-127"/>
              </a:rPr>
              <a:t>처럼 </a:t>
            </a:r>
            <a:r>
              <a:rPr lang="en-US" altLang="ko-KR">
                <a:latin typeface="바탕체" pitchFamily="17" charset="-127"/>
                <a:ea typeface="바탕체" pitchFamily="17" charset="-127"/>
              </a:rPr>
              <a:t>HTML</a:t>
            </a:r>
            <a:r>
              <a:rPr lang="ko-KR" altLang="en-US">
                <a:latin typeface="바탕체" pitchFamily="17" charset="-127"/>
                <a:ea typeface="바탕체" pitchFamily="17" charset="-127"/>
              </a:rPr>
              <a:t>을 모르고도 문서를 작성할 수 있다.</a:t>
            </a:r>
            <a:br>
              <a:rPr lang="ko-KR" altLang="en-US">
                <a:latin typeface="바탕체" pitchFamily="17" charset="-127"/>
                <a:ea typeface="바탕체" pitchFamily="17" charset="-127"/>
              </a:rPr>
            </a:br>
            <a:r>
              <a:rPr lang="ko-KR" altLang="en-US">
                <a:latin typeface="바탕체" pitchFamily="17" charset="-127"/>
                <a:ea typeface="바탕체" pitchFamily="17" charset="-127"/>
              </a:rPr>
              <a:t>	그러나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은 구조적 정보만을 가지고 있고 </a:t>
            </a:r>
            <a:r>
              <a:rPr lang="en-US" altLang="ko-KR">
                <a:latin typeface="바탕체" pitchFamily="17" charset="-127"/>
                <a:ea typeface="바탕체" pitchFamily="17" charset="-127"/>
              </a:rPr>
              <a:t>Layout</a:t>
            </a:r>
            <a:r>
              <a:rPr lang="ko-KR" altLang="en-US">
                <a:latin typeface="바탕체" pitchFamily="17" charset="-127"/>
                <a:ea typeface="바탕체" pitchFamily="17" charset="-127"/>
              </a:rPr>
              <a:t>정보는 가지고 있지 않기 때문에 </a:t>
            </a:r>
            <a:r>
              <a:rPr lang="en-US" altLang="ko-KR">
                <a:latin typeface="바탕체" pitchFamily="17" charset="-127"/>
                <a:ea typeface="바탕체" pitchFamily="17" charset="-127"/>
              </a:rPr>
              <a:t>Word-Processor</a:t>
            </a:r>
            <a:r>
              <a:rPr lang="ko-KR" altLang="en-US">
                <a:latin typeface="바탕체" pitchFamily="17" charset="-127"/>
                <a:ea typeface="바탕체" pitchFamily="17" charset="-127"/>
              </a:rPr>
              <a:t>처럼 쉽	게 </a:t>
            </a:r>
            <a:r>
              <a:rPr lang="en-US" altLang="ko-KR">
                <a:latin typeface="바탕체" pitchFamily="17" charset="-127"/>
                <a:ea typeface="바탕체" pitchFamily="17" charset="-127"/>
              </a:rPr>
              <a:t>XML </a:t>
            </a:r>
            <a:r>
              <a:rPr lang="ko-KR" altLang="en-US">
                <a:latin typeface="바탕체" pitchFamily="17" charset="-127"/>
                <a:ea typeface="바탕체" pitchFamily="17" charset="-127"/>
              </a:rPr>
              <a:t>문서를 만들 수 있는 툴은 거의 없고 </a:t>
            </a:r>
            <a:r>
              <a:rPr lang="en-US" altLang="ko-KR">
                <a:latin typeface="바탕체" pitchFamily="17" charset="-127"/>
                <a:ea typeface="바탕체" pitchFamily="17" charset="-127"/>
              </a:rPr>
              <a:t>DTD</a:t>
            </a:r>
            <a:r>
              <a:rPr lang="ko-KR" altLang="en-US">
                <a:latin typeface="바탕체" pitchFamily="17" charset="-127"/>
                <a:ea typeface="바탕체" pitchFamily="17" charset="-127"/>
              </a:rPr>
              <a:t>를 보면서 태그들을 입력하는 방식을 사용하고 있다. </a:t>
            </a:r>
          </a:p>
          <a:p>
            <a:pPr marL="228600" indent="-228600"/>
            <a:r>
              <a:rPr lang="ko-KR" altLang="en-US">
                <a:latin typeface="바탕체" pitchFamily="17" charset="-127"/>
                <a:ea typeface="바탕체" pitchFamily="17" charset="-127"/>
              </a:rPr>
              <a:t>2)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은 </a:t>
            </a:r>
            <a:r>
              <a:rPr lang="en-US" altLang="ko-KR">
                <a:latin typeface="바탕체" pitchFamily="17" charset="-127"/>
                <a:ea typeface="바탕체" pitchFamily="17" charset="-127"/>
              </a:rPr>
              <a:t>HTML</a:t>
            </a:r>
            <a:r>
              <a:rPr lang="ko-KR" altLang="en-US">
                <a:latin typeface="바탕체" pitchFamily="17" charset="-127"/>
                <a:ea typeface="바탕체" pitchFamily="17" charset="-127"/>
              </a:rPr>
              <a:t>과 마찬가지로 일종의 </a:t>
            </a:r>
            <a:r>
              <a:rPr lang="en-US" altLang="ko-KR">
                <a:latin typeface="바탕체" pitchFamily="17" charset="-127"/>
                <a:ea typeface="바탕체" pitchFamily="17" charset="-127"/>
              </a:rPr>
              <a:t>Markup Language</a:t>
            </a:r>
            <a:r>
              <a:rPr lang="ko-KR" altLang="en-US">
                <a:latin typeface="바탕체" pitchFamily="17" charset="-127"/>
                <a:ea typeface="바탕체" pitchFamily="17" charset="-127"/>
              </a:rPr>
              <a:t>이다.</a:t>
            </a:r>
          </a:p>
          <a:p>
            <a:pPr marL="228600" indent="-228600"/>
            <a:r>
              <a:rPr lang="ko-KR" altLang="en-US">
                <a:latin typeface="바탕체" pitchFamily="17" charset="-127"/>
                <a:ea typeface="바탕체" pitchFamily="17" charset="-127"/>
              </a:rPr>
              <a:t>	마크업은 문서의 각부분과 이들이 문서에서 수행하는 역할을 정의한다.</a:t>
            </a:r>
          </a:p>
          <a:p>
            <a:pPr marL="228600" indent="-228600"/>
            <a:r>
              <a:rPr lang="ko-KR" altLang="en-US">
                <a:latin typeface="바탕체" pitchFamily="17" charset="-127"/>
                <a:ea typeface="바탕체" pitchFamily="17" charset="-127"/>
              </a:rPr>
              <a:t>3) </a:t>
            </a:r>
            <a:r>
              <a:rPr lang="en-US" altLang="ko-KR">
                <a:latin typeface="바탕체" pitchFamily="17" charset="-127"/>
                <a:ea typeface="바탕체" pitchFamily="17" charset="-127"/>
              </a:rPr>
              <a:t>Generalized markup approach</a:t>
            </a:r>
          </a:p>
          <a:p>
            <a:pPr marL="228600" indent="-228600"/>
            <a:r>
              <a:rPr lang="en-US" altLang="ko-KR">
                <a:latin typeface="바탕체" pitchFamily="17" charset="-127"/>
                <a:ea typeface="바탕체" pitchFamily="17" charset="-127"/>
              </a:rPr>
              <a:t>	XML</a:t>
            </a:r>
            <a:r>
              <a:rPr lang="ko-KR" altLang="en-US">
                <a:latin typeface="바탕체" pitchFamily="17" charset="-127"/>
                <a:ea typeface="바탕체" pitchFamily="17" charset="-127"/>
              </a:rPr>
              <a:t>은 기존의 </a:t>
            </a:r>
            <a:r>
              <a:rPr lang="en-US" altLang="ko-KR">
                <a:latin typeface="바탕체" pitchFamily="17" charset="-127"/>
                <a:ea typeface="바탕체" pitchFamily="17" charset="-127"/>
              </a:rPr>
              <a:t>HTML</a:t>
            </a:r>
            <a:r>
              <a:rPr lang="ko-KR" altLang="en-US">
                <a:latin typeface="바탕체" pitchFamily="17" charset="-127"/>
                <a:ea typeface="바탕체" pitchFamily="17" charset="-127"/>
              </a:rPr>
              <a:t>에서 데이터를 분리해서 별도로 저장 및 처리할 수 있도록 한다.</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AF5D8-5705-4ECF-B358-ED3570936966}" type="slidenum">
              <a:rPr lang="ko-KR" altLang="ko-KR"/>
              <a:pPr/>
              <a:t>4</a:t>
            </a:fld>
            <a:endParaRPr lang="ko-KR" altLang="ko-KR"/>
          </a:p>
        </p:txBody>
      </p:sp>
      <p:sp>
        <p:nvSpPr>
          <p:cNvPr id="46082" name="Rectangle 1026"/>
          <p:cNvSpPr>
            <a:spLocks noGrp="1" noRot="1" noChangeAspect="1" noChangeArrowheads="1" noTextEdit="1"/>
          </p:cNvSpPr>
          <p:nvPr>
            <p:ph type="sldImg"/>
          </p:nvPr>
        </p:nvSpPr>
        <p:spPr>
          <a:ln/>
        </p:spPr>
      </p:sp>
      <p:sp>
        <p:nvSpPr>
          <p:cNvPr id="46083" name="Rectangle 1027"/>
          <p:cNvSpPr>
            <a:spLocks noGrp="1" noChangeArrowheads="1"/>
          </p:cNvSpPr>
          <p:nvPr>
            <p:ph type="body" idx="1"/>
          </p:nvPr>
        </p:nvSpPr>
        <p:spPr/>
        <p:txBody>
          <a:bodyPr/>
          <a:lstStyle/>
          <a:p>
            <a:pPr marL="228600" indent="-228600">
              <a:buFontTx/>
              <a:buAutoNum type="arabicParenR"/>
            </a:pPr>
            <a:r>
              <a:rPr lang="en-US" altLang="ko-KR">
                <a:latin typeface="바탕체" pitchFamily="17" charset="-127"/>
                <a:ea typeface="바탕체" pitchFamily="17" charset="-127"/>
              </a:rPr>
              <a:t>XML </a:t>
            </a:r>
            <a:r>
              <a:rPr lang="ko-KR" altLang="en-US">
                <a:latin typeface="바탕체" pitchFamily="17" charset="-127"/>
                <a:ea typeface="바탕체" pitchFamily="17" charset="-127"/>
              </a:rPr>
              <a:t>문서는 시작 </a:t>
            </a:r>
            <a:r>
              <a:rPr lang="en-US" altLang="ko-KR">
                <a:latin typeface="바탕체" pitchFamily="17" charset="-127"/>
                <a:ea typeface="바탕체" pitchFamily="17" charset="-127"/>
              </a:rPr>
              <a:t>tag</a:t>
            </a:r>
            <a:r>
              <a:rPr lang="ko-KR" altLang="en-US">
                <a:latin typeface="바탕체" pitchFamily="17" charset="-127"/>
                <a:ea typeface="바탕체" pitchFamily="17" charset="-127"/>
              </a:rPr>
              <a:t>와 종료 </a:t>
            </a:r>
            <a:r>
              <a:rPr lang="en-US" altLang="ko-KR">
                <a:latin typeface="바탕체" pitchFamily="17" charset="-127"/>
                <a:ea typeface="바탕체" pitchFamily="17" charset="-127"/>
              </a:rPr>
              <a:t>tag</a:t>
            </a:r>
            <a:r>
              <a:rPr lang="ko-KR" altLang="en-US">
                <a:latin typeface="바탕체" pitchFamily="17" charset="-127"/>
                <a:ea typeface="바탕체" pitchFamily="17" charset="-127"/>
              </a:rPr>
              <a:t>들로 둘러싸여진 여러 부분들로 구성되어 있다.</a:t>
            </a:r>
          </a:p>
          <a:p>
            <a:pPr marL="228600" indent="-228600">
              <a:buFontTx/>
              <a:buAutoNum type="arabicParenR"/>
            </a:pPr>
            <a:r>
              <a:rPr lang="en-US" altLang="ko-KR"/>
              <a:t>XML </a:t>
            </a:r>
            <a:r>
              <a:rPr lang="ko-KR" altLang="en-US"/>
              <a:t>문서는 </a:t>
            </a:r>
            <a:r>
              <a:rPr lang="en-US" altLang="ko-KR"/>
              <a:t>self-describing</a:t>
            </a:r>
            <a:r>
              <a:rPr lang="ko-KR" altLang="en-US"/>
              <a:t>의 특성을 가져야 한다.</a:t>
            </a:r>
          </a:p>
          <a:p>
            <a:pPr marL="228600" indent="-228600"/>
            <a:r>
              <a:rPr lang="ko-KR" altLang="en-US"/>
              <a:t>   	즉, 클라이언트 소프트웨어에서 서버에 재접속할 필요없이 사용자 의도에 맞게 해석하고 데이터들을 처리할 	수   있도록 충분한 정보가 포함되어 있어야 한다.</a:t>
            </a:r>
          </a:p>
          <a:p>
            <a:pPr marL="228600" indent="-228600"/>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351B8-4BB9-4464-A3BE-1C6B3A805F04}" type="slidenum">
              <a:rPr lang="ko-KR" altLang="ko-KR"/>
              <a:pPr/>
              <a:t>5</a:t>
            </a:fld>
            <a:endParaRPr lang="ko-KR" altLang="ko-KR"/>
          </a:p>
        </p:txBody>
      </p:sp>
      <p:sp>
        <p:nvSpPr>
          <p:cNvPr id="48130" name="Rectangle 1026"/>
          <p:cNvSpPr>
            <a:spLocks noGrp="1" noRot="1" noChangeAspect="1" noChangeArrowheads="1" noTextEdit="1"/>
          </p:cNvSpPr>
          <p:nvPr>
            <p:ph type="sldImg"/>
          </p:nvPr>
        </p:nvSpPr>
        <p:spPr>
          <a:ln/>
        </p:spPr>
      </p:sp>
      <p:sp>
        <p:nvSpPr>
          <p:cNvPr id="48131" name="Rectangle 1027"/>
          <p:cNvSpPr>
            <a:spLocks noGrp="1" noChangeArrowheads="1"/>
          </p:cNvSpPr>
          <p:nvPr>
            <p:ph type="body" idx="1"/>
          </p:nvPr>
        </p:nvSpPr>
        <p:spPr/>
        <p:txBody>
          <a:bodyPr/>
          <a:lstStyle/>
          <a:p>
            <a:r>
              <a:rPr lang="ko-KR" altLang="en-US"/>
              <a:t>데이터를 표시하기 위해 </a:t>
            </a:r>
            <a:r>
              <a:rPr lang="en-US" altLang="ko-KR"/>
              <a:t>HTML</a:t>
            </a:r>
            <a:r>
              <a:rPr lang="ko-KR" altLang="en-US"/>
              <a:t>이 사용될 때, </a:t>
            </a:r>
            <a:r>
              <a:rPr lang="en-US" altLang="ko-KR"/>
              <a:t>HTML </a:t>
            </a:r>
            <a:r>
              <a:rPr lang="ko-KR" altLang="en-US"/>
              <a:t>내부에 데이터가 저장되어 있다.</a:t>
            </a:r>
          </a:p>
          <a:p>
            <a:r>
              <a:rPr lang="ko-KR" altLang="en-US"/>
              <a:t>반면 </a:t>
            </a:r>
            <a:r>
              <a:rPr lang="en-US" altLang="ko-KR"/>
              <a:t>XML</a:t>
            </a:r>
            <a:r>
              <a:rPr lang="ko-KR" altLang="en-US"/>
              <a:t>을 사용할 때, 데이터는 별도의 </a:t>
            </a:r>
            <a:r>
              <a:rPr lang="en-US" altLang="ko-KR"/>
              <a:t>XML </a:t>
            </a:r>
            <a:r>
              <a:rPr lang="ko-KR" altLang="en-US"/>
              <a:t>파일에 저장될 수 있다.</a:t>
            </a:r>
          </a:p>
          <a:p>
            <a:r>
              <a:rPr lang="ko-KR" altLang="en-US"/>
              <a:t>이와 같은 방식의 장점은 </a:t>
            </a:r>
            <a:r>
              <a:rPr lang="en-US" altLang="ko-KR"/>
              <a:t>HTML</a:t>
            </a:r>
            <a:r>
              <a:rPr lang="ko-KR" altLang="en-US"/>
              <a:t>은 데이터의 </a:t>
            </a:r>
            <a:r>
              <a:rPr lang="en-US" altLang="ko-KR"/>
              <a:t>Layout</a:t>
            </a:r>
            <a:r>
              <a:rPr lang="ko-KR" altLang="en-US"/>
              <a:t>과 </a:t>
            </a:r>
            <a:r>
              <a:rPr lang="en-US" altLang="ko-KR"/>
              <a:t>Display </a:t>
            </a:r>
            <a:r>
              <a:rPr lang="ko-KR" altLang="en-US"/>
              <a:t>만을 위해 사용하고, </a:t>
            </a:r>
          </a:p>
          <a:p>
            <a:r>
              <a:rPr lang="ko-KR" altLang="en-US"/>
              <a:t>따라서 사용되는 데이터의 변경되더라도 </a:t>
            </a:r>
            <a:r>
              <a:rPr lang="en-US" altLang="ko-KR"/>
              <a:t>HTML</a:t>
            </a:r>
            <a:r>
              <a:rPr lang="ko-KR" altLang="en-US"/>
              <a:t>까지 변경할 필요가 없도록 할 수 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E5C0B-427A-4AB6-B983-0D5EE7E50D8F}" type="slidenum">
              <a:rPr lang="ko-KR" altLang="ko-KR"/>
              <a:pPr/>
              <a:t>6</a:t>
            </a:fld>
            <a:endParaRPr lang="ko-KR" altLang="ko-K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ltLang="ko-KR">
                <a:latin typeface="바탕체" pitchFamily="17" charset="-127"/>
                <a:ea typeface="바탕체" pitchFamily="17" charset="-127"/>
              </a:rPr>
              <a:t>XML</a:t>
            </a:r>
            <a:r>
              <a:rPr lang="ko-KR" altLang="en-US">
                <a:latin typeface="바탕체" pitchFamily="17" charset="-127"/>
                <a:ea typeface="바탕체" pitchFamily="17" charset="-127"/>
              </a:rPr>
              <a:t>은 </a:t>
            </a:r>
            <a:r>
              <a:rPr lang="en-US" altLang="ko-KR">
                <a:solidFill>
                  <a:srgbClr val="0000FF"/>
                </a:solidFill>
                <a:latin typeface="바탕체" pitchFamily="17" charset="-127"/>
                <a:ea typeface="바탕체" pitchFamily="17" charset="-127"/>
              </a:rPr>
              <a:t>Universal Format</a:t>
            </a:r>
            <a:r>
              <a:rPr lang="ko-KR" altLang="en-US">
                <a:latin typeface="바탕체" pitchFamily="17" charset="-127"/>
                <a:ea typeface="바탕체" pitchFamily="17" charset="-127"/>
              </a:rPr>
              <a:t>이다. </a:t>
            </a:r>
          </a:p>
          <a:p>
            <a:pPr lvl="1"/>
            <a:r>
              <a:rPr lang="ko-KR" altLang="en-US">
                <a:latin typeface="바탕체" pitchFamily="17" charset="-127"/>
                <a:ea typeface="바탕체" pitchFamily="17" charset="-127"/>
              </a:rPr>
              <a:t>웹 어플리케이션 개발자의 입장에서 이 기종에 분산된 데이터는 여간 골치거리가 아니다. 모두 폐기처분하고 새롭게 하나의 데이터 소스로 옮겨서 작업을 하고 싶지만, 현실적으로 기존 투자 비용을 유지해야 하기 때문에 여러 데이터 소스의 데이터를 일관된 하나의 관점으로 프로그래밍 할 수가 없다.</a:t>
            </a:r>
            <a:br>
              <a:rPr lang="ko-KR" altLang="en-US">
                <a:latin typeface="바탕체" pitchFamily="17" charset="-127"/>
                <a:ea typeface="바탕체" pitchFamily="17" charset="-127"/>
              </a:rPr>
            </a:br>
            <a:r>
              <a:rPr lang="en-US" altLang="ko-KR">
                <a:latin typeface="바탕체" pitchFamily="17" charset="-127"/>
                <a:ea typeface="바탕체" pitchFamily="17" charset="-127"/>
              </a:rPr>
              <a:t>XML</a:t>
            </a:r>
            <a:r>
              <a:rPr lang="ko-KR" altLang="en-US">
                <a:latin typeface="바탕체" pitchFamily="17" charset="-127"/>
                <a:ea typeface="바탕체" pitchFamily="17" charset="-127"/>
              </a:rPr>
              <a:t>은 이들 데이터들을 하나의 논리적 관점에서 보고 프로그래밍 할 수 있는 환경을 제공한다. 프로그래머는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의 데이터 </a:t>
            </a:r>
            <a:r>
              <a:rPr lang="en-US" altLang="ko-KR">
                <a:latin typeface="바탕체" pitchFamily="17" charset="-127"/>
                <a:ea typeface="바탕체" pitchFamily="17" charset="-127"/>
              </a:rPr>
              <a:t>View</a:t>
            </a:r>
            <a:r>
              <a:rPr lang="ko-KR" altLang="en-US">
                <a:latin typeface="바탕체" pitchFamily="17" charset="-127"/>
                <a:ea typeface="바탕체" pitchFamily="17" charset="-127"/>
              </a:rPr>
              <a:t>만을 보고 작업하며 실질적인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과 </a:t>
            </a:r>
            <a:r>
              <a:rPr lang="en-US" altLang="ko-KR">
                <a:latin typeface="바탕체" pitchFamily="17" charset="-127"/>
                <a:ea typeface="바탕체" pitchFamily="17" charset="-127"/>
              </a:rPr>
              <a:t>Back-End </a:t>
            </a:r>
            <a:r>
              <a:rPr lang="ko-KR" altLang="en-US">
                <a:latin typeface="바탕체" pitchFamily="17" charset="-127"/>
                <a:ea typeface="바탕체" pitchFamily="17" charset="-127"/>
              </a:rPr>
              <a:t>시스템 간의 연결을 담당하는 어뎁터(</a:t>
            </a:r>
            <a:r>
              <a:rPr lang="en-US" altLang="ko-KR">
                <a:latin typeface="바탕체" pitchFamily="17" charset="-127"/>
                <a:ea typeface="바탕체" pitchFamily="17" charset="-127"/>
              </a:rPr>
              <a:t>Adapter)</a:t>
            </a:r>
            <a:r>
              <a:rPr lang="ko-KR" altLang="en-US">
                <a:latin typeface="바탕체" pitchFamily="17" charset="-127"/>
                <a:ea typeface="바탕체" pitchFamily="17" charset="-127"/>
              </a:rPr>
              <a:t>는 </a:t>
            </a:r>
            <a:r>
              <a:rPr lang="en-US" altLang="ko-KR">
                <a:latin typeface="바탕체" pitchFamily="17" charset="-127"/>
                <a:ea typeface="바탕체" pitchFamily="17" charset="-127"/>
              </a:rPr>
              <a:t>Back-End </a:t>
            </a:r>
            <a:r>
              <a:rPr lang="ko-KR" altLang="en-US">
                <a:latin typeface="바탕체" pitchFamily="17" charset="-127"/>
                <a:ea typeface="바탕체" pitchFamily="17" charset="-127"/>
              </a:rPr>
              <a:t>데이터 소스를 공급하는 벤더에 의해서 제공될 것이다.</a:t>
            </a:r>
            <a:br>
              <a:rPr lang="ko-KR" altLang="en-US">
                <a:latin typeface="바탕체" pitchFamily="17" charset="-127"/>
                <a:ea typeface="바탕체" pitchFamily="17" charset="-127"/>
              </a:rPr>
            </a:br>
            <a:endParaRPr lang="ko-KR" altLang="en-US">
              <a:latin typeface="바탕체" pitchFamily="17" charset="-127"/>
              <a:ea typeface="바탕체" pitchFamily="17"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07171-8CFA-4E5B-A78A-1D0805BF8400}" type="slidenum">
              <a:rPr lang="ko-KR" altLang="ko-KR"/>
              <a:pPr/>
              <a:t>7</a:t>
            </a:fld>
            <a:endParaRPr lang="ko-KR" altLang="ko-KR"/>
          </a:p>
        </p:txBody>
      </p:sp>
      <p:sp>
        <p:nvSpPr>
          <p:cNvPr id="50178" name="Rectangle 1026"/>
          <p:cNvSpPr>
            <a:spLocks noGrp="1" noRot="1" noChangeAspect="1" noChangeArrowheads="1" noTextEdit="1"/>
          </p:cNvSpPr>
          <p:nvPr>
            <p:ph type="sldImg"/>
          </p:nvPr>
        </p:nvSpPr>
        <p:spPr>
          <a:ln/>
        </p:spPr>
      </p:sp>
      <p:sp>
        <p:nvSpPr>
          <p:cNvPr id="50179" name="Rectangle 1027"/>
          <p:cNvSpPr>
            <a:spLocks noGrp="1" noChangeArrowheads="1"/>
          </p:cNvSpPr>
          <p:nvPr>
            <p:ph type="body" idx="1"/>
          </p:nvPr>
        </p:nvSpPr>
        <p:spPr/>
        <p:txBody>
          <a:bodyPr/>
          <a:lstStyle/>
          <a:p>
            <a:r>
              <a:rPr lang="ko-KR" altLang="en-US">
                <a:latin typeface="바탕체" pitchFamily="17" charset="-127"/>
                <a:ea typeface="바탕체" pitchFamily="17" charset="-127"/>
              </a:rPr>
              <a:t>데이터를 교환하기 위해서 </a:t>
            </a:r>
            <a:r>
              <a:rPr lang="en-US" altLang="ko-KR">
                <a:solidFill>
                  <a:srgbClr val="0000FF"/>
                </a:solidFill>
                <a:latin typeface="바탕체" pitchFamily="17" charset="-127"/>
                <a:ea typeface="바탕체" pitchFamily="17" charset="-127"/>
              </a:rPr>
              <a:t>one-to-one</a:t>
            </a:r>
            <a:r>
              <a:rPr lang="ko-KR" altLang="en-US">
                <a:latin typeface="바탕체" pitchFamily="17" charset="-127"/>
                <a:ea typeface="바탕체" pitchFamily="17" charset="-127"/>
              </a:rPr>
              <a:t>으로 변환 프로그램을 개발해야 했던 이 기종간의 데이터 교환에 </a:t>
            </a:r>
            <a:r>
              <a:rPr lang="en-US" altLang="ko-KR">
                <a:latin typeface="바탕체" pitchFamily="17" charset="-127"/>
                <a:ea typeface="바탕체" pitchFamily="17" charset="-127"/>
              </a:rPr>
              <a:t>XML</a:t>
            </a:r>
            <a:r>
              <a:rPr lang="ko-KR" altLang="en-US">
                <a:latin typeface="바탕체" pitchFamily="17" charset="-127"/>
                <a:ea typeface="바탕체" pitchFamily="17" charset="-127"/>
              </a:rPr>
              <a:t>이 사용됨으로써 개발자들의 업무효율을 높이고 결과적으로 더 향상된 정보의 제공을 가능케 할 것이다.</a:t>
            </a:r>
            <a:br>
              <a:rPr lang="ko-KR" altLang="en-US">
                <a:latin typeface="바탕체" pitchFamily="17" charset="-127"/>
                <a:ea typeface="바탕체" pitchFamily="17" charset="-127"/>
              </a:rPr>
            </a:br>
            <a:endParaRPr lang="ko-KR" altLang="en-US">
              <a:latin typeface="바탕체" pitchFamily="17" charset="-127"/>
              <a:ea typeface="바탕체" pitchFamily="17"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E4224-3F8D-4864-ACBD-F55102591912}" type="slidenum">
              <a:rPr lang="ko-KR" altLang="ko-KR"/>
              <a:pPr/>
              <a:t>8</a:t>
            </a:fld>
            <a:endParaRPr lang="ko-KR" altLang="ko-K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ko-KR" altLang="en-US"/>
              <a:t>논리적 구조만 가지고 있는 </a:t>
            </a:r>
            <a:r>
              <a:rPr lang="en-US" altLang="ko-KR"/>
              <a:t>XML </a:t>
            </a:r>
            <a:r>
              <a:rPr lang="ko-KR" altLang="en-US"/>
              <a:t>인스턴스는 외부로 보여지기 위해서 포맷팅 처리가 필요하게 되는데, 이를 제공하기 위해 </a:t>
            </a:r>
            <a:r>
              <a:rPr lang="en-US" altLang="ko-KR"/>
              <a:t>XML</a:t>
            </a:r>
            <a:r>
              <a:rPr lang="ko-KR" altLang="en-US"/>
              <a:t>에서는 </a:t>
            </a:r>
            <a:r>
              <a:rPr lang="en-US" altLang="ko-KR"/>
              <a:t>SGML</a:t>
            </a:r>
            <a:r>
              <a:rPr lang="ko-KR" altLang="en-US"/>
              <a:t>의 포맷팅 언어인 </a:t>
            </a:r>
            <a:r>
              <a:rPr lang="en-US" altLang="ko-KR"/>
              <a:t>DSSSL(Document Style Semantics and Specification Language)</a:t>
            </a:r>
            <a:r>
              <a:rPr lang="ko-KR" altLang="en-US"/>
              <a:t>을 간소화해서 사용한다. </a:t>
            </a:r>
          </a:p>
          <a:p>
            <a:r>
              <a:rPr lang="ko-KR" altLang="en-US"/>
              <a:t>따라서 </a:t>
            </a:r>
            <a:r>
              <a:rPr lang="en-US" altLang="ko-KR"/>
              <a:t>XSL</a:t>
            </a:r>
            <a:r>
              <a:rPr lang="ko-KR" altLang="en-US"/>
              <a:t>은 문서의 엘리먼트들과 관련된 포맷팅 정보로부터 포맷 결과를 제공할 수 있도록 해준다. 포맷 결과는 플로우 객체(</a:t>
            </a:r>
            <a:r>
              <a:rPr lang="en-US" altLang="ko-KR"/>
              <a:t>flow object)</a:t>
            </a:r>
            <a:r>
              <a:rPr lang="ko-KR" altLang="en-US"/>
              <a:t>로부터 만들어지는 포맷팅 트리에 의해 생성된다. </a:t>
            </a:r>
          </a:p>
          <a:p>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FC432-23E2-404B-8AE3-59ECD8631CA7}" type="slidenum">
              <a:rPr lang="ko-KR" altLang="ko-KR"/>
              <a:pPr/>
              <a:t>10</a:t>
            </a:fld>
            <a:endParaRPr lang="ko-KR" altLang="ko-KR"/>
          </a:p>
        </p:txBody>
      </p:sp>
      <p:sp>
        <p:nvSpPr>
          <p:cNvPr id="51202" name="Rectangle 1026"/>
          <p:cNvSpPr>
            <a:spLocks noGrp="1" noRot="1" noChangeAspect="1" noChangeArrowheads="1" noTextEdit="1"/>
          </p:cNvSpPr>
          <p:nvPr>
            <p:ph type="sldImg"/>
          </p:nvPr>
        </p:nvSpPr>
        <p:spPr>
          <a:ln/>
        </p:spPr>
      </p:sp>
      <p:sp>
        <p:nvSpPr>
          <p:cNvPr id="51203" name="Rectangle 1027"/>
          <p:cNvSpPr>
            <a:spLocks noGrp="1" noChangeArrowheads="1"/>
          </p:cNvSpPr>
          <p:nvPr>
            <p:ph type="body" idx="1"/>
          </p:nvPr>
        </p:nvSpPr>
        <p:spPr/>
        <p:txBody>
          <a:bodyPr/>
          <a:lstStyle/>
          <a:p>
            <a:r>
              <a:rPr lang="en-US" altLang="ko-KR">
                <a:latin typeface="바탕체" pitchFamily="17" charset="-127"/>
                <a:ea typeface="바탕체" pitchFamily="17" charset="-127"/>
              </a:rPr>
              <a:t>XML</a:t>
            </a:r>
            <a:r>
              <a:rPr lang="ko-KR" altLang="en-US">
                <a:latin typeface="바탕체" pitchFamily="17" charset="-127"/>
                <a:ea typeface="바탕체" pitchFamily="17" charset="-127"/>
              </a:rPr>
              <a:t>의 사용될 분야는 어느 한 분야에 국한되지 않는다고 할 수 있다.</a:t>
            </a:r>
            <a:br>
              <a:rPr lang="ko-KR" altLang="en-US">
                <a:latin typeface="바탕체" pitchFamily="17" charset="-127"/>
                <a:ea typeface="바탕체" pitchFamily="17" charset="-127"/>
              </a:rPr>
            </a:br>
            <a:r>
              <a:rPr lang="ko-KR" altLang="en-US">
                <a:latin typeface="바탕체" pitchFamily="17" charset="-127"/>
                <a:ea typeface="바탕체" pitchFamily="17" charset="-127"/>
              </a:rPr>
              <a:t>현재도 </a:t>
            </a:r>
            <a:r>
              <a:rPr lang="en-US" altLang="ko-KR">
                <a:solidFill>
                  <a:srgbClr val="0000FF"/>
                </a:solidFill>
                <a:latin typeface="바탕체" pitchFamily="17" charset="-127"/>
                <a:ea typeface="바탕체" pitchFamily="17" charset="-127"/>
              </a:rPr>
              <a:t>XSL, XPointer, XLink, RDF, XHTML, MathML, SMIL, Xpath</a:t>
            </a:r>
            <a:r>
              <a:rPr lang="en-US" altLang="ko-KR">
                <a:latin typeface="바탕체" pitchFamily="17" charset="-127"/>
                <a:ea typeface="바탕체" pitchFamily="17" charset="-127"/>
              </a:rPr>
              <a:t> </a:t>
            </a:r>
            <a:r>
              <a:rPr lang="ko-KR" altLang="en-US">
                <a:latin typeface="바탕체" pitchFamily="17" charset="-127"/>
                <a:ea typeface="바탕체" pitchFamily="17" charset="-127"/>
              </a:rPr>
              <a:t>등 </a:t>
            </a:r>
            <a:r>
              <a:rPr lang="en-US" altLang="ko-KR">
                <a:latin typeface="바탕체" pitchFamily="17" charset="-127"/>
                <a:ea typeface="바탕체" pitchFamily="17" charset="-127"/>
              </a:rPr>
              <a:t>XML </a:t>
            </a:r>
            <a:r>
              <a:rPr lang="ko-KR" altLang="en-US">
                <a:latin typeface="바탕체" pitchFamily="17" charset="-127"/>
                <a:ea typeface="바탕체" pitchFamily="17" charset="-127"/>
              </a:rPr>
              <a:t>관련 표준들이 계속해서 생겨나고 있으며 현재 표준화가 진행중인 안을 따라가는 것도 어려울 정도이다.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F90D0-EDBB-41E5-84F1-1FAC985650B5}" type="slidenum">
              <a:rPr lang="ko-KR" altLang="ko-KR"/>
              <a:pPr/>
              <a:t>13</a:t>
            </a:fld>
            <a:endParaRPr lang="ko-KR" altLang="ko-K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ko-KR"/>
              <a:t>XML</a:t>
            </a:r>
            <a:r>
              <a:rPr lang="ko-KR" altLang="en-US"/>
              <a:t>은 문서를 디자인하는 사람들과 컨텐트를 전문적으로 다루는 사람들이 </a:t>
            </a:r>
            <a:r>
              <a:rPr lang="en-US" altLang="ko-KR"/>
              <a:t>HTML</a:t>
            </a:r>
            <a:r>
              <a:rPr lang="ko-KR" altLang="en-US"/>
              <a:t>이 주어진 여러가지 작업을 수행하기에는 범위가 너무 좁다는 것을 깨닫게 되면서 개발되었다. </a:t>
            </a:r>
          </a:p>
          <a:p>
            <a:r>
              <a:rPr lang="en-US" altLang="ko-KR"/>
              <a:t>HTML</a:t>
            </a:r>
            <a:r>
              <a:rPr lang="ko-KR" altLang="en-US"/>
              <a:t>은 웹의 컨텐트를 표현하는 데만 사용할 수 있는 메커니즘이기 떄문에 웹에 있는 모든 컨텐트를 단락이나 리스트 테이블, 폼으로 변환해야 하는 단점이 있다. </a:t>
            </a:r>
          </a:p>
          <a:p>
            <a:r>
              <a:rPr kumimoji="1" lang="en-US" altLang="ko-KR"/>
              <a:t>SGML</a:t>
            </a:r>
            <a:r>
              <a:rPr kumimoji="1" lang="ko-KR" altLang="en-US"/>
              <a:t>은 구성과 문법이 복잡하여 사용자가 학습하기 어렵고, </a:t>
            </a:r>
            <a:r>
              <a:rPr kumimoji="1" lang="en-US" altLang="ko-KR"/>
              <a:t>HTML</a:t>
            </a:r>
            <a:r>
              <a:rPr kumimoji="1" lang="ko-KR" altLang="en-US"/>
              <a:t>처럼 단순하게 웹 상에서 문서를 볼 수 있는 웹 브라우저를 만들기 어려우며, </a:t>
            </a:r>
            <a:r>
              <a:rPr kumimoji="1" lang="en-US" altLang="ko-KR"/>
              <a:t>SGML </a:t>
            </a:r>
            <a:r>
              <a:rPr kumimoji="1" lang="ko-KR" altLang="en-US"/>
              <a:t>전체를 지원하는 실제 시스템을 구현하기 어렵다는 문제가 있다.</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solidFill>
                  <a:schemeClr val="bg1"/>
                </a:solidFill>
                <a:latin typeface="Corbel" pitchFamily="34" charset="0"/>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a:xfrm>
            <a:off x="4196951" y="6572272"/>
            <a:ext cx="750099" cy="214314"/>
          </a:xfrm>
        </p:spPr>
        <p:txBody>
          <a:bodyPr/>
          <a:lstStyle>
            <a:lvl1pPr>
              <a:defRPr>
                <a:solidFill>
                  <a:schemeClr val="bg1">
                    <a:lumMod val="50000"/>
                  </a:schemeClr>
                </a:solidFill>
                <a:latin typeface="Corbel" pitchFamily="34" charset="0"/>
              </a:defRPr>
            </a:lvl1pPr>
          </a:lstStyle>
          <a:p>
            <a:fld id="{AA6E9AA4-17A1-451F-8E20-5A8AEB3D82E6}" type="slidenum">
              <a:rPr lang="ko-KR" altLang="en-US" smtClean="0"/>
              <a:pPr/>
              <a:t>‹#›</a:t>
            </a:fld>
            <a:endParaRPr lang="ko-KR" altLang="en-US"/>
          </a:p>
        </p:txBody>
      </p:sp>
      <p:pic>
        <p:nvPicPr>
          <p:cNvPr id="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149460" y="6197600"/>
            <a:ext cx="973079" cy="6604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914400" y="6324600"/>
            <a:ext cx="1905000" cy="457200"/>
          </a:xfrm>
          <a:prstGeom prst="rect">
            <a:avLst/>
          </a:prstGeom>
        </p:spPr>
        <p:txBody>
          <a:bodyPr/>
          <a:lstStyle>
            <a:lvl1pPr>
              <a:defRPr/>
            </a:lvl1pPr>
          </a:lstStyle>
          <a:p>
            <a:endParaRPr lang="ko-KR" altLang="en-US"/>
          </a:p>
        </p:txBody>
      </p:sp>
      <p:sp>
        <p:nvSpPr>
          <p:cNvPr id="3" name="슬라이드 번호 개체 틀 2"/>
          <p:cNvSpPr>
            <a:spLocks noGrp="1"/>
          </p:cNvSpPr>
          <p:nvPr>
            <p:ph type="sldNum" sz="quarter" idx="11"/>
          </p:nvPr>
        </p:nvSpPr>
        <p:spPr/>
        <p:txBody>
          <a:bodyPr/>
          <a:lstStyle>
            <a:lvl1pPr>
              <a:defRPr/>
            </a:lvl1pPr>
          </a:lstStyle>
          <a:p>
            <a:fld id="{B86E65E1-F84F-4E57-AE8C-52A34ADEFADA}" type="slidenum">
              <a:rPr lang="ko-KR" altLang="en-US"/>
              <a:pPr/>
              <a:t>‹#›</a:t>
            </a:fld>
            <a:endParaRPr lang="ko-KR" altLang="en-US"/>
          </a:p>
        </p:txBody>
      </p:sp>
    </p:spTree>
    <p:extLst>
      <p:ext uri="{BB962C8B-B14F-4D97-AF65-F5344CB8AC3E}">
        <p14:creationId xmlns:p14="http://schemas.microsoft.com/office/powerpoint/2010/main" val="3246549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5BE8D03F-E4E9-4782-8253-5D5F20353747}"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9" r:id="rId3"/>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ko-KR" sz="4800" dirty="0" smtClean="0"/>
              <a:t>An Introduction </a:t>
            </a:r>
            <a:r>
              <a:rPr lang="en-US" altLang="ko-KR" sz="4800" dirty="0"/>
              <a:t>to XML</a:t>
            </a:r>
            <a:endParaRPr lang="en-US" altLang="ko-KR" dirty="0"/>
          </a:p>
        </p:txBody>
      </p:sp>
      <p:sp>
        <p:nvSpPr>
          <p:cNvPr id="2" name="부제목 1"/>
          <p:cNvSpPr>
            <a:spLocks noGrp="1"/>
          </p:cNvSpPr>
          <p:nvPr>
            <p:ph type="subTitle" idx="1"/>
          </p:nvPr>
        </p:nvSpPr>
        <p:spPr/>
        <p:txBody>
          <a:bodyPr/>
          <a:lstStyle/>
          <a:p>
            <a:pPr algn="r"/>
            <a:r>
              <a:rPr lang="en-US" altLang="ko-KR" dirty="0" smtClean="0"/>
              <a:t>SNU IDB Lab.</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ko-KR">
                <a:ea typeface="휴먼엑스포" pitchFamily="18" charset="-127"/>
              </a:rPr>
              <a:t>What is XML for ?</a:t>
            </a:r>
          </a:p>
        </p:txBody>
      </p:sp>
      <p:sp>
        <p:nvSpPr>
          <p:cNvPr id="9" name="슬라이드 번호 개체 틀 4"/>
          <p:cNvSpPr>
            <a:spLocks noGrp="1"/>
          </p:cNvSpPr>
          <p:nvPr>
            <p:ph type="sldNum" sz="quarter" idx="12"/>
          </p:nvPr>
        </p:nvSpPr>
        <p:spPr/>
        <p:txBody>
          <a:bodyPr/>
          <a:lstStyle/>
          <a:p>
            <a:fld id="{5734C651-2674-446B-BD2E-4E826CB953A4}" type="slidenum">
              <a:rPr lang="ko-KR" altLang="en-US"/>
              <a:pPr/>
              <a:t>10</a:t>
            </a:fld>
            <a:endParaRPr lang="ko-KR" altLang="en-US"/>
          </a:p>
        </p:txBody>
      </p:sp>
      <p:sp>
        <p:nvSpPr>
          <p:cNvPr id="37891" name="Rectangle 3"/>
          <p:cNvSpPr>
            <a:spLocks noChangeArrowheads="1"/>
          </p:cNvSpPr>
          <p:nvPr/>
        </p:nvSpPr>
        <p:spPr bwMode="auto">
          <a:xfrm>
            <a:off x="467544" y="1173163"/>
            <a:ext cx="5372100" cy="4318000"/>
          </a:xfrm>
          <a:prstGeom prst="rect">
            <a:avLst/>
          </a:prstGeom>
          <a:solidFill>
            <a:srgbClr val="FFFFFF"/>
          </a:solidFill>
          <a:ln w="9525">
            <a:solidFill>
              <a:srgbClr val="000000"/>
            </a:solidFill>
            <a:miter lim="800000"/>
            <a:headEnd/>
            <a:tailEnd/>
          </a:ln>
        </p:spPr>
        <p:txBody>
          <a:bodyPr/>
          <a:lstStyle/>
          <a:p>
            <a:r>
              <a:rPr lang="en-US" altLang="ko-KR" sz="2000"/>
              <a:t>Business to Business </a:t>
            </a:r>
            <a:endParaRPr lang="en-US" altLang="ko-KR" sz="1500"/>
          </a:p>
          <a:p>
            <a:pPr lvl="1"/>
            <a:r>
              <a:rPr lang="ko-KR" altLang="en-US" sz="1800"/>
              <a:t>기업간 비즈니스 어플리케이션의 통합 </a:t>
            </a:r>
            <a:endParaRPr lang="ko-KR" altLang="en-US" sz="1500"/>
          </a:p>
          <a:p>
            <a:r>
              <a:rPr lang="en-US" altLang="ko-KR" sz="2000"/>
              <a:t>Electronic Data Interchange </a:t>
            </a:r>
            <a:endParaRPr lang="en-US" altLang="ko-KR" sz="1500"/>
          </a:p>
          <a:p>
            <a:pPr lvl="1"/>
            <a:r>
              <a:rPr lang="ko-KR" altLang="en-US" sz="1800"/>
              <a:t>시스템 간 데이터 교환 </a:t>
            </a:r>
            <a:endParaRPr lang="ko-KR" altLang="en-US" sz="1500"/>
          </a:p>
          <a:p>
            <a:r>
              <a:rPr lang="en-US" altLang="ko-KR" sz="2000"/>
              <a:t>Advanced Information Management System </a:t>
            </a:r>
            <a:endParaRPr lang="en-US" altLang="ko-KR" sz="1700"/>
          </a:p>
          <a:p>
            <a:pPr lvl="1"/>
            <a:r>
              <a:rPr lang="ko-KR" altLang="en-US" sz="1800"/>
              <a:t>모든 유형의 데이터 통합 관리</a:t>
            </a:r>
          </a:p>
          <a:p>
            <a:pPr lvl="1"/>
            <a:r>
              <a:rPr lang="en-US" altLang="ko-KR" sz="1800"/>
              <a:t>Co-Work </a:t>
            </a:r>
            <a:endParaRPr lang="en-US" altLang="ko-KR" sz="1500"/>
          </a:p>
          <a:p>
            <a:pPr lvl="1"/>
            <a:r>
              <a:rPr lang="ko-KR" altLang="en-US" sz="1800">
                <a:ea typeface="바탕" pitchFamily="18" charset="-127"/>
              </a:rPr>
              <a:t>지식관리시스템</a:t>
            </a:r>
            <a:endParaRPr lang="ko-KR" altLang="en-US" sz="1500">
              <a:ea typeface="바탕" pitchFamily="18" charset="-127"/>
            </a:endParaRPr>
          </a:p>
          <a:p>
            <a:r>
              <a:rPr lang="en-US" altLang="ko-KR" sz="2000"/>
              <a:t>Advanced Search System </a:t>
            </a:r>
            <a:endParaRPr lang="en-US" altLang="ko-KR" sz="1500"/>
          </a:p>
          <a:p>
            <a:pPr lvl="1"/>
            <a:r>
              <a:rPr lang="ko-KR" altLang="en-US" sz="1800"/>
              <a:t>구조 검색 </a:t>
            </a:r>
            <a:endParaRPr lang="ko-KR" altLang="en-US" sz="1500"/>
          </a:p>
          <a:p>
            <a:pPr lvl="1"/>
            <a:r>
              <a:rPr lang="ko-KR" altLang="en-US" sz="1800"/>
              <a:t>상품 카탈로그 검색</a:t>
            </a:r>
          </a:p>
        </p:txBody>
      </p:sp>
      <p:pic>
        <p:nvPicPr>
          <p:cNvPr id="37892" name="Picture 4" descr="xml-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964" y="1173163"/>
            <a:ext cx="2590800" cy="2290763"/>
          </a:xfrm>
          <a:prstGeom prst="rect">
            <a:avLst/>
          </a:prstGeom>
          <a:noFill/>
          <a:extLst>
            <a:ext uri="{909E8E84-426E-40DD-AFC4-6F175D3DCCD1}">
              <a14:hiddenFill xmlns:a14="http://schemas.microsoft.com/office/drawing/2010/main">
                <a:solidFill>
                  <a:srgbClr val="FFFFFF"/>
                </a:solidFill>
              </a14:hiddenFill>
            </a:ext>
          </a:extLst>
        </p:spPr>
      </p:pic>
      <p:sp>
        <p:nvSpPr>
          <p:cNvPr id="37893" name="Text Box 5"/>
          <p:cNvSpPr txBox="1">
            <a:spLocks noChangeArrowheads="1"/>
          </p:cNvSpPr>
          <p:nvPr/>
        </p:nvSpPr>
        <p:spPr bwMode="auto">
          <a:xfrm>
            <a:off x="6721475" y="30575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latinLnBrk="1" hangingPunct="1">
              <a:spcBef>
                <a:spcPct val="50000"/>
              </a:spcBef>
            </a:pPr>
            <a:r>
              <a:rPr kumimoji="1" lang="ko-KR" altLang="en-US" sz="1200"/>
              <a:t>* </a:t>
            </a:r>
            <a:r>
              <a:rPr kumimoji="1" lang="en-US" altLang="ko-KR" sz="1200"/>
              <a:t>image source : IBM</a:t>
            </a:r>
            <a:endParaRPr kumimoji="1" lang="en-US" altLang="ko-KR">
              <a:latin typeface="굴림" pitchFamily="50" charset="-127"/>
            </a:endParaRPr>
          </a:p>
        </p:txBody>
      </p:sp>
      <p:grpSp>
        <p:nvGrpSpPr>
          <p:cNvPr id="37894" name="Group 6"/>
          <p:cNvGrpSpPr>
            <a:grpSpLocks/>
          </p:cNvGrpSpPr>
          <p:nvPr/>
        </p:nvGrpSpPr>
        <p:grpSpPr bwMode="auto">
          <a:xfrm>
            <a:off x="4227164" y="3629524"/>
            <a:ext cx="4419600" cy="2514600"/>
            <a:chOff x="3064" y="2280"/>
            <a:chExt cx="2312" cy="1424"/>
          </a:xfrm>
        </p:grpSpPr>
        <p:sp>
          <p:nvSpPr>
            <p:cNvPr id="37895" name="Rectangle 7"/>
            <p:cNvSpPr>
              <a:spLocks noChangeArrowheads="1"/>
            </p:cNvSpPr>
            <p:nvPr/>
          </p:nvSpPr>
          <p:spPr bwMode="auto">
            <a:xfrm>
              <a:off x="3064" y="2280"/>
              <a:ext cx="2312" cy="1424"/>
            </a:xfrm>
            <a:prstGeom prst="rect">
              <a:avLst/>
            </a:prstGeom>
            <a:solidFill>
              <a:srgbClr val="FFCC66"/>
            </a:solidFill>
            <a:ln w="9525">
              <a:solidFill>
                <a:srgbClr val="000000"/>
              </a:solidFill>
              <a:miter lim="800000"/>
              <a:headEnd/>
              <a:tailEnd/>
            </a:ln>
          </p:spPr>
          <p:txBody>
            <a:bodyPr wrap="none" anchor="ctr"/>
            <a:lstStyle/>
            <a:p>
              <a:endParaRPr lang="zh-CN" altLang="en-US"/>
            </a:p>
          </p:txBody>
        </p:sp>
        <p:pic>
          <p:nvPicPr>
            <p:cNvPr id="37896" name="Picture 8" descr="sear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 y="2312"/>
              <a:ext cx="2256" cy="135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a:t>Main Features of XML</a:t>
            </a:r>
            <a:r>
              <a:rPr lang="ko-KR" altLang="en-US"/>
              <a:t> (1/2)</a:t>
            </a:r>
          </a:p>
        </p:txBody>
      </p:sp>
      <p:sp>
        <p:nvSpPr>
          <p:cNvPr id="12291" name="Rectangle 3"/>
          <p:cNvSpPr>
            <a:spLocks noGrp="1" noChangeArrowheads="1"/>
          </p:cNvSpPr>
          <p:nvPr>
            <p:ph idx="1"/>
          </p:nvPr>
        </p:nvSpPr>
        <p:spPr/>
        <p:txBody>
          <a:bodyPr/>
          <a:lstStyle/>
          <a:p>
            <a:r>
              <a:rPr lang="ko-KR" altLang="en-US" sz="2400"/>
              <a:t>특정분야에 적합한 </a:t>
            </a:r>
            <a:r>
              <a:rPr lang="en-US" altLang="ko-KR" sz="2400"/>
              <a:t>markup </a:t>
            </a:r>
            <a:r>
              <a:rPr lang="ko-KR" altLang="en-US" sz="2400"/>
              <a:t>언어 설계 </a:t>
            </a:r>
          </a:p>
          <a:p>
            <a:r>
              <a:rPr lang="en-US" altLang="ko-KR" sz="2400"/>
              <a:t>self-describing : </a:t>
            </a:r>
            <a:r>
              <a:rPr lang="ko-KR" altLang="en-US" sz="2400"/>
              <a:t>스스로 설명 가능한 </a:t>
            </a:r>
            <a:r>
              <a:rPr lang="en-US" altLang="ko-KR" sz="2400"/>
              <a:t>data</a:t>
            </a:r>
          </a:p>
          <a:p>
            <a:r>
              <a:rPr lang="ko-KR" altLang="en-US" sz="2400"/>
              <a:t>여러 </a:t>
            </a:r>
            <a:r>
              <a:rPr lang="en-US" altLang="ko-KR" sz="2400"/>
              <a:t>application</a:t>
            </a:r>
            <a:r>
              <a:rPr lang="ko-KR" altLang="en-US" sz="2400"/>
              <a:t>간 교환의 용이함</a:t>
            </a:r>
          </a:p>
          <a:p>
            <a:r>
              <a:rPr lang="ko-KR" altLang="en-US" sz="2400"/>
              <a:t>의미적으로 </a:t>
            </a:r>
            <a:r>
              <a:rPr lang="ko-KR" altLang="en-US" sz="2400" b="1"/>
              <a:t>구조화</a:t>
            </a:r>
            <a:r>
              <a:rPr lang="ko-KR" altLang="en-US" sz="2400"/>
              <a:t>되어 있다.</a:t>
            </a:r>
          </a:p>
        </p:txBody>
      </p:sp>
      <p:sp>
        <p:nvSpPr>
          <p:cNvPr id="4" name="슬라이드 번호 개체 틀 4"/>
          <p:cNvSpPr>
            <a:spLocks noGrp="1"/>
          </p:cNvSpPr>
          <p:nvPr>
            <p:ph type="sldNum" sz="quarter" idx="12"/>
          </p:nvPr>
        </p:nvSpPr>
        <p:spPr/>
        <p:txBody>
          <a:bodyPr/>
          <a:lstStyle/>
          <a:p>
            <a:fld id="{F5076DC4-B7B9-4441-93FC-776C80671C57}" type="slidenum">
              <a:rPr lang="ko-KR" altLang="en-US"/>
              <a:pPr/>
              <a:t>11</a:t>
            </a:fld>
            <a:endParaRPr lang="ko-KR"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r>
              <a:rPr lang="en-US" altLang="ko-KR"/>
              <a:t>Main Features of XML  (2/2)</a:t>
            </a:r>
          </a:p>
        </p:txBody>
      </p:sp>
      <p:sp>
        <p:nvSpPr>
          <p:cNvPr id="9219" name="Rectangle 3"/>
          <p:cNvSpPr>
            <a:spLocks noGrp="1" noChangeArrowheads="1"/>
          </p:cNvSpPr>
          <p:nvPr>
            <p:ph idx="1"/>
          </p:nvPr>
        </p:nvSpPr>
        <p:spPr/>
        <p:txBody>
          <a:bodyPr/>
          <a:lstStyle/>
          <a:p>
            <a:pPr lvl="1"/>
            <a:r>
              <a:rPr lang="en-US" altLang="ko-KR" sz="2400" b="1"/>
              <a:t>DTD(Document Type Definition,</a:t>
            </a:r>
            <a:r>
              <a:rPr lang="ko-KR" altLang="en-US" sz="2400" b="1"/>
              <a:t>문서형식정의)</a:t>
            </a:r>
          </a:p>
          <a:p>
            <a:pPr lvl="2"/>
            <a:r>
              <a:rPr lang="en-US" altLang="ko-KR" sz="2000"/>
              <a:t>define the elements allowed in a particular type of document </a:t>
            </a:r>
          </a:p>
          <a:p>
            <a:pPr lvl="2">
              <a:buFont typeface="Wingdings" pitchFamily="2" charset="2"/>
              <a:buNone/>
            </a:pPr>
            <a:r>
              <a:rPr lang="en-US" altLang="ko-KR" sz="2000"/>
              <a:t>    - </a:t>
            </a:r>
            <a:r>
              <a:rPr lang="ko-KR" altLang="en-US" sz="2000"/>
              <a:t>특정문서에서 사용할 </a:t>
            </a:r>
            <a:r>
              <a:rPr lang="en-US" altLang="ko-KR" sz="2000"/>
              <a:t>tag</a:t>
            </a:r>
            <a:r>
              <a:rPr lang="ko-KR" altLang="en-US" sz="2000"/>
              <a:t>정의</a:t>
            </a:r>
          </a:p>
          <a:p>
            <a:pPr lvl="2"/>
            <a:r>
              <a:rPr lang="en-US" altLang="ko-KR" sz="2000"/>
              <a:t>a parser uses it to check the validity of documents</a:t>
            </a:r>
            <a:r>
              <a:rPr lang="en-US" altLang="ko-KR"/>
              <a:t> </a:t>
            </a:r>
          </a:p>
          <a:p>
            <a:pPr lvl="1"/>
            <a:endParaRPr lang="en-US" altLang="ko-KR" sz="2400"/>
          </a:p>
          <a:p>
            <a:pPr lvl="1"/>
            <a:r>
              <a:rPr lang="en-US" altLang="ko-KR" sz="2400" b="1"/>
              <a:t>style sheet</a:t>
            </a:r>
            <a:endParaRPr lang="en-US" altLang="ko-KR" b="1"/>
          </a:p>
          <a:p>
            <a:pPr lvl="2"/>
            <a:r>
              <a:rPr lang="en-US" altLang="ko-KR" sz="2000"/>
              <a:t>specify an output format for each element </a:t>
            </a:r>
          </a:p>
          <a:p>
            <a:pPr lvl="2">
              <a:buFont typeface="Wingdings" pitchFamily="2" charset="2"/>
              <a:buNone/>
            </a:pPr>
            <a:r>
              <a:rPr lang="en-US" altLang="ko-KR" sz="2000"/>
              <a:t>    - </a:t>
            </a:r>
            <a:r>
              <a:rPr lang="ko-KR" altLang="en-US" sz="2000"/>
              <a:t>각 요소마다 출력되는 포맷의 정의</a:t>
            </a:r>
          </a:p>
        </p:txBody>
      </p:sp>
      <p:sp>
        <p:nvSpPr>
          <p:cNvPr id="4" name="슬라이드 번호 개체 틀 4"/>
          <p:cNvSpPr>
            <a:spLocks noGrp="1"/>
          </p:cNvSpPr>
          <p:nvPr>
            <p:ph type="sldNum" sz="quarter" idx="12"/>
          </p:nvPr>
        </p:nvSpPr>
        <p:spPr/>
        <p:txBody>
          <a:bodyPr/>
          <a:lstStyle/>
          <a:p>
            <a:fld id="{84628D20-ABD5-48A1-8085-7FC9038EB02F}" type="slidenum">
              <a:rPr lang="ko-KR" altLang="en-US"/>
              <a:pPr/>
              <a:t>12</a:t>
            </a:fld>
            <a:endParaRPr lang="ko-KR"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a:t>HTML, SGML, XML (1/2)</a:t>
            </a:r>
          </a:p>
        </p:txBody>
      </p:sp>
      <p:sp>
        <p:nvSpPr>
          <p:cNvPr id="26627" name="Rectangle 3"/>
          <p:cNvSpPr>
            <a:spLocks noGrp="1" noChangeArrowheads="1"/>
          </p:cNvSpPr>
          <p:nvPr>
            <p:ph idx="1"/>
          </p:nvPr>
        </p:nvSpPr>
        <p:spPr/>
        <p:txBody>
          <a:bodyPr/>
          <a:lstStyle/>
          <a:p>
            <a:r>
              <a:rPr lang="en-US" altLang="ko-KR" sz="2400" b="1"/>
              <a:t>HTML</a:t>
            </a:r>
            <a:endParaRPr lang="en-US" altLang="ko-KR" sz="2400"/>
          </a:p>
          <a:p>
            <a:pPr lvl="1"/>
            <a:r>
              <a:rPr lang="ko-KR" altLang="en-US" sz="2000"/>
              <a:t>고정된 </a:t>
            </a:r>
            <a:r>
              <a:rPr lang="en-US" altLang="ko-KR" sz="2000"/>
              <a:t>TAG </a:t>
            </a:r>
            <a:r>
              <a:rPr lang="ko-KR" altLang="en-US" sz="2000"/>
              <a:t>집합</a:t>
            </a:r>
          </a:p>
          <a:p>
            <a:pPr lvl="1"/>
            <a:r>
              <a:rPr lang="ko-KR" altLang="en-US" sz="2000"/>
              <a:t>구조화 능력 부족</a:t>
            </a:r>
          </a:p>
          <a:p>
            <a:pPr lvl="1"/>
            <a:r>
              <a:rPr lang="ko-KR" altLang="en-US" sz="2000"/>
              <a:t>효과적인 저장, 검색 불가능</a:t>
            </a:r>
          </a:p>
          <a:p>
            <a:pPr lvl="1"/>
            <a:endParaRPr lang="ko-KR" altLang="en-US"/>
          </a:p>
          <a:p>
            <a:r>
              <a:rPr lang="en-US" altLang="ko-KR" sz="2400" b="1"/>
              <a:t>SGML</a:t>
            </a:r>
          </a:p>
          <a:p>
            <a:pPr lvl="1"/>
            <a:r>
              <a:rPr lang="ko-KR" altLang="en-US" sz="2000"/>
              <a:t>너무 복잡해서, </a:t>
            </a:r>
            <a:r>
              <a:rPr lang="en-US" altLang="ko-KR" sz="2000"/>
              <a:t>SGML </a:t>
            </a:r>
            <a:r>
              <a:rPr lang="ko-KR" altLang="en-US" sz="2000"/>
              <a:t>시스템 개발이 어렵다.</a:t>
            </a:r>
          </a:p>
          <a:p>
            <a:pPr lvl="1"/>
            <a:r>
              <a:rPr lang="ko-KR" altLang="en-US" sz="2000"/>
              <a:t>산업계 지원 미비</a:t>
            </a:r>
          </a:p>
          <a:p>
            <a:pPr lvl="1"/>
            <a:r>
              <a:rPr lang="ko-KR" altLang="en-US" sz="2000"/>
              <a:t>이식성 결여</a:t>
            </a:r>
          </a:p>
          <a:p>
            <a:pPr lvl="1"/>
            <a:r>
              <a:rPr lang="ko-KR" altLang="en-US" sz="2000"/>
              <a:t>사용자의 </a:t>
            </a:r>
            <a:r>
              <a:rPr lang="en-US" altLang="ko-KR" sz="2000"/>
              <a:t>DTD </a:t>
            </a:r>
            <a:r>
              <a:rPr lang="ko-KR" altLang="en-US" sz="2000"/>
              <a:t>작성이 어렵다.</a:t>
            </a:r>
          </a:p>
        </p:txBody>
      </p:sp>
      <p:sp>
        <p:nvSpPr>
          <p:cNvPr id="4" name="슬라이드 번호 개체 틀 4"/>
          <p:cNvSpPr>
            <a:spLocks noGrp="1"/>
          </p:cNvSpPr>
          <p:nvPr>
            <p:ph type="sldNum" sz="quarter" idx="12"/>
          </p:nvPr>
        </p:nvSpPr>
        <p:spPr/>
        <p:txBody>
          <a:bodyPr/>
          <a:lstStyle/>
          <a:p>
            <a:fld id="{85BC3E49-4100-4E62-AD86-824EE142C5F2}" type="slidenum">
              <a:rPr lang="ko-KR" altLang="en-US"/>
              <a:pPr/>
              <a:t>13</a:t>
            </a:fld>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8"/>
          <p:cNvSpPr>
            <a:spLocks noGrp="1" noChangeArrowheads="1"/>
          </p:cNvSpPr>
          <p:nvPr>
            <p:ph type="title"/>
          </p:nvPr>
        </p:nvSpPr>
        <p:spPr>
          <a:noFill/>
          <a:ln/>
        </p:spPr>
        <p:txBody>
          <a:bodyPr/>
          <a:lstStyle/>
          <a:p>
            <a:r>
              <a:rPr lang="en-US" altLang="ko-KR"/>
              <a:t>HTML, SGML, XML (2/2)</a:t>
            </a:r>
          </a:p>
        </p:txBody>
      </p:sp>
      <p:sp>
        <p:nvSpPr>
          <p:cNvPr id="27651" name="Rectangle 1027"/>
          <p:cNvSpPr>
            <a:spLocks noGrp="1" noChangeArrowheads="1"/>
          </p:cNvSpPr>
          <p:nvPr>
            <p:ph idx="1"/>
          </p:nvPr>
        </p:nvSpPr>
        <p:spPr/>
        <p:txBody>
          <a:bodyPr/>
          <a:lstStyle/>
          <a:p>
            <a:r>
              <a:rPr lang="en-US" altLang="ko-KR" sz="2400" b="1"/>
              <a:t>XML</a:t>
            </a:r>
          </a:p>
          <a:p>
            <a:pPr lvl="1"/>
            <a:r>
              <a:rPr lang="ko-KR" altLang="en-US" sz="2000"/>
              <a:t>간단성 : </a:t>
            </a:r>
            <a:r>
              <a:rPr lang="en-US" altLang="ko-KR" sz="2000"/>
              <a:t>SGML</a:t>
            </a:r>
            <a:r>
              <a:rPr lang="ko-KR" altLang="en-US" sz="2000"/>
              <a:t>보다 간단하고 쓰기 쉽다. </a:t>
            </a:r>
          </a:p>
          <a:p>
            <a:pPr lvl="1"/>
            <a:r>
              <a:rPr lang="ko-KR" altLang="en-US" sz="2000"/>
              <a:t>확장성 : </a:t>
            </a:r>
            <a:r>
              <a:rPr lang="en-US" altLang="ko-KR" sz="2000"/>
              <a:t>tag</a:t>
            </a:r>
            <a:r>
              <a:rPr lang="ko-KR" altLang="en-US" sz="2000"/>
              <a:t>에 제한이 없다.</a:t>
            </a:r>
          </a:p>
          <a:p>
            <a:pPr lvl="1"/>
            <a:r>
              <a:rPr lang="ko-KR" altLang="en-US" sz="2000"/>
              <a:t>독립성 : 플랫폼 , </a:t>
            </a:r>
            <a:r>
              <a:rPr lang="en-US" altLang="ko-KR" sz="2000"/>
              <a:t>application</a:t>
            </a:r>
            <a:r>
              <a:rPr lang="ko-KR" altLang="en-US" sz="2000"/>
              <a:t>에 독립적이다.</a:t>
            </a:r>
          </a:p>
          <a:p>
            <a:pPr lvl="1"/>
            <a:r>
              <a:rPr lang="en-US" altLang="ko-KR" sz="2000"/>
              <a:t>Powerful : </a:t>
            </a:r>
            <a:r>
              <a:rPr lang="ko-KR" altLang="en-US" sz="2000"/>
              <a:t>구조화가 완벽하게 되어 있어 검색, 저장 용이</a:t>
            </a:r>
          </a:p>
          <a:p>
            <a:pPr lvl="1">
              <a:buFont typeface="Wingdings" pitchFamily="2" charset="2"/>
              <a:buNone/>
            </a:pPr>
            <a:r>
              <a:rPr lang="ko-KR" altLang="en-US" sz="2000"/>
              <a:t>                   다중 하이퍼링크 가능</a:t>
            </a:r>
          </a:p>
          <a:p>
            <a:pPr lvl="1">
              <a:buFont typeface="Wingdings" pitchFamily="2" charset="2"/>
              <a:buNone/>
            </a:pPr>
            <a:r>
              <a:rPr lang="ko-KR" altLang="en-US" sz="2000"/>
              <a:t>                   다양한 </a:t>
            </a:r>
            <a:r>
              <a:rPr lang="en-US" altLang="ko-KR" sz="2000"/>
              <a:t>media resource</a:t>
            </a:r>
            <a:r>
              <a:rPr lang="ko-KR" altLang="en-US" sz="2000"/>
              <a:t>를 쉽게 다루는 방법 제공</a:t>
            </a:r>
          </a:p>
          <a:p>
            <a:pPr lvl="1"/>
            <a:r>
              <a:rPr lang="ko-KR" altLang="en-US" sz="2000"/>
              <a:t>문서의 재사용성 증가</a:t>
            </a:r>
            <a:endParaRPr lang="ko-KR" altLang="en-US"/>
          </a:p>
        </p:txBody>
      </p:sp>
      <p:sp>
        <p:nvSpPr>
          <p:cNvPr id="4" name="슬라이드 번호 개체 틀 4"/>
          <p:cNvSpPr>
            <a:spLocks noGrp="1"/>
          </p:cNvSpPr>
          <p:nvPr>
            <p:ph type="sldNum" sz="quarter" idx="12"/>
          </p:nvPr>
        </p:nvSpPr>
        <p:spPr/>
        <p:txBody>
          <a:bodyPr/>
          <a:lstStyle/>
          <a:p>
            <a:fld id="{429C4103-9660-428B-A65E-1164982853A6}" type="slidenum">
              <a:rPr lang="ko-KR" altLang="en-US"/>
              <a:pPr/>
              <a:t>14</a:t>
            </a:fld>
            <a:endParaRPr lang="ko-KR"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noFill/>
          <a:ln/>
        </p:spPr>
        <p:txBody>
          <a:bodyPr/>
          <a:lstStyle/>
          <a:p>
            <a:r>
              <a:rPr lang="en-US" altLang="ko-KR"/>
              <a:t>Main Features of XML </a:t>
            </a:r>
            <a:r>
              <a:rPr lang="ko-KR" altLang="en-US"/>
              <a:t> (3/3)</a:t>
            </a:r>
          </a:p>
        </p:txBody>
      </p:sp>
      <p:sp>
        <p:nvSpPr>
          <p:cNvPr id="28675" name="Rectangle 3"/>
          <p:cNvSpPr>
            <a:spLocks noGrp="1" noChangeArrowheads="1"/>
          </p:cNvSpPr>
          <p:nvPr>
            <p:ph idx="1"/>
          </p:nvPr>
        </p:nvSpPr>
        <p:spPr/>
        <p:txBody>
          <a:bodyPr/>
          <a:lstStyle/>
          <a:p>
            <a:r>
              <a:rPr lang="en-US" altLang="ko-KR" sz="2400" b="1"/>
              <a:t>XML</a:t>
            </a:r>
            <a:r>
              <a:rPr lang="ko-KR" altLang="en-US" sz="2400" b="1"/>
              <a:t>과 </a:t>
            </a:r>
            <a:r>
              <a:rPr lang="en-US" altLang="ko-KR" sz="2400" b="1"/>
              <a:t>HTML</a:t>
            </a:r>
            <a:r>
              <a:rPr lang="ko-KR" altLang="en-US" sz="2400" b="1"/>
              <a:t>의 예시</a:t>
            </a:r>
            <a:endParaRPr lang="ko-KR" altLang="en-US"/>
          </a:p>
        </p:txBody>
      </p:sp>
      <p:sp>
        <p:nvSpPr>
          <p:cNvPr id="28677" name="Text Box 5"/>
          <p:cNvSpPr txBox="1">
            <a:spLocks noChangeArrowheads="1"/>
          </p:cNvSpPr>
          <p:nvPr/>
        </p:nvSpPr>
        <p:spPr bwMode="auto">
          <a:xfrm>
            <a:off x="4876800" y="3505200"/>
            <a:ext cx="3048000" cy="12573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90000"/>
              </a:lnSpc>
            </a:pPr>
            <a:r>
              <a:rPr lang="ko-KR" altLang="en-US" sz="1400">
                <a:latin typeface="Arial" charset="0"/>
              </a:rPr>
              <a:t>&lt;</a:t>
            </a:r>
            <a:r>
              <a:rPr lang="en-US" altLang="ko-KR" sz="1400">
                <a:latin typeface="Arial" charset="0"/>
              </a:rPr>
              <a:t>table&gt;</a:t>
            </a:r>
          </a:p>
          <a:p>
            <a:pPr algn="just">
              <a:lnSpc>
                <a:spcPct val="90000"/>
              </a:lnSpc>
            </a:pPr>
            <a:r>
              <a:rPr lang="en-US" altLang="ko-KR" sz="1400">
                <a:latin typeface="Arial" charset="0"/>
              </a:rPr>
              <a:t>  &lt;tr&gt;</a:t>
            </a:r>
          </a:p>
          <a:p>
            <a:pPr algn="just">
              <a:lnSpc>
                <a:spcPct val="90000"/>
              </a:lnSpc>
            </a:pPr>
            <a:r>
              <a:rPr lang="en-US" altLang="ko-KR" sz="1400">
                <a:latin typeface="Arial" charset="0"/>
              </a:rPr>
              <a:t>    &lt;td&gt;Dr.Q&lt;/td&gt;</a:t>
            </a:r>
          </a:p>
          <a:p>
            <a:pPr algn="just">
              <a:lnSpc>
                <a:spcPct val="90000"/>
              </a:lnSpc>
            </a:pPr>
            <a:r>
              <a:rPr lang="en-US" altLang="ko-KR" sz="1400">
                <a:latin typeface="Arial" charset="0"/>
              </a:rPr>
              <a:t>    &lt;td&gt;aaaaaa&lt;/td&gt;</a:t>
            </a:r>
          </a:p>
          <a:p>
            <a:pPr algn="just">
              <a:lnSpc>
                <a:spcPct val="90000"/>
              </a:lnSpc>
            </a:pPr>
            <a:r>
              <a:rPr lang="en-US" altLang="ko-KR" sz="1400">
                <a:latin typeface="Arial" charset="0"/>
              </a:rPr>
              <a:t>  &lt;/tr&gt;</a:t>
            </a:r>
          </a:p>
          <a:p>
            <a:pPr algn="just">
              <a:lnSpc>
                <a:spcPct val="90000"/>
              </a:lnSpc>
            </a:pPr>
            <a:r>
              <a:rPr lang="en-US" altLang="ko-KR" sz="1400">
                <a:latin typeface="Arial" charset="0"/>
              </a:rPr>
              <a:t>&lt;/table&gt;</a:t>
            </a:r>
            <a:endParaRPr lang="en-US" altLang="ko-KR">
              <a:latin typeface="Arial" charset="0"/>
            </a:endParaRPr>
          </a:p>
        </p:txBody>
      </p:sp>
      <p:sp>
        <p:nvSpPr>
          <p:cNvPr id="28678" name="Text Box 6"/>
          <p:cNvSpPr txBox="1">
            <a:spLocks noChangeArrowheads="1"/>
          </p:cNvSpPr>
          <p:nvPr/>
        </p:nvSpPr>
        <p:spPr bwMode="auto">
          <a:xfrm>
            <a:off x="4876800" y="3162300"/>
            <a:ext cx="1397000" cy="336550"/>
          </a:xfrm>
          <a:prstGeom prst="rect">
            <a:avLst/>
          </a:prstGeom>
          <a:solidFill>
            <a:srgbClr val="C0C0C0"/>
          </a:solidFill>
          <a:ln>
            <a:noFill/>
          </a:ln>
          <a:effectLst/>
          <a:extLs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sz="1600" b="1">
                <a:latin typeface="Arial" charset="0"/>
              </a:rPr>
              <a:t>HTML File</a:t>
            </a:r>
            <a:endParaRPr lang="en-US" altLang="ko-KR" b="1">
              <a:latin typeface="Arial" charset="0"/>
            </a:endParaRPr>
          </a:p>
        </p:txBody>
      </p:sp>
      <p:sp>
        <p:nvSpPr>
          <p:cNvPr id="28679" name="Text Box 7"/>
          <p:cNvSpPr txBox="1">
            <a:spLocks noChangeArrowheads="1"/>
          </p:cNvSpPr>
          <p:nvPr/>
        </p:nvSpPr>
        <p:spPr bwMode="auto">
          <a:xfrm>
            <a:off x="1346200" y="2082800"/>
            <a:ext cx="3009900" cy="1168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ko-KR" altLang="en-US" sz="1400">
                <a:latin typeface="Arial" charset="0"/>
              </a:rPr>
              <a:t>&lt;!</a:t>
            </a:r>
            <a:r>
              <a:rPr lang="en-US" altLang="ko-KR" sz="1400">
                <a:latin typeface="Arial" charset="0"/>
              </a:rPr>
              <a:t>ELEMENT Book (Each)+&gt;</a:t>
            </a:r>
          </a:p>
          <a:p>
            <a:pPr algn="just"/>
            <a:r>
              <a:rPr lang="en-US" altLang="ko-KR" sz="1400">
                <a:latin typeface="Arial" charset="0"/>
              </a:rPr>
              <a:t>&lt;!ELEMENT Each (Title, Abs)&gt;</a:t>
            </a:r>
          </a:p>
          <a:p>
            <a:pPr algn="just"/>
            <a:r>
              <a:rPr lang="en-US" altLang="ko-KR" sz="1400">
                <a:latin typeface="Arial" charset="0"/>
              </a:rPr>
              <a:t>&lt;!ELEMENT Title (#PCD ATA)&gt;</a:t>
            </a:r>
          </a:p>
          <a:p>
            <a:pPr algn="just"/>
            <a:r>
              <a:rPr lang="en-US" altLang="ko-KR" sz="1400">
                <a:latin typeface="Arial" charset="0"/>
              </a:rPr>
              <a:t>&lt;!ELEMENT Abs (#PCDATA)&gt;</a:t>
            </a:r>
          </a:p>
          <a:p>
            <a:pPr algn="just"/>
            <a:r>
              <a:rPr lang="en-US" altLang="ko-KR" sz="1400">
                <a:latin typeface="Arial" charset="0"/>
              </a:rPr>
              <a:t>&lt;!ATTLIST Abs Lang (K|E|O) ”K"&gt;</a:t>
            </a:r>
            <a:endParaRPr lang="en-US" altLang="ko-KR">
              <a:latin typeface="Arial" charset="0"/>
            </a:endParaRPr>
          </a:p>
        </p:txBody>
      </p:sp>
      <p:sp>
        <p:nvSpPr>
          <p:cNvPr id="28680" name="Text Box 8"/>
          <p:cNvSpPr txBox="1">
            <a:spLocks noChangeArrowheads="1"/>
          </p:cNvSpPr>
          <p:nvPr/>
        </p:nvSpPr>
        <p:spPr bwMode="auto">
          <a:xfrm>
            <a:off x="1358900" y="3860800"/>
            <a:ext cx="2755900" cy="15938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ko-KR" altLang="en-US" sz="1400">
                <a:latin typeface="Arial" charset="0"/>
              </a:rPr>
              <a:t>&lt;</a:t>
            </a:r>
            <a:r>
              <a:rPr lang="en-US" altLang="ko-KR" sz="1400">
                <a:latin typeface="Arial" charset="0"/>
              </a:rPr>
              <a:t>Book&gt;</a:t>
            </a:r>
          </a:p>
          <a:p>
            <a:r>
              <a:rPr lang="en-US" altLang="ko-KR" sz="1400">
                <a:latin typeface="Arial" charset="0"/>
              </a:rPr>
              <a:t>  &lt;Each&gt;</a:t>
            </a:r>
          </a:p>
          <a:p>
            <a:r>
              <a:rPr lang="en-US" altLang="ko-KR" sz="1400">
                <a:latin typeface="Arial" charset="0"/>
              </a:rPr>
              <a:t>    &lt;Title Lang=“K”&gt; Dr.Q&lt;/Title&gt;</a:t>
            </a:r>
          </a:p>
          <a:p>
            <a:r>
              <a:rPr lang="en-US" altLang="ko-KR" sz="1400">
                <a:latin typeface="Arial" charset="0"/>
              </a:rPr>
              <a:t>    &lt;Abs Lang=“E”&gt;aaaaaa</a:t>
            </a:r>
          </a:p>
          <a:p>
            <a:r>
              <a:rPr lang="en-US" altLang="ko-KR" sz="1400">
                <a:latin typeface="Arial" charset="0"/>
              </a:rPr>
              <a:t>    &lt;/Abs&gt;</a:t>
            </a:r>
          </a:p>
          <a:p>
            <a:r>
              <a:rPr lang="en-US" altLang="ko-KR" sz="1400">
                <a:latin typeface="Arial" charset="0"/>
              </a:rPr>
              <a:t>  &lt;/Each&gt;</a:t>
            </a:r>
          </a:p>
          <a:p>
            <a:r>
              <a:rPr lang="en-US" altLang="ko-KR" sz="1400">
                <a:latin typeface="Arial" charset="0"/>
              </a:rPr>
              <a:t>&lt;/Book&gt;</a:t>
            </a:r>
            <a:endParaRPr lang="en-US" altLang="ko-KR">
              <a:latin typeface="Arial" charset="0"/>
            </a:endParaRPr>
          </a:p>
        </p:txBody>
      </p:sp>
      <p:sp>
        <p:nvSpPr>
          <p:cNvPr id="28681" name="Text Box 9"/>
          <p:cNvSpPr txBox="1">
            <a:spLocks noChangeArrowheads="1"/>
          </p:cNvSpPr>
          <p:nvPr/>
        </p:nvSpPr>
        <p:spPr bwMode="auto">
          <a:xfrm>
            <a:off x="1371600" y="1676400"/>
            <a:ext cx="1155700" cy="336550"/>
          </a:xfrm>
          <a:prstGeom prst="rect">
            <a:avLst/>
          </a:prstGeom>
          <a:solidFill>
            <a:srgbClr val="C0C0C0"/>
          </a:solidFill>
          <a:ln>
            <a:noFill/>
          </a:ln>
          <a:effectLst/>
          <a:extLs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sz="1600" b="1">
                <a:latin typeface="Arial" charset="0"/>
              </a:rPr>
              <a:t>XML DTD</a:t>
            </a:r>
            <a:endParaRPr lang="en-US" altLang="ko-KR" b="1">
              <a:latin typeface="Arial" charset="0"/>
            </a:endParaRPr>
          </a:p>
        </p:txBody>
      </p:sp>
      <p:sp>
        <p:nvSpPr>
          <p:cNvPr id="28682" name="Text Box 10"/>
          <p:cNvSpPr txBox="1">
            <a:spLocks noChangeArrowheads="1"/>
          </p:cNvSpPr>
          <p:nvPr/>
        </p:nvSpPr>
        <p:spPr bwMode="auto">
          <a:xfrm>
            <a:off x="1358900" y="3517900"/>
            <a:ext cx="1168400" cy="336550"/>
          </a:xfrm>
          <a:prstGeom prst="rect">
            <a:avLst/>
          </a:prstGeom>
          <a:solidFill>
            <a:srgbClr val="C0C0C0"/>
          </a:solidFill>
          <a:ln>
            <a:noFill/>
          </a:ln>
          <a:effectLst/>
          <a:extLs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sz="1600" b="1">
                <a:latin typeface="Arial" charset="0"/>
              </a:rPr>
              <a:t>XML File</a:t>
            </a:r>
            <a:endParaRPr lang="en-US" altLang="ko-KR" b="1">
              <a:latin typeface="Arial" charset="0"/>
            </a:endParaRPr>
          </a:p>
        </p:txBody>
      </p:sp>
      <p:sp>
        <p:nvSpPr>
          <p:cNvPr id="28683" name="Line 11"/>
          <p:cNvSpPr>
            <a:spLocks noChangeShapeType="1"/>
          </p:cNvSpPr>
          <p:nvPr/>
        </p:nvSpPr>
        <p:spPr bwMode="auto">
          <a:xfrm>
            <a:off x="2997200" y="3276600"/>
            <a:ext cx="0" cy="558800"/>
          </a:xfrm>
          <a:prstGeom prst="line">
            <a:avLst/>
          </a:prstGeom>
          <a:noFill/>
          <a:ln w="635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84" name="AutoShape 12"/>
          <p:cNvSpPr>
            <a:spLocks noChangeArrowheads="1"/>
          </p:cNvSpPr>
          <p:nvPr/>
        </p:nvSpPr>
        <p:spPr bwMode="auto">
          <a:xfrm>
            <a:off x="1447800" y="5791200"/>
            <a:ext cx="2667000" cy="571500"/>
          </a:xfrm>
          <a:prstGeom prst="flowChartMagneticDisk">
            <a:avLst/>
          </a:prstGeom>
          <a:solidFill>
            <a:srgbClr val="FFCC99"/>
          </a:solidFill>
          <a:ln w="12700" cap="sq">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85" name="Text Box 13"/>
          <p:cNvSpPr txBox="1">
            <a:spLocks noChangeArrowheads="1"/>
          </p:cNvSpPr>
          <p:nvPr/>
        </p:nvSpPr>
        <p:spPr bwMode="auto">
          <a:xfrm>
            <a:off x="1752600" y="5867400"/>
            <a:ext cx="2667000" cy="45720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b="1">
                <a:latin typeface="Arial" charset="0"/>
              </a:rPr>
              <a:t>DB/Application</a:t>
            </a:r>
          </a:p>
        </p:txBody>
      </p:sp>
      <p:sp>
        <p:nvSpPr>
          <p:cNvPr id="28686" name="Text Box 14"/>
          <p:cNvSpPr txBox="1">
            <a:spLocks noChangeArrowheads="1"/>
          </p:cNvSpPr>
          <p:nvPr/>
        </p:nvSpPr>
        <p:spPr bwMode="auto">
          <a:xfrm>
            <a:off x="4876800" y="5105400"/>
            <a:ext cx="2819400" cy="45720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b="1">
                <a:latin typeface="Arial" charset="0"/>
              </a:rPr>
              <a:t>HTML Browser</a:t>
            </a:r>
          </a:p>
        </p:txBody>
      </p:sp>
      <p:sp>
        <p:nvSpPr>
          <p:cNvPr id="28687" name="Text Box 15"/>
          <p:cNvSpPr txBox="1">
            <a:spLocks noChangeArrowheads="1"/>
          </p:cNvSpPr>
          <p:nvPr/>
        </p:nvSpPr>
        <p:spPr bwMode="auto">
          <a:xfrm>
            <a:off x="4876800" y="2057400"/>
            <a:ext cx="3009900" cy="7429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ko-KR" altLang="en-US" sz="1400">
                <a:latin typeface="Arial" charset="0"/>
              </a:rPr>
              <a:t>&lt;!</a:t>
            </a:r>
            <a:r>
              <a:rPr lang="en-US" altLang="ko-KR" sz="1400">
                <a:latin typeface="Arial" charset="0"/>
              </a:rPr>
              <a:t>ELEMENT Table (Tr, Td )*&gt;</a:t>
            </a:r>
          </a:p>
          <a:p>
            <a:pPr algn="just"/>
            <a:r>
              <a:rPr lang="en-US" altLang="ko-KR" sz="1400">
                <a:latin typeface="Arial" charset="0"/>
              </a:rPr>
              <a:t>&lt;!ELEMENT Tr  (#PCDATA)&gt;</a:t>
            </a:r>
          </a:p>
          <a:p>
            <a:pPr algn="just"/>
            <a:r>
              <a:rPr lang="en-US" altLang="ko-KR" sz="1400">
                <a:latin typeface="Arial" charset="0"/>
              </a:rPr>
              <a:t>&lt;!ELEMENT Td (#PCDATA)&gt;</a:t>
            </a:r>
          </a:p>
        </p:txBody>
      </p:sp>
      <p:sp>
        <p:nvSpPr>
          <p:cNvPr id="28688" name="Text Box 16"/>
          <p:cNvSpPr txBox="1">
            <a:spLocks noChangeArrowheads="1"/>
          </p:cNvSpPr>
          <p:nvPr/>
        </p:nvSpPr>
        <p:spPr bwMode="auto">
          <a:xfrm>
            <a:off x="4876800" y="1676400"/>
            <a:ext cx="1676400" cy="336550"/>
          </a:xfrm>
          <a:prstGeom prst="rect">
            <a:avLst/>
          </a:prstGeom>
          <a:solidFill>
            <a:srgbClr val="C0C0C0"/>
          </a:solidFill>
          <a:ln>
            <a:noFill/>
          </a:ln>
          <a:effectLst/>
          <a:extLs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sz="1600" b="1">
                <a:latin typeface="Arial" charset="0"/>
              </a:rPr>
              <a:t>HTML DTD</a:t>
            </a:r>
            <a:endParaRPr lang="en-US" altLang="ko-KR" b="1">
              <a:latin typeface="Arial" charset="0"/>
            </a:endParaRPr>
          </a:p>
        </p:txBody>
      </p:sp>
      <p:sp>
        <p:nvSpPr>
          <p:cNvPr id="28689" name="Line 17"/>
          <p:cNvSpPr>
            <a:spLocks noChangeShapeType="1"/>
          </p:cNvSpPr>
          <p:nvPr/>
        </p:nvSpPr>
        <p:spPr bwMode="auto">
          <a:xfrm>
            <a:off x="2971800" y="5486400"/>
            <a:ext cx="0" cy="330200"/>
          </a:xfrm>
          <a:prstGeom prst="line">
            <a:avLst/>
          </a:prstGeom>
          <a:noFill/>
          <a:ln w="635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0" name="Text Box 18"/>
          <p:cNvSpPr txBox="1">
            <a:spLocks noChangeArrowheads="1"/>
          </p:cNvSpPr>
          <p:nvPr/>
        </p:nvSpPr>
        <p:spPr bwMode="auto">
          <a:xfrm>
            <a:off x="4876800" y="5867400"/>
            <a:ext cx="2819400" cy="45720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ko-KR" b="1">
                <a:latin typeface="Arial" charset="0"/>
              </a:rPr>
              <a:t>XML Browser</a:t>
            </a:r>
          </a:p>
        </p:txBody>
      </p:sp>
      <p:sp>
        <p:nvSpPr>
          <p:cNvPr id="28691" name="Line 19"/>
          <p:cNvSpPr>
            <a:spLocks noChangeShapeType="1"/>
          </p:cNvSpPr>
          <p:nvPr/>
        </p:nvSpPr>
        <p:spPr bwMode="auto">
          <a:xfrm>
            <a:off x="6629400" y="28194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20"/>
          <p:cNvSpPr>
            <a:spLocks noChangeShapeType="1"/>
          </p:cNvSpPr>
          <p:nvPr/>
        </p:nvSpPr>
        <p:spPr bwMode="auto">
          <a:xfrm>
            <a:off x="6705600" y="48006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21"/>
          <p:cNvSpPr>
            <a:spLocks noChangeShapeType="1"/>
          </p:cNvSpPr>
          <p:nvPr/>
        </p:nvSpPr>
        <p:spPr bwMode="auto">
          <a:xfrm>
            <a:off x="4191000" y="5486400"/>
            <a:ext cx="6858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22"/>
          <p:cNvSpPr>
            <a:spLocks noChangeShapeType="1"/>
          </p:cNvSpPr>
          <p:nvPr/>
        </p:nvSpPr>
        <p:spPr bwMode="auto">
          <a:xfrm>
            <a:off x="4114800" y="5029200"/>
            <a:ext cx="7620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23"/>
          <p:cNvSpPr>
            <a:spLocks noChangeShapeType="1"/>
          </p:cNvSpPr>
          <p:nvPr/>
        </p:nvSpPr>
        <p:spPr bwMode="auto">
          <a:xfrm>
            <a:off x="4114800" y="41910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t>Table of Contents</a:t>
            </a:r>
          </a:p>
        </p:txBody>
      </p:sp>
      <p:sp>
        <p:nvSpPr>
          <p:cNvPr id="14339" name="Rectangle 3"/>
          <p:cNvSpPr>
            <a:spLocks noGrp="1" noChangeArrowheads="1"/>
          </p:cNvSpPr>
          <p:nvPr>
            <p:ph idx="1"/>
          </p:nvPr>
        </p:nvSpPr>
        <p:spPr/>
        <p:txBody>
          <a:bodyPr/>
          <a:lstStyle/>
          <a:p>
            <a:r>
              <a:rPr lang="en-US" altLang="ko-KR"/>
              <a:t>What is XML?</a:t>
            </a:r>
          </a:p>
          <a:p>
            <a:r>
              <a:rPr lang="en-US" altLang="ko-KR"/>
              <a:t>Motivation behind XML</a:t>
            </a:r>
            <a:endParaRPr lang="ko-KR" altLang="en-US"/>
          </a:p>
          <a:p>
            <a:r>
              <a:rPr lang="en-US" altLang="ko-KR"/>
              <a:t>Main Features of XML</a:t>
            </a:r>
            <a:endParaRPr lang="ko-KR" altLang="en-US"/>
          </a:p>
          <a:p>
            <a:r>
              <a:rPr lang="en-US" altLang="ko-KR" u="sng"/>
              <a:t>History of XML</a:t>
            </a:r>
            <a:endParaRPr lang="ko-KR" altLang="en-US" u="sng"/>
          </a:p>
          <a:p>
            <a:r>
              <a:rPr lang="en-US" altLang="ko-KR"/>
              <a:t>Applications</a:t>
            </a:r>
          </a:p>
        </p:txBody>
      </p:sp>
      <p:sp>
        <p:nvSpPr>
          <p:cNvPr id="4" name="슬라이드 번호 개체 틀 4"/>
          <p:cNvSpPr>
            <a:spLocks noGrp="1"/>
          </p:cNvSpPr>
          <p:nvPr>
            <p:ph type="sldNum" sz="quarter" idx="12"/>
          </p:nvPr>
        </p:nvSpPr>
        <p:spPr/>
        <p:txBody>
          <a:bodyPr/>
          <a:lstStyle/>
          <a:p>
            <a:fld id="{BCF1609A-7332-4D07-BDF9-372870B3827B}" type="slidenum">
              <a:rPr lang="ko-KR" altLang="en-US"/>
              <a:pPr/>
              <a:t>16</a:t>
            </a:fld>
            <a:endParaRPr lang="ko-KR"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noFill/>
          <a:ln/>
        </p:spPr>
        <p:txBody>
          <a:bodyPr/>
          <a:lstStyle/>
          <a:p>
            <a:r>
              <a:rPr lang="en-US" altLang="ko-KR" dirty="0"/>
              <a:t>History of  XML</a:t>
            </a:r>
            <a:r>
              <a:rPr lang="ko-KR" altLang="en-US" dirty="0"/>
              <a:t> (1/5)</a:t>
            </a:r>
          </a:p>
        </p:txBody>
      </p:sp>
      <p:sp>
        <p:nvSpPr>
          <p:cNvPr id="25603" name="Rectangle 3"/>
          <p:cNvSpPr>
            <a:spLocks noGrp="1" noChangeArrowheads="1"/>
          </p:cNvSpPr>
          <p:nvPr>
            <p:ph idx="1"/>
          </p:nvPr>
        </p:nvSpPr>
        <p:spPr/>
        <p:txBody>
          <a:bodyPr/>
          <a:lstStyle/>
          <a:p>
            <a:r>
              <a:rPr lang="ko-KR" altLang="en-US" sz="2400"/>
              <a:t>1960년대, </a:t>
            </a:r>
            <a:r>
              <a:rPr lang="en-US" altLang="ko-KR" sz="2400"/>
              <a:t>IBM</a:t>
            </a:r>
            <a:r>
              <a:rPr lang="ko-KR" altLang="en-US" sz="2400"/>
              <a:t>의 </a:t>
            </a:r>
            <a:r>
              <a:rPr lang="en-US" altLang="ko-KR" sz="2400"/>
              <a:t>GML(Generalized</a:t>
            </a:r>
            <a:r>
              <a:rPr lang="ko-KR" altLang="en-US" sz="2400"/>
              <a:t> </a:t>
            </a:r>
            <a:r>
              <a:rPr lang="en-US" altLang="ko-KR" sz="2400"/>
              <a:t>Markup Language)</a:t>
            </a:r>
          </a:p>
          <a:p>
            <a:r>
              <a:rPr lang="en-US" altLang="ko-KR" sz="2400"/>
              <a:t>1980</a:t>
            </a:r>
            <a:r>
              <a:rPr lang="ko-KR" altLang="en-US" sz="2400"/>
              <a:t>년대, </a:t>
            </a:r>
            <a:r>
              <a:rPr lang="en-US" altLang="ko-KR" sz="2400"/>
              <a:t>ISO 8879, </a:t>
            </a:r>
          </a:p>
          <a:p>
            <a:pPr>
              <a:buFont typeface="Wingdings" pitchFamily="2" charset="2"/>
              <a:buNone/>
            </a:pPr>
            <a:r>
              <a:rPr lang="en-US" altLang="ko-KR" sz="2400"/>
              <a:t>    SGML(Standard Generalized</a:t>
            </a:r>
            <a:r>
              <a:rPr lang="ko-KR" altLang="en-US" sz="2400"/>
              <a:t> </a:t>
            </a:r>
            <a:r>
              <a:rPr lang="en-US" altLang="ko-KR" sz="2400"/>
              <a:t>Markup Language)</a:t>
            </a:r>
          </a:p>
          <a:p>
            <a:r>
              <a:rPr lang="en-US" altLang="ko-KR" sz="2400"/>
              <a:t>1990</a:t>
            </a:r>
            <a:r>
              <a:rPr lang="ko-KR" altLang="en-US" sz="2400"/>
              <a:t>년대 초, </a:t>
            </a:r>
            <a:r>
              <a:rPr lang="en-US" altLang="ko-KR" sz="2400"/>
              <a:t>HTML(HyperText Markup Language)</a:t>
            </a:r>
          </a:p>
          <a:p>
            <a:r>
              <a:rPr lang="en-US" altLang="ko-KR" sz="2400"/>
              <a:t>1996, W3C</a:t>
            </a:r>
            <a:r>
              <a:rPr lang="ko-KR" altLang="en-US" sz="2400"/>
              <a:t>에서 </a:t>
            </a:r>
            <a:r>
              <a:rPr lang="en-US" altLang="ko-KR" sz="2400"/>
              <a:t>XML </a:t>
            </a:r>
            <a:r>
              <a:rPr lang="ko-KR" altLang="en-US" sz="2400"/>
              <a:t>공개</a:t>
            </a:r>
          </a:p>
          <a:p>
            <a:r>
              <a:rPr lang="ko-KR" altLang="en-US" sz="2400"/>
              <a:t>1998, </a:t>
            </a:r>
            <a:r>
              <a:rPr lang="en-US" altLang="ko-KR" sz="2400"/>
              <a:t>XML 1.0 </a:t>
            </a:r>
            <a:r>
              <a:rPr lang="ko-KR" altLang="en-US" sz="2400"/>
              <a:t>발표로 새로운 웹 혁명 예고</a:t>
            </a:r>
          </a:p>
          <a:p>
            <a:endParaRPr lang="ko-KR" altLang="ko-KR" sz="2400"/>
          </a:p>
        </p:txBody>
      </p:sp>
      <p:sp>
        <p:nvSpPr>
          <p:cNvPr id="4" name="슬라이드 번호 개체 틀 4"/>
          <p:cNvSpPr>
            <a:spLocks noGrp="1"/>
          </p:cNvSpPr>
          <p:nvPr>
            <p:ph type="sldNum" sz="quarter" idx="12"/>
          </p:nvPr>
        </p:nvSpPr>
        <p:spPr/>
        <p:txBody>
          <a:bodyPr/>
          <a:lstStyle/>
          <a:p>
            <a:fld id="{E6BDFBAB-CC8E-4781-8BE0-EFBA7006184F}" type="slidenum">
              <a:rPr lang="ko-KR" altLang="en-US"/>
              <a:pPr/>
              <a:t>17</a:t>
            </a:fld>
            <a:endParaRPr lang="ko-KR"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a:t>History of  XML</a:t>
            </a:r>
            <a:r>
              <a:rPr lang="ko-KR" altLang="en-US" dirty="0"/>
              <a:t> </a:t>
            </a:r>
            <a:r>
              <a:rPr lang="ko-KR" altLang="en-US" dirty="0" smtClean="0"/>
              <a:t>(</a:t>
            </a:r>
            <a:r>
              <a:rPr lang="en-US" altLang="ko-KR" dirty="0" smtClean="0"/>
              <a:t>2</a:t>
            </a:r>
            <a:r>
              <a:rPr lang="ko-KR" altLang="en-US" dirty="0" smtClean="0"/>
              <a:t>/5</a:t>
            </a:r>
            <a:r>
              <a:rPr lang="ko-KR" altLang="en-US" dirty="0"/>
              <a:t>)</a:t>
            </a:r>
          </a:p>
        </p:txBody>
      </p:sp>
      <p:sp>
        <p:nvSpPr>
          <p:cNvPr id="25" name="슬라이드 번호 개체 틀 4"/>
          <p:cNvSpPr>
            <a:spLocks noGrp="1"/>
          </p:cNvSpPr>
          <p:nvPr>
            <p:ph type="sldNum" sz="quarter" idx="12"/>
          </p:nvPr>
        </p:nvSpPr>
        <p:spPr/>
        <p:txBody>
          <a:bodyPr/>
          <a:lstStyle/>
          <a:p>
            <a:fld id="{08282268-DF65-4E88-9767-22B4C3B84A85}" type="slidenum">
              <a:rPr lang="ko-KR" altLang="en-US"/>
              <a:pPr/>
              <a:t>18</a:t>
            </a:fld>
            <a:endParaRPr lang="ko-KR" altLang="en-US"/>
          </a:p>
        </p:txBody>
      </p:sp>
      <p:sp>
        <p:nvSpPr>
          <p:cNvPr id="8195" name="Line 3"/>
          <p:cNvSpPr>
            <a:spLocks noChangeShapeType="1"/>
          </p:cNvSpPr>
          <p:nvPr/>
        </p:nvSpPr>
        <p:spPr bwMode="auto">
          <a:xfrm flipV="1">
            <a:off x="1219200" y="1828800"/>
            <a:ext cx="0" cy="419100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Freeform 4"/>
          <p:cNvSpPr>
            <a:spLocks/>
          </p:cNvSpPr>
          <p:nvPr/>
        </p:nvSpPr>
        <p:spPr bwMode="auto">
          <a:xfrm>
            <a:off x="2362200" y="5105400"/>
            <a:ext cx="1295400" cy="990600"/>
          </a:xfrm>
          <a:custGeom>
            <a:avLst/>
            <a:gdLst>
              <a:gd name="T0" fmla="*/ 248 w 920"/>
              <a:gd name="T1" fmla="*/ 216 h 792"/>
              <a:gd name="T2" fmla="*/ 8 w 920"/>
              <a:gd name="T3" fmla="*/ 312 h 792"/>
              <a:gd name="T4" fmla="*/ 200 w 920"/>
              <a:gd name="T5" fmla="*/ 504 h 792"/>
              <a:gd name="T6" fmla="*/ 152 w 920"/>
              <a:gd name="T7" fmla="*/ 600 h 792"/>
              <a:gd name="T8" fmla="*/ 152 w 920"/>
              <a:gd name="T9" fmla="*/ 696 h 792"/>
              <a:gd name="T10" fmla="*/ 296 w 920"/>
              <a:gd name="T11" fmla="*/ 792 h 792"/>
              <a:gd name="T12" fmla="*/ 488 w 920"/>
              <a:gd name="T13" fmla="*/ 696 h 792"/>
              <a:gd name="T14" fmla="*/ 632 w 920"/>
              <a:gd name="T15" fmla="*/ 504 h 792"/>
              <a:gd name="T16" fmla="*/ 824 w 920"/>
              <a:gd name="T17" fmla="*/ 504 h 792"/>
              <a:gd name="T18" fmla="*/ 920 w 920"/>
              <a:gd name="T19" fmla="*/ 312 h 792"/>
              <a:gd name="T20" fmla="*/ 824 w 920"/>
              <a:gd name="T21" fmla="*/ 216 h 792"/>
              <a:gd name="T22" fmla="*/ 584 w 920"/>
              <a:gd name="T23" fmla="*/ 24 h 792"/>
              <a:gd name="T24" fmla="*/ 392 w 920"/>
              <a:gd name="T25" fmla="*/ 72 h 792"/>
              <a:gd name="T26" fmla="*/ 248 w 920"/>
              <a:gd name="T27" fmla="*/ 21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792">
                <a:moveTo>
                  <a:pt x="248" y="216"/>
                </a:moveTo>
                <a:cubicBezTo>
                  <a:pt x="184" y="256"/>
                  <a:pt x="16" y="264"/>
                  <a:pt x="8" y="312"/>
                </a:cubicBezTo>
                <a:cubicBezTo>
                  <a:pt x="0" y="360"/>
                  <a:pt x="176" y="456"/>
                  <a:pt x="200" y="504"/>
                </a:cubicBezTo>
                <a:cubicBezTo>
                  <a:pt x="224" y="552"/>
                  <a:pt x="160" y="568"/>
                  <a:pt x="152" y="600"/>
                </a:cubicBezTo>
                <a:cubicBezTo>
                  <a:pt x="144" y="632"/>
                  <a:pt x="128" y="664"/>
                  <a:pt x="152" y="696"/>
                </a:cubicBezTo>
                <a:cubicBezTo>
                  <a:pt x="176" y="728"/>
                  <a:pt x="240" y="792"/>
                  <a:pt x="296" y="792"/>
                </a:cubicBezTo>
                <a:cubicBezTo>
                  <a:pt x="352" y="792"/>
                  <a:pt x="432" y="744"/>
                  <a:pt x="488" y="696"/>
                </a:cubicBezTo>
                <a:cubicBezTo>
                  <a:pt x="544" y="648"/>
                  <a:pt x="576" y="536"/>
                  <a:pt x="632" y="504"/>
                </a:cubicBezTo>
                <a:cubicBezTo>
                  <a:pt x="688" y="472"/>
                  <a:pt x="776" y="536"/>
                  <a:pt x="824" y="504"/>
                </a:cubicBezTo>
                <a:cubicBezTo>
                  <a:pt x="872" y="472"/>
                  <a:pt x="920" y="360"/>
                  <a:pt x="920" y="312"/>
                </a:cubicBezTo>
                <a:cubicBezTo>
                  <a:pt x="920" y="264"/>
                  <a:pt x="880" y="264"/>
                  <a:pt x="824" y="216"/>
                </a:cubicBezTo>
                <a:cubicBezTo>
                  <a:pt x="768" y="168"/>
                  <a:pt x="656" y="48"/>
                  <a:pt x="584" y="24"/>
                </a:cubicBezTo>
                <a:cubicBezTo>
                  <a:pt x="512" y="0"/>
                  <a:pt x="448" y="40"/>
                  <a:pt x="392" y="72"/>
                </a:cubicBezTo>
                <a:cubicBezTo>
                  <a:pt x="336" y="104"/>
                  <a:pt x="312" y="176"/>
                  <a:pt x="248" y="216"/>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 name="Freeform 5"/>
          <p:cNvSpPr>
            <a:spLocks/>
          </p:cNvSpPr>
          <p:nvPr/>
        </p:nvSpPr>
        <p:spPr bwMode="auto">
          <a:xfrm>
            <a:off x="5486400" y="2895600"/>
            <a:ext cx="1295400" cy="990600"/>
          </a:xfrm>
          <a:custGeom>
            <a:avLst/>
            <a:gdLst>
              <a:gd name="T0" fmla="*/ 248 w 920"/>
              <a:gd name="T1" fmla="*/ 216 h 792"/>
              <a:gd name="T2" fmla="*/ 8 w 920"/>
              <a:gd name="T3" fmla="*/ 312 h 792"/>
              <a:gd name="T4" fmla="*/ 200 w 920"/>
              <a:gd name="T5" fmla="*/ 504 h 792"/>
              <a:gd name="T6" fmla="*/ 152 w 920"/>
              <a:gd name="T7" fmla="*/ 600 h 792"/>
              <a:gd name="T8" fmla="*/ 152 w 920"/>
              <a:gd name="T9" fmla="*/ 696 h 792"/>
              <a:gd name="T10" fmla="*/ 296 w 920"/>
              <a:gd name="T11" fmla="*/ 792 h 792"/>
              <a:gd name="T12" fmla="*/ 488 w 920"/>
              <a:gd name="T13" fmla="*/ 696 h 792"/>
              <a:gd name="T14" fmla="*/ 632 w 920"/>
              <a:gd name="T15" fmla="*/ 504 h 792"/>
              <a:gd name="T16" fmla="*/ 824 w 920"/>
              <a:gd name="T17" fmla="*/ 504 h 792"/>
              <a:gd name="T18" fmla="*/ 920 w 920"/>
              <a:gd name="T19" fmla="*/ 312 h 792"/>
              <a:gd name="T20" fmla="*/ 824 w 920"/>
              <a:gd name="T21" fmla="*/ 216 h 792"/>
              <a:gd name="T22" fmla="*/ 584 w 920"/>
              <a:gd name="T23" fmla="*/ 24 h 792"/>
              <a:gd name="T24" fmla="*/ 392 w 920"/>
              <a:gd name="T25" fmla="*/ 72 h 792"/>
              <a:gd name="T26" fmla="*/ 248 w 920"/>
              <a:gd name="T27" fmla="*/ 21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792">
                <a:moveTo>
                  <a:pt x="248" y="216"/>
                </a:moveTo>
                <a:cubicBezTo>
                  <a:pt x="184" y="256"/>
                  <a:pt x="16" y="264"/>
                  <a:pt x="8" y="312"/>
                </a:cubicBezTo>
                <a:cubicBezTo>
                  <a:pt x="0" y="360"/>
                  <a:pt x="176" y="456"/>
                  <a:pt x="200" y="504"/>
                </a:cubicBezTo>
                <a:cubicBezTo>
                  <a:pt x="224" y="552"/>
                  <a:pt x="160" y="568"/>
                  <a:pt x="152" y="600"/>
                </a:cubicBezTo>
                <a:cubicBezTo>
                  <a:pt x="144" y="632"/>
                  <a:pt x="128" y="664"/>
                  <a:pt x="152" y="696"/>
                </a:cubicBezTo>
                <a:cubicBezTo>
                  <a:pt x="176" y="728"/>
                  <a:pt x="240" y="792"/>
                  <a:pt x="296" y="792"/>
                </a:cubicBezTo>
                <a:cubicBezTo>
                  <a:pt x="352" y="792"/>
                  <a:pt x="432" y="744"/>
                  <a:pt x="488" y="696"/>
                </a:cubicBezTo>
                <a:cubicBezTo>
                  <a:pt x="544" y="648"/>
                  <a:pt x="576" y="536"/>
                  <a:pt x="632" y="504"/>
                </a:cubicBezTo>
                <a:cubicBezTo>
                  <a:pt x="688" y="472"/>
                  <a:pt x="776" y="536"/>
                  <a:pt x="824" y="504"/>
                </a:cubicBezTo>
                <a:cubicBezTo>
                  <a:pt x="872" y="472"/>
                  <a:pt x="920" y="360"/>
                  <a:pt x="920" y="312"/>
                </a:cubicBezTo>
                <a:cubicBezTo>
                  <a:pt x="920" y="264"/>
                  <a:pt x="880" y="264"/>
                  <a:pt x="824" y="216"/>
                </a:cubicBezTo>
                <a:cubicBezTo>
                  <a:pt x="768" y="168"/>
                  <a:pt x="656" y="48"/>
                  <a:pt x="584" y="24"/>
                </a:cubicBezTo>
                <a:cubicBezTo>
                  <a:pt x="512" y="0"/>
                  <a:pt x="448" y="40"/>
                  <a:pt x="392" y="72"/>
                </a:cubicBezTo>
                <a:cubicBezTo>
                  <a:pt x="336" y="104"/>
                  <a:pt x="312" y="176"/>
                  <a:pt x="248" y="216"/>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Freeform 6"/>
          <p:cNvSpPr>
            <a:spLocks/>
          </p:cNvSpPr>
          <p:nvPr/>
        </p:nvSpPr>
        <p:spPr bwMode="auto">
          <a:xfrm>
            <a:off x="5638800" y="5181600"/>
            <a:ext cx="1295400" cy="990600"/>
          </a:xfrm>
          <a:custGeom>
            <a:avLst/>
            <a:gdLst>
              <a:gd name="T0" fmla="*/ 248 w 920"/>
              <a:gd name="T1" fmla="*/ 216 h 792"/>
              <a:gd name="T2" fmla="*/ 8 w 920"/>
              <a:gd name="T3" fmla="*/ 312 h 792"/>
              <a:gd name="T4" fmla="*/ 200 w 920"/>
              <a:gd name="T5" fmla="*/ 504 h 792"/>
              <a:gd name="T6" fmla="*/ 152 w 920"/>
              <a:gd name="T7" fmla="*/ 600 h 792"/>
              <a:gd name="T8" fmla="*/ 152 w 920"/>
              <a:gd name="T9" fmla="*/ 696 h 792"/>
              <a:gd name="T10" fmla="*/ 296 w 920"/>
              <a:gd name="T11" fmla="*/ 792 h 792"/>
              <a:gd name="T12" fmla="*/ 488 w 920"/>
              <a:gd name="T13" fmla="*/ 696 h 792"/>
              <a:gd name="T14" fmla="*/ 632 w 920"/>
              <a:gd name="T15" fmla="*/ 504 h 792"/>
              <a:gd name="T16" fmla="*/ 824 w 920"/>
              <a:gd name="T17" fmla="*/ 504 h 792"/>
              <a:gd name="T18" fmla="*/ 920 w 920"/>
              <a:gd name="T19" fmla="*/ 312 h 792"/>
              <a:gd name="T20" fmla="*/ 824 w 920"/>
              <a:gd name="T21" fmla="*/ 216 h 792"/>
              <a:gd name="T22" fmla="*/ 584 w 920"/>
              <a:gd name="T23" fmla="*/ 24 h 792"/>
              <a:gd name="T24" fmla="*/ 392 w 920"/>
              <a:gd name="T25" fmla="*/ 72 h 792"/>
              <a:gd name="T26" fmla="*/ 248 w 920"/>
              <a:gd name="T27" fmla="*/ 21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0" h="792">
                <a:moveTo>
                  <a:pt x="248" y="216"/>
                </a:moveTo>
                <a:cubicBezTo>
                  <a:pt x="184" y="256"/>
                  <a:pt x="16" y="264"/>
                  <a:pt x="8" y="312"/>
                </a:cubicBezTo>
                <a:cubicBezTo>
                  <a:pt x="0" y="360"/>
                  <a:pt x="176" y="456"/>
                  <a:pt x="200" y="504"/>
                </a:cubicBezTo>
                <a:cubicBezTo>
                  <a:pt x="224" y="552"/>
                  <a:pt x="160" y="568"/>
                  <a:pt x="152" y="600"/>
                </a:cubicBezTo>
                <a:cubicBezTo>
                  <a:pt x="144" y="632"/>
                  <a:pt x="128" y="664"/>
                  <a:pt x="152" y="696"/>
                </a:cubicBezTo>
                <a:cubicBezTo>
                  <a:pt x="176" y="728"/>
                  <a:pt x="240" y="792"/>
                  <a:pt x="296" y="792"/>
                </a:cubicBezTo>
                <a:cubicBezTo>
                  <a:pt x="352" y="792"/>
                  <a:pt x="432" y="744"/>
                  <a:pt x="488" y="696"/>
                </a:cubicBezTo>
                <a:cubicBezTo>
                  <a:pt x="544" y="648"/>
                  <a:pt x="576" y="536"/>
                  <a:pt x="632" y="504"/>
                </a:cubicBezTo>
                <a:cubicBezTo>
                  <a:pt x="688" y="472"/>
                  <a:pt x="776" y="536"/>
                  <a:pt x="824" y="504"/>
                </a:cubicBezTo>
                <a:cubicBezTo>
                  <a:pt x="872" y="472"/>
                  <a:pt x="920" y="360"/>
                  <a:pt x="920" y="312"/>
                </a:cubicBezTo>
                <a:cubicBezTo>
                  <a:pt x="920" y="264"/>
                  <a:pt x="880" y="264"/>
                  <a:pt x="824" y="216"/>
                </a:cubicBezTo>
                <a:cubicBezTo>
                  <a:pt x="768" y="168"/>
                  <a:pt x="656" y="48"/>
                  <a:pt x="584" y="24"/>
                </a:cubicBezTo>
                <a:cubicBezTo>
                  <a:pt x="512" y="0"/>
                  <a:pt x="448" y="40"/>
                  <a:pt x="392" y="72"/>
                </a:cubicBezTo>
                <a:cubicBezTo>
                  <a:pt x="336" y="104"/>
                  <a:pt x="312" y="176"/>
                  <a:pt x="248" y="216"/>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7"/>
          <p:cNvSpPr txBox="1">
            <a:spLocks noChangeArrowheads="1"/>
          </p:cNvSpPr>
          <p:nvPr/>
        </p:nvSpPr>
        <p:spPr bwMode="auto">
          <a:xfrm>
            <a:off x="2667000" y="5410200"/>
            <a:ext cx="55245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t>GM</a:t>
            </a:r>
          </a:p>
        </p:txBody>
      </p:sp>
      <p:sp>
        <p:nvSpPr>
          <p:cNvPr id="8200" name="Text Box 8"/>
          <p:cNvSpPr txBox="1">
            <a:spLocks noChangeArrowheads="1"/>
          </p:cNvSpPr>
          <p:nvPr/>
        </p:nvSpPr>
        <p:spPr bwMode="auto">
          <a:xfrm>
            <a:off x="5927725" y="54483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t>Internet</a:t>
            </a:r>
          </a:p>
        </p:txBody>
      </p:sp>
      <p:sp>
        <p:nvSpPr>
          <p:cNvPr id="8201" name="Text Box 9"/>
          <p:cNvSpPr txBox="1">
            <a:spLocks noChangeArrowheads="1"/>
          </p:cNvSpPr>
          <p:nvPr/>
        </p:nvSpPr>
        <p:spPr bwMode="auto">
          <a:xfrm>
            <a:off x="5851525" y="31623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t>WWW</a:t>
            </a:r>
            <a:endParaRPr kumimoji="1" lang="en-US" altLang="ko-KR" sz="1800">
              <a:solidFill>
                <a:schemeClr val="bg1"/>
              </a:solidFill>
            </a:endParaRPr>
          </a:p>
        </p:txBody>
      </p:sp>
      <p:sp>
        <p:nvSpPr>
          <p:cNvPr id="8202" name="Rectangle 10"/>
          <p:cNvSpPr>
            <a:spLocks noChangeArrowheads="1"/>
          </p:cNvSpPr>
          <p:nvPr/>
        </p:nvSpPr>
        <p:spPr bwMode="auto">
          <a:xfrm>
            <a:off x="2362200" y="42672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SGML</a:t>
            </a:r>
          </a:p>
        </p:txBody>
      </p:sp>
      <p:sp>
        <p:nvSpPr>
          <p:cNvPr id="8203" name="Rectangle 11"/>
          <p:cNvSpPr>
            <a:spLocks noChangeArrowheads="1"/>
          </p:cNvSpPr>
          <p:nvPr/>
        </p:nvSpPr>
        <p:spPr bwMode="auto">
          <a:xfrm>
            <a:off x="3276600" y="3200400"/>
            <a:ext cx="1447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HTML</a:t>
            </a:r>
          </a:p>
        </p:txBody>
      </p:sp>
      <p:sp>
        <p:nvSpPr>
          <p:cNvPr id="8204" name="Rectangle 12"/>
          <p:cNvSpPr>
            <a:spLocks noChangeArrowheads="1"/>
          </p:cNvSpPr>
          <p:nvPr/>
        </p:nvSpPr>
        <p:spPr bwMode="auto">
          <a:xfrm>
            <a:off x="3200400" y="2286000"/>
            <a:ext cx="1524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XML</a:t>
            </a:r>
          </a:p>
        </p:txBody>
      </p:sp>
      <p:sp>
        <p:nvSpPr>
          <p:cNvPr id="8205" name="Text Box 13"/>
          <p:cNvSpPr txBox="1">
            <a:spLocks noChangeArrowheads="1"/>
          </p:cNvSpPr>
          <p:nvPr/>
        </p:nvSpPr>
        <p:spPr bwMode="auto">
          <a:xfrm>
            <a:off x="1219200" y="58674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a:t>1960</a:t>
            </a:r>
          </a:p>
        </p:txBody>
      </p:sp>
      <p:sp>
        <p:nvSpPr>
          <p:cNvPr id="8206" name="Text Box 14"/>
          <p:cNvSpPr txBox="1">
            <a:spLocks noChangeArrowheads="1"/>
          </p:cNvSpPr>
          <p:nvPr/>
        </p:nvSpPr>
        <p:spPr bwMode="auto">
          <a:xfrm>
            <a:off x="1219200" y="48006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a:t>1986</a:t>
            </a:r>
          </a:p>
        </p:txBody>
      </p:sp>
      <p:sp>
        <p:nvSpPr>
          <p:cNvPr id="8207" name="Text Box 15"/>
          <p:cNvSpPr txBox="1">
            <a:spLocks noChangeArrowheads="1"/>
          </p:cNvSpPr>
          <p:nvPr/>
        </p:nvSpPr>
        <p:spPr bwMode="auto">
          <a:xfrm>
            <a:off x="1219200" y="35052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a:t>1992</a:t>
            </a:r>
          </a:p>
        </p:txBody>
      </p:sp>
      <p:sp>
        <p:nvSpPr>
          <p:cNvPr id="8208" name="Text Box 16"/>
          <p:cNvSpPr txBox="1">
            <a:spLocks noChangeArrowheads="1"/>
          </p:cNvSpPr>
          <p:nvPr/>
        </p:nvSpPr>
        <p:spPr bwMode="auto">
          <a:xfrm>
            <a:off x="1219200" y="26670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a:t>1997</a:t>
            </a:r>
          </a:p>
        </p:txBody>
      </p:sp>
      <p:sp>
        <p:nvSpPr>
          <p:cNvPr id="8209" name="Text Box 17"/>
          <p:cNvSpPr txBox="1">
            <a:spLocks noChangeArrowheads="1"/>
          </p:cNvSpPr>
          <p:nvPr/>
        </p:nvSpPr>
        <p:spPr bwMode="auto">
          <a:xfrm>
            <a:off x="3124200" y="5791200"/>
            <a:ext cx="1711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GM = Generalized</a:t>
            </a:r>
          </a:p>
          <a:p>
            <a:pPr eaLnBrk="1" latinLnBrk="1" hangingPunct="1"/>
            <a:r>
              <a:rPr kumimoji="1" lang="en-US" altLang="ko-KR" sz="1600"/>
              <a:t>          Markup</a:t>
            </a:r>
          </a:p>
        </p:txBody>
      </p:sp>
      <p:sp>
        <p:nvSpPr>
          <p:cNvPr id="8210" name="Line 18"/>
          <p:cNvSpPr>
            <a:spLocks noChangeShapeType="1"/>
          </p:cNvSpPr>
          <p:nvPr/>
        </p:nvSpPr>
        <p:spPr bwMode="auto">
          <a:xfrm flipV="1">
            <a:off x="3048000" y="4724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19"/>
          <p:cNvSpPr>
            <a:spLocks noChangeShapeType="1"/>
          </p:cNvSpPr>
          <p:nvPr/>
        </p:nvSpPr>
        <p:spPr bwMode="auto">
          <a:xfrm flipV="1">
            <a:off x="3048000" y="36576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20"/>
          <p:cNvSpPr>
            <a:spLocks noChangeShapeType="1"/>
          </p:cNvSpPr>
          <p:nvPr/>
        </p:nvSpPr>
        <p:spPr bwMode="auto">
          <a:xfrm flipV="1">
            <a:off x="2971800" y="2743200"/>
            <a:ext cx="3048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21"/>
          <p:cNvSpPr>
            <a:spLocks noChangeShapeType="1"/>
          </p:cNvSpPr>
          <p:nvPr/>
        </p:nvSpPr>
        <p:spPr bwMode="auto">
          <a:xfrm flipV="1">
            <a:off x="4038600" y="2743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22"/>
          <p:cNvSpPr>
            <a:spLocks noChangeShapeType="1"/>
          </p:cNvSpPr>
          <p:nvPr/>
        </p:nvSpPr>
        <p:spPr bwMode="auto">
          <a:xfrm flipV="1">
            <a:off x="6324600" y="3581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23"/>
          <p:cNvSpPr>
            <a:spLocks noChangeShapeType="1"/>
          </p:cNvSpPr>
          <p:nvPr/>
        </p:nvSpPr>
        <p:spPr bwMode="auto">
          <a:xfrm flipH="1">
            <a:off x="4800600" y="34290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Line 24"/>
          <p:cNvSpPr>
            <a:spLocks noChangeShapeType="1"/>
          </p:cNvSpPr>
          <p:nvPr/>
        </p:nvSpPr>
        <p:spPr bwMode="auto">
          <a:xfrm flipH="1" flipV="1">
            <a:off x="4724400" y="2514600"/>
            <a:ext cx="1143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4000"/>
              <a:t>History of XML (3/5)</a:t>
            </a:r>
            <a:endParaRPr lang="ko-KR" altLang="en-US"/>
          </a:p>
        </p:txBody>
      </p:sp>
      <p:sp>
        <p:nvSpPr>
          <p:cNvPr id="10" name="슬라이드 번호 개체 틀 4"/>
          <p:cNvSpPr>
            <a:spLocks noGrp="1"/>
          </p:cNvSpPr>
          <p:nvPr>
            <p:ph type="sldNum" sz="quarter" idx="12"/>
          </p:nvPr>
        </p:nvSpPr>
        <p:spPr/>
        <p:txBody>
          <a:bodyPr/>
          <a:lstStyle/>
          <a:p>
            <a:fld id="{A19F7EEA-61DA-4F8B-9014-98FC362312B9}" type="slidenum">
              <a:rPr lang="ko-KR" altLang="en-US"/>
              <a:pPr/>
              <a:t>19</a:t>
            </a:fld>
            <a:endParaRPr lang="ko-KR" altLang="en-US"/>
          </a:p>
        </p:txBody>
      </p:sp>
      <p:sp>
        <p:nvSpPr>
          <p:cNvPr id="30724" name="Rectangle 4"/>
          <p:cNvSpPr>
            <a:spLocks noChangeArrowheads="1"/>
          </p:cNvSpPr>
          <p:nvPr/>
        </p:nvSpPr>
        <p:spPr bwMode="auto">
          <a:xfrm>
            <a:off x="1117600" y="2032000"/>
            <a:ext cx="6527800" cy="4419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5" name="Line 5"/>
          <p:cNvSpPr>
            <a:spLocks noChangeShapeType="1"/>
          </p:cNvSpPr>
          <p:nvPr/>
        </p:nvSpPr>
        <p:spPr bwMode="auto">
          <a:xfrm>
            <a:off x="1117600" y="2400300"/>
            <a:ext cx="652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6" name="Line 6"/>
          <p:cNvSpPr>
            <a:spLocks noChangeShapeType="1"/>
          </p:cNvSpPr>
          <p:nvPr/>
        </p:nvSpPr>
        <p:spPr bwMode="auto">
          <a:xfrm>
            <a:off x="6019800" y="2044700"/>
            <a:ext cx="0" cy="441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7" name="Text Box 7"/>
          <p:cNvSpPr txBox="1">
            <a:spLocks noChangeArrowheads="1"/>
          </p:cNvSpPr>
          <p:nvPr/>
        </p:nvSpPr>
        <p:spPr bwMode="auto">
          <a:xfrm>
            <a:off x="2590800" y="2057400"/>
            <a:ext cx="17018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ko-KR" altLang="en-US" sz="1600" b="1"/>
              <a:t>표준명</a:t>
            </a:r>
            <a:endParaRPr lang="ko-KR" altLang="en-US" b="1"/>
          </a:p>
        </p:txBody>
      </p:sp>
      <p:sp>
        <p:nvSpPr>
          <p:cNvPr id="30728" name="Text Box 8"/>
          <p:cNvSpPr txBox="1">
            <a:spLocks noChangeArrowheads="1"/>
          </p:cNvSpPr>
          <p:nvPr/>
        </p:nvSpPr>
        <p:spPr bwMode="auto">
          <a:xfrm>
            <a:off x="6324600" y="2057400"/>
            <a:ext cx="11430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ko-KR" altLang="en-US" sz="1600" b="1"/>
              <a:t>응용분야</a:t>
            </a:r>
            <a:endParaRPr lang="ko-KR" altLang="en-US" b="1"/>
          </a:p>
        </p:txBody>
      </p:sp>
      <p:sp>
        <p:nvSpPr>
          <p:cNvPr id="30729" name="Text Box 9"/>
          <p:cNvSpPr txBox="1">
            <a:spLocks noChangeArrowheads="1"/>
          </p:cNvSpPr>
          <p:nvPr/>
        </p:nvSpPr>
        <p:spPr bwMode="auto">
          <a:xfrm>
            <a:off x="1219200" y="2514600"/>
            <a:ext cx="4800600" cy="4029075"/>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pPr>
            <a:r>
              <a:rPr lang="en-US" altLang="ko-KR" sz="1600" b="1"/>
              <a:t>XML 1.0  - 1998.2.10</a:t>
            </a:r>
          </a:p>
          <a:p>
            <a:pPr>
              <a:lnSpc>
                <a:spcPct val="120000"/>
              </a:lnSpc>
              <a:spcBef>
                <a:spcPct val="50000"/>
              </a:spcBef>
            </a:pPr>
            <a:r>
              <a:rPr lang="en-US" altLang="ko-KR" sz="1600" b="1"/>
              <a:t>RDF(Resource Description Framework) - 1999.2.22</a:t>
            </a:r>
          </a:p>
          <a:p>
            <a:pPr>
              <a:lnSpc>
                <a:spcPct val="120000"/>
              </a:lnSpc>
              <a:spcBef>
                <a:spcPct val="50000"/>
              </a:spcBef>
            </a:pPr>
            <a:r>
              <a:rPr lang="en-US" altLang="ko-KR" sz="1600" b="1"/>
              <a:t>DOM(Document Object Model) Level 1 - 1998.10.1</a:t>
            </a:r>
          </a:p>
          <a:p>
            <a:pPr>
              <a:lnSpc>
                <a:spcPct val="120000"/>
              </a:lnSpc>
              <a:spcBef>
                <a:spcPct val="50000"/>
              </a:spcBef>
            </a:pPr>
            <a:r>
              <a:rPr lang="en-US" altLang="ko-KR" sz="1600" b="1"/>
              <a:t>SMIL(Synchronized MM Integration Lang.) 1.0 -1998.10</a:t>
            </a:r>
          </a:p>
          <a:p>
            <a:pPr>
              <a:lnSpc>
                <a:spcPct val="120000"/>
              </a:lnSpc>
              <a:spcBef>
                <a:spcPct val="50000"/>
              </a:spcBef>
            </a:pPr>
            <a:r>
              <a:rPr lang="en-US" altLang="ko-KR" sz="1600" b="1"/>
              <a:t>MathML 1.0 - 1998</a:t>
            </a:r>
          </a:p>
          <a:p>
            <a:pPr>
              <a:lnSpc>
                <a:spcPct val="120000"/>
              </a:lnSpc>
              <a:spcBef>
                <a:spcPct val="50000"/>
              </a:spcBef>
            </a:pPr>
            <a:endParaRPr lang="en-US" altLang="ko-KR" sz="1600" b="1"/>
          </a:p>
          <a:p>
            <a:pPr>
              <a:lnSpc>
                <a:spcPct val="120000"/>
              </a:lnSpc>
              <a:spcBef>
                <a:spcPct val="50000"/>
              </a:spcBef>
            </a:pPr>
            <a:r>
              <a:rPr lang="en-US" altLang="ko-KR" sz="1600" b="1" u="sng"/>
              <a:t>Proposed Recommendation;</a:t>
            </a:r>
            <a:endParaRPr lang="en-US" altLang="ko-KR" sz="1600" b="1"/>
          </a:p>
          <a:p>
            <a:pPr>
              <a:lnSpc>
                <a:spcPct val="120000"/>
              </a:lnSpc>
              <a:spcBef>
                <a:spcPct val="50000"/>
              </a:spcBef>
            </a:pPr>
            <a:r>
              <a:rPr lang="en-US" altLang="ko-KR" sz="1600" b="1"/>
              <a:t>Associating Stylesheets with XML Documents -   1999. 1. 14</a:t>
            </a:r>
            <a:r>
              <a:rPr lang="en-US" altLang="ko-KR"/>
              <a:t> </a:t>
            </a:r>
          </a:p>
        </p:txBody>
      </p:sp>
      <p:sp>
        <p:nvSpPr>
          <p:cNvPr id="30730" name="Text Box 10"/>
          <p:cNvSpPr txBox="1">
            <a:spLocks noChangeArrowheads="1"/>
          </p:cNvSpPr>
          <p:nvPr/>
        </p:nvSpPr>
        <p:spPr bwMode="auto">
          <a:xfrm>
            <a:off x="6096000" y="3048000"/>
            <a:ext cx="1574800" cy="297180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40000"/>
              </a:lnSpc>
              <a:spcBef>
                <a:spcPct val="50000"/>
              </a:spcBef>
            </a:pPr>
            <a:r>
              <a:rPr lang="ko-KR" altLang="en-US" sz="1200" b="1"/>
              <a:t>메타 데이터</a:t>
            </a:r>
          </a:p>
          <a:p>
            <a:pPr>
              <a:lnSpc>
                <a:spcPct val="40000"/>
              </a:lnSpc>
              <a:spcBef>
                <a:spcPct val="50000"/>
              </a:spcBef>
            </a:pPr>
            <a:endParaRPr lang="ko-KR" altLang="en-US" sz="1200" b="1"/>
          </a:p>
          <a:p>
            <a:pPr>
              <a:lnSpc>
                <a:spcPct val="40000"/>
              </a:lnSpc>
              <a:spcBef>
                <a:spcPct val="50000"/>
              </a:spcBef>
            </a:pPr>
            <a:r>
              <a:rPr lang="en-US" altLang="ko-KR" sz="1200" b="1"/>
              <a:t>XML</a:t>
            </a:r>
            <a:r>
              <a:rPr lang="ko-KR" altLang="en-US" sz="1200" b="1"/>
              <a:t>및 </a:t>
            </a:r>
            <a:r>
              <a:rPr lang="en-US" altLang="ko-KR" sz="1200" b="1"/>
              <a:t>HTML</a:t>
            </a:r>
            <a:r>
              <a:rPr lang="ko-KR" altLang="en-US" sz="1200" b="1"/>
              <a:t>용 </a:t>
            </a:r>
          </a:p>
          <a:p>
            <a:pPr>
              <a:lnSpc>
                <a:spcPct val="40000"/>
              </a:lnSpc>
              <a:spcBef>
                <a:spcPct val="50000"/>
              </a:spcBef>
            </a:pPr>
            <a:r>
              <a:rPr lang="ko-KR" altLang="en-US" sz="1200" b="1"/>
              <a:t>표준 객체집합 제공</a:t>
            </a:r>
          </a:p>
          <a:p>
            <a:pPr>
              <a:lnSpc>
                <a:spcPct val="40000"/>
              </a:lnSpc>
              <a:spcBef>
                <a:spcPct val="50000"/>
              </a:spcBef>
            </a:pPr>
            <a:endParaRPr lang="ko-KR" altLang="en-US" sz="1200" b="1"/>
          </a:p>
          <a:p>
            <a:pPr>
              <a:lnSpc>
                <a:spcPct val="40000"/>
              </a:lnSpc>
              <a:spcBef>
                <a:spcPct val="50000"/>
              </a:spcBef>
            </a:pPr>
            <a:r>
              <a:rPr lang="en-US" altLang="ko-KR" sz="1200" b="1"/>
              <a:t>XML</a:t>
            </a:r>
            <a:r>
              <a:rPr lang="ko-KR" altLang="en-US" sz="1200" b="1"/>
              <a:t>기반 멀티미디</a:t>
            </a:r>
          </a:p>
          <a:p>
            <a:pPr>
              <a:lnSpc>
                <a:spcPct val="40000"/>
              </a:lnSpc>
              <a:spcBef>
                <a:spcPct val="50000"/>
              </a:spcBef>
            </a:pPr>
            <a:r>
              <a:rPr lang="ko-KR" altLang="en-US" sz="1200" b="1"/>
              <a:t>어 저작 언어</a:t>
            </a:r>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r>
              <a:rPr lang="ko-KR" altLang="en-US" sz="1200" b="1"/>
              <a:t>수식표현</a:t>
            </a:r>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endParaRPr lang="ko-KR" altLang="en-US" sz="1200" b="1"/>
          </a:p>
          <a:p>
            <a:pPr>
              <a:lnSpc>
                <a:spcPct val="40000"/>
              </a:lnSpc>
              <a:spcBef>
                <a:spcPct val="50000"/>
              </a:spcBef>
            </a:pPr>
            <a:r>
              <a:rPr lang="en-US" altLang="ko-KR" sz="1200" b="1"/>
              <a:t>XML,XSL</a:t>
            </a:r>
            <a:r>
              <a:rPr lang="ko-KR" altLang="en-US" sz="1200" b="1"/>
              <a:t>연결방식</a:t>
            </a:r>
            <a:endParaRPr lang="ko-KR" altLang="en-US" sz="16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p:txBody>
          <a:bodyPr/>
          <a:lstStyle/>
          <a:p>
            <a:r>
              <a:rPr lang="en-US" altLang="ko-KR" dirty="0"/>
              <a:t>Table of Contents</a:t>
            </a:r>
          </a:p>
        </p:txBody>
      </p:sp>
      <p:sp>
        <p:nvSpPr>
          <p:cNvPr id="40963" name="Rectangle 2051"/>
          <p:cNvSpPr>
            <a:spLocks noGrp="1" noChangeArrowheads="1"/>
          </p:cNvSpPr>
          <p:nvPr>
            <p:ph idx="1"/>
          </p:nvPr>
        </p:nvSpPr>
        <p:spPr/>
        <p:txBody>
          <a:bodyPr/>
          <a:lstStyle/>
          <a:p>
            <a:r>
              <a:rPr lang="en-US" altLang="ko-KR" u="sng"/>
              <a:t>What is XML</a:t>
            </a:r>
            <a:r>
              <a:rPr lang="en-US" altLang="ko-KR"/>
              <a:t>?</a:t>
            </a:r>
          </a:p>
          <a:p>
            <a:r>
              <a:rPr lang="en-US" altLang="ko-KR"/>
              <a:t>Motivation behind XML</a:t>
            </a:r>
            <a:endParaRPr lang="ko-KR" altLang="en-US"/>
          </a:p>
          <a:p>
            <a:r>
              <a:rPr lang="en-US" altLang="ko-KR"/>
              <a:t>Main Features of XML</a:t>
            </a:r>
            <a:endParaRPr lang="ko-KR" altLang="en-US"/>
          </a:p>
          <a:p>
            <a:r>
              <a:rPr lang="en-US" altLang="ko-KR"/>
              <a:t>History of XML</a:t>
            </a:r>
            <a:endParaRPr lang="ko-KR" altLang="en-US"/>
          </a:p>
          <a:p>
            <a:r>
              <a:rPr lang="en-US" altLang="ko-KR"/>
              <a:t>Applications</a:t>
            </a:r>
          </a:p>
        </p:txBody>
      </p:sp>
      <p:sp>
        <p:nvSpPr>
          <p:cNvPr id="4" name="슬라이드 번호 개체 틀 4"/>
          <p:cNvSpPr>
            <a:spLocks noGrp="1"/>
          </p:cNvSpPr>
          <p:nvPr>
            <p:ph type="sldNum" sz="quarter" idx="12"/>
          </p:nvPr>
        </p:nvSpPr>
        <p:spPr/>
        <p:txBody>
          <a:bodyPr/>
          <a:lstStyle/>
          <a:p>
            <a:fld id="{46678AD3-C7B5-4B6B-A935-77AE31395EAD}" type="slidenum">
              <a:rPr lang="ko-KR" altLang="en-US"/>
              <a:pPr/>
              <a:t>2</a:t>
            </a:fld>
            <a:endParaRPr lang="ko-KR"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z="4000"/>
              <a:t>History of XML (4/5)</a:t>
            </a:r>
            <a:endParaRPr lang="en-US" altLang="ko-KR"/>
          </a:p>
        </p:txBody>
      </p:sp>
      <p:sp>
        <p:nvSpPr>
          <p:cNvPr id="10" name="슬라이드 번호 개체 틀 4"/>
          <p:cNvSpPr>
            <a:spLocks noGrp="1"/>
          </p:cNvSpPr>
          <p:nvPr>
            <p:ph type="sldNum" sz="quarter" idx="12"/>
          </p:nvPr>
        </p:nvSpPr>
        <p:spPr/>
        <p:txBody>
          <a:bodyPr/>
          <a:lstStyle/>
          <a:p>
            <a:fld id="{A5079D59-C647-4579-B7CC-EEC8468C880F}" type="slidenum">
              <a:rPr lang="ko-KR" altLang="en-US"/>
              <a:pPr/>
              <a:t>20</a:t>
            </a:fld>
            <a:endParaRPr lang="ko-KR" altLang="en-US"/>
          </a:p>
        </p:txBody>
      </p:sp>
      <p:sp>
        <p:nvSpPr>
          <p:cNvPr id="31748" name="Rectangle 4"/>
          <p:cNvSpPr>
            <a:spLocks noChangeArrowheads="1"/>
          </p:cNvSpPr>
          <p:nvPr/>
        </p:nvSpPr>
        <p:spPr bwMode="auto">
          <a:xfrm>
            <a:off x="1270000" y="2032000"/>
            <a:ext cx="6527800" cy="4419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49" name="Line 5"/>
          <p:cNvSpPr>
            <a:spLocks noChangeShapeType="1"/>
          </p:cNvSpPr>
          <p:nvPr/>
        </p:nvSpPr>
        <p:spPr bwMode="auto">
          <a:xfrm>
            <a:off x="1270000" y="2400300"/>
            <a:ext cx="652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0" name="Line 6"/>
          <p:cNvSpPr>
            <a:spLocks noChangeShapeType="1"/>
          </p:cNvSpPr>
          <p:nvPr/>
        </p:nvSpPr>
        <p:spPr bwMode="auto">
          <a:xfrm>
            <a:off x="6172200" y="2044700"/>
            <a:ext cx="0" cy="441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1" name="Text Box 7"/>
          <p:cNvSpPr txBox="1">
            <a:spLocks noChangeArrowheads="1"/>
          </p:cNvSpPr>
          <p:nvPr/>
        </p:nvSpPr>
        <p:spPr bwMode="auto">
          <a:xfrm>
            <a:off x="2743200" y="2057400"/>
            <a:ext cx="17018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ko-KR" altLang="en-US" sz="1600" b="1"/>
              <a:t>표준명</a:t>
            </a:r>
            <a:endParaRPr lang="ko-KR" altLang="en-US" b="1"/>
          </a:p>
        </p:txBody>
      </p:sp>
      <p:sp>
        <p:nvSpPr>
          <p:cNvPr id="31752" name="Text Box 8"/>
          <p:cNvSpPr txBox="1">
            <a:spLocks noChangeArrowheads="1"/>
          </p:cNvSpPr>
          <p:nvPr/>
        </p:nvSpPr>
        <p:spPr bwMode="auto">
          <a:xfrm>
            <a:off x="6477000" y="2057400"/>
            <a:ext cx="11430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ko-KR" altLang="en-US" sz="1600" b="1"/>
              <a:t>응용분야</a:t>
            </a:r>
            <a:endParaRPr lang="ko-KR" altLang="en-US" b="1"/>
          </a:p>
        </p:txBody>
      </p:sp>
      <p:sp>
        <p:nvSpPr>
          <p:cNvPr id="31753" name="Text Box 9"/>
          <p:cNvSpPr txBox="1">
            <a:spLocks noChangeArrowheads="1"/>
          </p:cNvSpPr>
          <p:nvPr/>
        </p:nvSpPr>
        <p:spPr bwMode="auto">
          <a:xfrm>
            <a:off x="1371600" y="2514600"/>
            <a:ext cx="4724400" cy="3344863"/>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pPr>
            <a:r>
              <a:rPr lang="en-US" altLang="ko-KR" sz="1600" b="1"/>
              <a:t>DOM(Document Object Model) Level 2</a:t>
            </a:r>
          </a:p>
          <a:p>
            <a:pPr>
              <a:lnSpc>
                <a:spcPct val="120000"/>
              </a:lnSpc>
              <a:spcBef>
                <a:spcPct val="50000"/>
              </a:spcBef>
            </a:pPr>
            <a:r>
              <a:rPr lang="en-US" altLang="ko-KR" sz="1600" b="1"/>
              <a:t>XHTML 1.0: The Extensible HyperText Markup Language: A Reformulation of HTML 4.0 in XML 1.0 </a:t>
            </a:r>
          </a:p>
          <a:p>
            <a:endParaRPr lang="en-US" altLang="ko-KR" sz="1600" b="1"/>
          </a:p>
          <a:p>
            <a:r>
              <a:rPr lang="en-US" altLang="ko-KR" sz="1600" b="1"/>
              <a:t>Extensible Stylesheet Language (XSL), Version 1.0</a:t>
            </a:r>
          </a:p>
          <a:p>
            <a:endParaRPr lang="en-US" altLang="ko-KR" sz="1600" b="1"/>
          </a:p>
          <a:p>
            <a:r>
              <a:rPr lang="en-US" altLang="ko-KR" sz="1600" b="1"/>
              <a:t>XML Linking Language (XLink)</a:t>
            </a:r>
          </a:p>
          <a:p>
            <a:endParaRPr lang="en-US" altLang="ko-KR" sz="1600" b="1"/>
          </a:p>
          <a:p>
            <a:r>
              <a:rPr lang="en-US" altLang="ko-KR" sz="1600" b="1"/>
              <a:t>XML Pointer Language (XPointer) </a:t>
            </a:r>
          </a:p>
          <a:p>
            <a:endParaRPr lang="en-US" altLang="ko-KR" sz="1600" b="1"/>
          </a:p>
          <a:p>
            <a:r>
              <a:rPr lang="en-US" altLang="ko-KR" sz="1600" b="1"/>
              <a:t>Scalable Vector Graphics (SVG)</a:t>
            </a:r>
          </a:p>
        </p:txBody>
      </p:sp>
      <p:sp>
        <p:nvSpPr>
          <p:cNvPr id="31754" name="Text Box 10"/>
          <p:cNvSpPr txBox="1">
            <a:spLocks noChangeArrowheads="1"/>
          </p:cNvSpPr>
          <p:nvPr/>
        </p:nvSpPr>
        <p:spPr bwMode="auto">
          <a:xfrm>
            <a:off x="6248400" y="5867400"/>
            <a:ext cx="1574800" cy="16510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40000"/>
              </a:lnSpc>
              <a:spcBef>
                <a:spcPct val="50000"/>
              </a:spcBef>
            </a:pPr>
            <a:r>
              <a:rPr lang="ko-KR" altLang="en-US" sz="1200" b="1"/>
              <a:t>그래픽</a:t>
            </a:r>
            <a:endParaRPr lang="ko-KR" altLang="en-US" sz="16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z="4000"/>
              <a:t>History of XML (5/5)</a:t>
            </a:r>
            <a:endParaRPr lang="en-US" altLang="ko-KR"/>
          </a:p>
        </p:txBody>
      </p:sp>
      <p:sp>
        <p:nvSpPr>
          <p:cNvPr id="10" name="슬라이드 번호 개체 틀 4"/>
          <p:cNvSpPr>
            <a:spLocks noGrp="1"/>
          </p:cNvSpPr>
          <p:nvPr>
            <p:ph type="sldNum" sz="quarter" idx="12"/>
          </p:nvPr>
        </p:nvSpPr>
        <p:spPr/>
        <p:txBody>
          <a:bodyPr/>
          <a:lstStyle/>
          <a:p>
            <a:fld id="{CE123215-C546-48BF-8EF6-9922E29DF2F2}" type="slidenum">
              <a:rPr lang="ko-KR" altLang="en-US"/>
              <a:pPr/>
              <a:t>21</a:t>
            </a:fld>
            <a:endParaRPr lang="ko-KR" altLang="en-US"/>
          </a:p>
        </p:txBody>
      </p:sp>
      <p:sp>
        <p:nvSpPr>
          <p:cNvPr id="32772" name="Rectangle 4"/>
          <p:cNvSpPr>
            <a:spLocks noChangeArrowheads="1"/>
          </p:cNvSpPr>
          <p:nvPr/>
        </p:nvSpPr>
        <p:spPr bwMode="auto">
          <a:xfrm>
            <a:off x="914400" y="1268760"/>
            <a:ext cx="65278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 name="Line 5"/>
          <p:cNvSpPr>
            <a:spLocks noChangeShapeType="1"/>
          </p:cNvSpPr>
          <p:nvPr/>
        </p:nvSpPr>
        <p:spPr bwMode="auto">
          <a:xfrm>
            <a:off x="914400" y="1637060"/>
            <a:ext cx="652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 name="Text Box 6"/>
          <p:cNvSpPr txBox="1">
            <a:spLocks noChangeArrowheads="1"/>
          </p:cNvSpPr>
          <p:nvPr/>
        </p:nvSpPr>
        <p:spPr bwMode="auto">
          <a:xfrm>
            <a:off x="2387600" y="1294160"/>
            <a:ext cx="17018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ko-KR" altLang="en-US" sz="1600" b="1"/>
              <a:t>명 칭</a:t>
            </a:r>
            <a:endParaRPr lang="ko-KR" altLang="en-US" b="1"/>
          </a:p>
        </p:txBody>
      </p:sp>
      <p:sp>
        <p:nvSpPr>
          <p:cNvPr id="32775" name="Text Box 7"/>
          <p:cNvSpPr txBox="1">
            <a:spLocks noChangeArrowheads="1"/>
          </p:cNvSpPr>
          <p:nvPr/>
        </p:nvSpPr>
        <p:spPr bwMode="auto">
          <a:xfrm>
            <a:off x="5791200" y="1268760"/>
            <a:ext cx="1143000" cy="336550"/>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ko-KR" altLang="en-US" sz="1600" b="1"/>
              <a:t>응용분야</a:t>
            </a:r>
            <a:endParaRPr lang="ko-KR" altLang="en-US" b="1"/>
          </a:p>
        </p:txBody>
      </p:sp>
      <p:sp>
        <p:nvSpPr>
          <p:cNvPr id="32776" name="Text Box 8"/>
          <p:cNvSpPr txBox="1">
            <a:spLocks noChangeArrowheads="1"/>
          </p:cNvSpPr>
          <p:nvPr/>
        </p:nvSpPr>
        <p:spPr bwMode="auto">
          <a:xfrm>
            <a:off x="990600" y="1725960"/>
            <a:ext cx="4191000" cy="4202113"/>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ct val="50000"/>
              </a:spcBef>
            </a:pPr>
            <a:r>
              <a:rPr lang="en-US" altLang="ko-KR" sz="1200"/>
              <a:t>Chemical Markup Language (CML)</a:t>
            </a:r>
            <a:endParaRPr lang="en-US" altLang="ko-KR" sz="1200" b="1"/>
          </a:p>
          <a:p>
            <a:pPr>
              <a:lnSpc>
                <a:spcPct val="90000"/>
              </a:lnSpc>
              <a:spcBef>
                <a:spcPct val="50000"/>
              </a:spcBef>
            </a:pPr>
            <a:r>
              <a:rPr lang="en-US" altLang="ko-KR" sz="1200"/>
              <a:t>Commerce XML (cXML)</a:t>
            </a:r>
            <a:endParaRPr lang="en-US" altLang="ko-KR" sz="1200" b="1"/>
          </a:p>
          <a:p>
            <a:pPr>
              <a:lnSpc>
                <a:spcPct val="90000"/>
              </a:lnSpc>
            </a:pPr>
            <a:endParaRPr lang="en-US" altLang="ko-KR" sz="1200" b="1"/>
          </a:p>
          <a:p>
            <a:pPr>
              <a:lnSpc>
                <a:spcPct val="90000"/>
              </a:lnSpc>
            </a:pPr>
            <a:r>
              <a:rPr lang="en-US" altLang="ko-KR" sz="1200"/>
              <a:t>Common Business Library (CBL) </a:t>
            </a:r>
            <a:endParaRPr lang="en-US" altLang="ko-KR" sz="1200" b="1"/>
          </a:p>
          <a:p>
            <a:pPr>
              <a:lnSpc>
                <a:spcPct val="90000"/>
              </a:lnSpc>
            </a:pPr>
            <a:endParaRPr lang="en-US" altLang="ko-KR" sz="1200" b="1"/>
          </a:p>
          <a:p>
            <a:pPr>
              <a:lnSpc>
                <a:spcPct val="90000"/>
              </a:lnSpc>
            </a:pPr>
            <a:r>
              <a:rPr lang="en-US" altLang="ko-KR" sz="1200"/>
              <a:t>Conceptual Knowledge Markup Language (CKML) </a:t>
            </a:r>
            <a:endParaRPr lang="en-US" altLang="ko-KR" sz="1200" b="1"/>
          </a:p>
          <a:p>
            <a:pPr>
              <a:lnSpc>
                <a:spcPct val="90000"/>
              </a:lnSpc>
            </a:pPr>
            <a:endParaRPr lang="en-US" altLang="ko-KR" sz="1200" b="1"/>
          </a:p>
          <a:p>
            <a:pPr>
              <a:lnSpc>
                <a:spcPct val="90000"/>
              </a:lnSpc>
            </a:pPr>
            <a:r>
              <a:rPr lang="en-US" altLang="ko-KR" sz="1200"/>
              <a:t>Human Resources Markup Language (HRML)</a:t>
            </a:r>
            <a:endParaRPr lang="en-US" altLang="ko-KR" sz="1200" b="1"/>
          </a:p>
          <a:p>
            <a:pPr>
              <a:lnSpc>
                <a:spcPct val="90000"/>
              </a:lnSpc>
            </a:pPr>
            <a:endParaRPr lang="en-US" altLang="ko-KR" sz="1200" b="1"/>
          </a:p>
          <a:p>
            <a:pPr>
              <a:lnSpc>
                <a:spcPct val="90000"/>
              </a:lnSpc>
            </a:pPr>
            <a:r>
              <a:rPr lang="en-US" altLang="ko-KR" sz="1200"/>
              <a:t>Java Speech Markup Language (JSML) </a:t>
            </a:r>
            <a:endParaRPr lang="en-US" altLang="ko-KR" sz="1200" b="1"/>
          </a:p>
          <a:p>
            <a:pPr>
              <a:lnSpc>
                <a:spcPct val="90000"/>
              </a:lnSpc>
            </a:pPr>
            <a:endParaRPr lang="en-US" altLang="ko-KR" sz="1200" b="1"/>
          </a:p>
          <a:p>
            <a:pPr>
              <a:lnSpc>
                <a:spcPct val="90000"/>
              </a:lnSpc>
            </a:pPr>
            <a:r>
              <a:rPr lang="en-US" altLang="ko-KR" sz="1200"/>
              <a:t>Music Markup Language (MusicML)</a:t>
            </a:r>
            <a:endParaRPr lang="en-US" altLang="ko-KR" sz="1200" b="1"/>
          </a:p>
          <a:p>
            <a:pPr>
              <a:lnSpc>
                <a:spcPct val="90000"/>
              </a:lnSpc>
            </a:pPr>
            <a:endParaRPr lang="en-US" altLang="ko-KR" sz="1200" b="1"/>
          </a:p>
          <a:p>
            <a:pPr>
              <a:lnSpc>
                <a:spcPct val="90000"/>
              </a:lnSpc>
            </a:pPr>
            <a:r>
              <a:rPr lang="en-US" altLang="ko-KR" sz="1200"/>
              <a:t>Open Financial Exchange (OFX)</a:t>
            </a:r>
          </a:p>
          <a:p>
            <a:pPr>
              <a:lnSpc>
                <a:spcPct val="90000"/>
              </a:lnSpc>
            </a:pPr>
            <a:endParaRPr lang="en-US" altLang="ko-KR" sz="1200"/>
          </a:p>
          <a:p>
            <a:pPr>
              <a:lnSpc>
                <a:spcPct val="90000"/>
              </a:lnSpc>
            </a:pPr>
            <a:r>
              <a:rPr lang="en-US" altLang="ko-KR" sz="1200"/>
              <a:t>Open Trading Protocol (OTP) </a:t>
            </a:r>
          </a:p>
          <a:p>
            <a:pPr>
              <a:lnSpc>
                <a:spcPct val="90000"/>
              </a:lnSpc>
            </a:pPr>
            <a:endParaRPr lang="en-US" altLang="ko-KR" sz="1200"/>
          </a:p>
          <a:p>
            <a:pPr>
              <a:lnSpc>
                <a:spcPct val="90000"/>
              </a:lnSpc>
            </a:pPr>
            <a:r>
              <a:rPr lang="en-US" altLang="ko-KR" sz="1200"/>
              <a:t>Tutorial Markup Language (TML) </a:t>
            </a:r>
          </a:p>
          <a:p>
            <a:pPr>
              <a:lnSpc>
                <a:spcPct val="90000"/>
              </a:lnSpc>
            </a:pPr>
            <a:endParaRPr lang="en-US" altLang="ko-KR" sz="1200"/>
          </a:p>
          <a:p>
            <a:pPr>
              <a:lnSpc>
                <a:spcPct val="90000"/>
              </a:lnSpc>
            </a:pPr>
            <a:r>
              <a:rPr lang="en-US" altLang="ko-KR" sz="1200"/>
              <a:t>Voice Markup Language (VoxML)</a:t>
            </a:r>
          </a:p>
          <a:p>
            <a:pPr>
              <a:lnSpc>
                <a:spcPct val="90000"/>
              </a:lnSpc>
            </a:pPr>
            <a:endParaRPr lang="en-US" altLang="ko-KR" sz="1200"/>
          </a:p>
          <a:p>
            <a:pPr>
              <a:lnSpc>
                <a:spcPct val="90000"/>
              </a:lnSpc>
            </a:pPr>
            <a:r>
              <a:rPr lang="en-US" altLang="ko-KR" sz="1200"/>
              <a:t>XML for Electronic Data Interchange (XML/EDI)</a:t>
            </a:r>
          </a:p>
          <a:p>
            <a:pPr>
              <a:lnSpc>
                <a:spcPct val="90000"/>
              </a:lnSpc>
            </a:pPr>
            <a:endParaRPr lang="en-US" altLang="ko-KR" sz="1200"/>
          </a:p>
          <a:p>
            <a:pPr>
              <a:lnSpc>
                <a:spcPct val="90000"/>
              </a:lnSpc>
            </a:pPr>
            <a:r>
              <a:rPr lang="en-US" altLang="ko-KR" sz="1600"/>
              <a:t>ibtwsh, HL/7 Version3.0</a:t>
            </a:r>
            <a:endParaRPr lang="en-US" altLang="ko-KR" sz="1800" b="1"/>
          </a:p>
        </p:txBody>
      </p:sp>
      <p:sp>
        <p:nvSpPr>
          <p:cNvPr id="32777" name="Text Box 9"/>
          <p:cNvSpPr txBox="1">
            <a:spLocks noChangeArrowheads="1"/>
          </p:cNvSpPr>
          <p:nvPr/>
        </p:nvSpPr>
        <p:spPr bwMode="auto">
          <a:xfrm>
            <a:off x="5562600" y="1802160"/>
            <a:ext cx="1574800" cy="1525588"/>
          </a:xfrm>
          <a:prstGeom prst="rect">
            <a:avLst/>
          </a:prstGeom>
          <a:noFill/>
          <a:ln>
            <a:noFill/>
          </a:ln>
          <a:effectLst/>
          <a:extLst>
            <a:ext uri="{909E8E84-426E-40DD-AFC4-6F175D3DCCD1}">
              <a14:hiddenFill xmlns:a14="http://schemas.microsoft.com/office/drawing/2010/main">
                <a:gradFill rotWithShape="0">
                  <a:gsLst>
                    <a:gs pos="0">
                      <a:srgbClr val="FF0000">
                        <a:gamma/>
                        <a:tint val="0"/>
                        <a:invGamma/>
                      </a:srgbClr>
                    </a:gs>
                    <a:gs pos="100000">
                      <a:srgbClr val="FF0000"/>
                    </a:gs>
                  </a:gsLst>
                  <a:path path="shape">
                    <a:fillToRect l="50000" t="50000" r="50000" b="50000"/>
                  </a:path>
                </a:gra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spcBef>
                <a:spcPct val="50000"/>
              </a:spcBef>
            </a:pPr>
            <a:r>
              <a:rPr lang="en-US" altLang="ko-KR" sz="900"/>
              <a:t>Defines the format and method of content exchange</a:t>
            </a:r>
            <a:endParaRPr lang="en-US" altLang="ko-KR" sz="900" b="1"/>
          </a:p>
          <a:p>
            <a:pPr>
              <a:lnSpc>
                <a:spcPct val="150000"/>
              </a:lnSpc>
              <a:spcBef>
                <a:spcPct val="50000"/>
              </a:spcBef>
            </a:pPr>
            <a:endParaRPr lang="en-US" altLang="ko-KR" sz="900" b="1"/>
          </a:p>
          <a:p>
            <a:pPr>
              <a:lnSpc>
                <a:spcPct val="150000"/>
              </a:lnSpc>
              <a:spcBef>
                <a:spcPct val="50000"/>
              </a:spcBef>
            </a:pPr>
            <a:endParaRPr lang="en-US" altLang="ko-KR" sz="900" b="1"/>
          </a:p>
          <a:p>
            <a:pPr>
              <a:lnSpc>
                <a:spcPct val="150000"/>
              </a:lnSpc>
              <a:spcBef>
                <a:spcPct val="50000"/>
              </a:spcBef>
            </a:pPr>
            <a:r>
              <a:rPr lang="en-US" altLang="ko-KR" sz="900"/>
              <a:t>WIDL web-enables non-browser applications</a:t>
            </a:r>
          </a:p>
        </p:txBody>
      </p:sp>
      <p:sp>
        <p:nvSpPr>
          <p:cNvPr id="32778" name="Line 10"/>
          <p:cNvSpPr>
            <a:spLocks noChangeShapeType="1"/>
          </p:cNvSpPr>
          <p:nvPr/>
        </p:nvSpPr>
        <p:spPr bwMode="auto">
          <a:xfrm>
            <a:off x="5257800" y="126876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a:t>Applications</a:t>
            </a:r>
          </a:p>
        </p:txBody>
      </p:sp>
      <p:sp>
        <p:nvSpPr>
          <p:cNvPr id="7171" name="Rectangle 3"/>
          <p:cNvSpPr>
            <a:spLocks noGrp="1" noChangeArrowheads="1"/>
          </p:cNvSpPr>
          <p:nvPr>
            <p:ph idx="1"/>
          </p:nvPr>
        </p:nvSpPr>
        <p:spPr/>
        <p:txBody>
          <a:bodyPr/>
          <a:lstStyle/>
          <a:p>
            <a:r>
              <a:rPr lang="en-US" altLang="ko-KR" sz="2400" b="1"/>
              <a:t>Data exchange applications</a:t>
            </a:r>
            <a:endParaRPr lang="en-US" altLang="ko-KR"/>
          </a:p>
          <a:p>
            <a:pPr lvl="1"/>
            <a:r>
              <a:rPr lang="en-US" altLang="ko-KR" sz="2000"/>
              <a:t>XML</a:t>
            </a:r>
            <a:r>
              <a:rPr lang="ko-KR" altLang="en-US" sz="2000"/>
              <a:t>은 두 시스템 또는 </a:t>
            </a:r>
            <a:r>
              <a:rPr lang="en-US" altLang="ko-KR" sz="2000"/>
              <a:t>application</a:t>
            </a:r>
            <a:r>
              <a:rPr lang="ko-KR" altLang="en-US" sz="2000"/>
              <a:t>간의 </a:t>
            </a:r>
            <a:r>
              <a:rPr lang="en-US" altLang="ko-KR" sz="2000"/>
              <a:t>exchange format</a:t>
            </a:r>
            <a:r>
              <a:rPr lang="ko-KR" altLang="en-US" sz="2000"/>
              <a:t>역할을 할 수 있다.</a:t>
            </a:r>
          </a:p>
          <a:p>
            <a:pPr lvl="1"/>
            <a:r>
              <a:rPr lang="en-US" altLang="ko-KR" sz="2000"/>
              <a:t>EDI , RDF , MCF ...</a:t>
            </a:r>
            <a:endParaRPr lang="en-US" altLang="ko-KR"/>
          </a:p>
          <a:p>
            <a:r>
              <a:rPr lang="en-US" altLang="ko-KR" sz="2400" b="1"/>
              <a:t>Document publishing applications</a:t>
            </a:r>
            <a:endParaRPr lang="en-US" altLang="ko-KR" sz="2400"/>
          </a:p>
          <a:p>
            <a:pPr lvl="1"/>
            <a:r>
              <a:rPr lang="en-US" altLang="ko-KR" sz="2000"/>
              <a:t>semi-structured data</a:t>
            </a:r>
            <a:r>
              <a:rPr lang="ko-KR" altLang="en-US" sz="2000"/>
              <a:t>의 </a:t>
            </a:r>
            <a:r>
              <a:rPr lang="en-US" altLang="ko-KR" sz="2000"/>
              <a:t>markup</a:t>
            </a:r>
          </a:p>
          <a:p>
            <a:r>
              <a:rPr lang="ko-KR" altLang="en-US" sz="2400" b="1"/>
              <a:t>각 분야와 결합한 </a:t>
            </a:r>
            <a:r>
              <a:rPr lang="en-US" altLang="ko-KR" sz="2400" b="1"/>
              <a:t>XML</a:t>
            </a:r>
            <a:endParaRPr lang="en-US" altLang="ko-KR" sz="2400"/>
          </a:p>
          <a:p>
            <a:pPr lvl="1"/>
            <a:r>
              <a:rPr lang="ko-KR" altLang="en-US" sz="2000"/>
              <a:t>특정 분야를 </a:t>
            </a:r>
            <a:r>
              <a:rPr lang="en-US" altLang="ko-KR" sz="2000"/>
              <a:t>markup</a:t>
            </a:r>
            <a:r>
              <a:rPr lang="ko-KR" altLang="en-US" sz="2000"/>
              <a:t>하기 위한 </a:t>
            </a:r>
            <a:r>
              <a:rPr lang="en-US" altLang="ko-KR" sz="2000"/>
              <a:t>DTD </a:t>
            </a:r>
            <a:r>
              <a:rPr lang="ko-KR" altLang="en-US" sz="2000"/>
              <a:t>정의</a:t>
            </a:r>
          </a:p>
          <a:p>
            <a:pPr lvl="1"/>
            <a:r>
              <a:rPr lang="en-US" altLang="ko-KR" sz="2000"/>
              <a:t>MathML , CML , SMIL , MusicML, ...</a:t>
            </a:r>
          </a:p>
        </p:txBody>
      </p:sp>
      <p:sp>
        <p:nvSpPr>
          <p:cNvPr id="4" name="슬라이드 번호 개체 틀 4"/>
          <p:cNvSpPr>
            <a:spLocks noGrp="1"/>
          </p:cNvSpPr>
          <p:nvPr>
            <p:ph type="sldNum" sz="quarter" idx="12"/>
          </p:nvPr>
        </p:nvSpPr>
        <p:spPr/>
        <p:txBody>
          <a:bodyPr/>
          <a:lstStyle/>
          <a:p>
            <a:fld id="{4964732A-F54C-45F8-9DEF-76678F19A7B2}" type="slidenum">
              <a:rPr lang="ko-KR" altLang="en-US"/>
              <a:pPr/>
              <a:t>22</a:t>
            </a:fld>
            <a:endParaRPr lang="ko-KR"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z="3600" dirty="0"/>
              <a:t>Data exchange application</a:t>
            </a:r>
            <a:r>
              <a:rPr lang="en-US" altLang="ko-KR" dirty="0"/>
              <a:t> </a:t>
            </a:r>
          </a:p>
        </p:txBody>
      </p:sp>
      <p:sp>
        <p:nvSpPr>
          <p:cNvPr id="35843" name="Rectangle 3"/>
          <p:cNvSpPr>
            <a:spLocks noGrp="1" noChangeArrowheads="1"/>
          </p:cNvSpPr>
          <p:nvPr>
            <p:ph idx="1"/>
          </p:nvPr>
        </p:nvSpPr>
        <p:spPr/>
        <p:txBody>
          <a:bodyPr/>
          <a:lstStyle/>
          <a:p>
            <a:r>
              <a:rPr lang="en-US" altLang="ko-KR" sz="2400"/>
              <a:t>RDB system</a:t>
            </a:r>
            <a:r>
              <a:rPr lang="ko-KR" altLang="en-US" sz="2400"/>
              <a:t>사이의 </a:t>
            </a:r>
            <a:r>
              <a:rPr lang="en-US" altLang="ko-KR" sz="2400"/>
              <a:t>data exchange format</a:t>
            </a:r>
          </a:p>
          <a:p>
            <a:pPr lvl="1"/>
            <a:r>
              <a:rPr lang="en-US" altLang="ko-KR" sz="2000"/>
              <a:t>XML</a:t>
            </a:r>
            <a:r>
              <a:rPr lang="ko-KR" altLang="en-US" sz="2000"/>
              <a:t> </a:t>
            </a:r>
            <a:r>
              <a:rPr lang="en-US" altLang="ko-KR" sz="2000"/>
              <a:t>tag</a:t>
            </a:r>
            <a:r>
              <a:rPr lang="ko-KR" altLang="en-US" sz="2000"/>
              <a:t>가 </a:t>
            </a:r>
            <a:r>
              <a:rPr lang="en-US" altLang="ko-KR" sz="2000"/>
              <a:t>transfer</a:t>
            </a:r>
            <a:r>
              <a:rPr lang="ko-KR" altLang="en-US" sz="2000"/>
              <a:t>동안 </a:t>
            </a:r>
            <a:r>
              <a:rPr lang="en-US" altLang="ko-KR" sz="2000"/>
              <a:t>data</a:t>
            </a:r>
            <a:r>
              <a:rPr lang="ko-KR" altLang="en-US" sz="2000"/>
              <a:t>를 감싸는 </a:t>
            </a:r>
            <a:r>
              <a:rPr lang="en-US" altLang="ko-KR" sz="2000"/>
              <a:t>wrapper</a:t>
            </a:r>
            <a:r>
              <a:rPr lang="ko-KR" altLang="en-US" sz="2000"/>
              <a:t>역할을 한다.</a:t>
            </a:r>
          </a:p>
        </p:txBody>
      </p:sp>
      <p:sp>
        <p:nvSpPr>
          <p:cNvPr id="37" name="슬라이드 번호 개체 틀 4"/>
          <p:cNvSpPr>
            <a:spLocks noGrp="1"/>
          </p:cNvSpPr>
          <p:nvPr>
            <p:ph type="sldNum" sz="quarter" idx="12"/>
          </p:nvPr>
        </p:nvSpPr>
        <p:spPr/>
        <p:txBody>
          <a:bodyPr/>
          <a:lstStyle/>
          <a:p>
            <a:fld id="{69A863E3-F747-424E-9BE1-42B029B72465}" type="slidenum">
              <a:rPr lang="ko-KR" altLang="en-US"/>
              <a:pPr/>
              <a:t>23</a:t>
            </a:fld>
            <a:endParaRPr lang="ko-KR" altLang="en-US"/>
          </a:p>
        </p:txBody>
      </p:sp>
      <p:sp>
        <p:nvSpPr>
          <p:cNvPr id="35844" name="Rectangle 4"/>
          <p:cNvSpPr>
            <a:spLocks noChangeArrowheads="1"/>
          </p:cNvSpPr>
          <p:nvPr/>
        </p:nvSpPr>
        <p:spPr bwMode="auto">
          <a:xfrm>
            <a:off x="1309936" y="2420888"/>
            <a:ext cx="2057400" cy="2667000"/>
          </a:xfrm>
          <a:prstGeom prst="rect">
            <a:avLst/>
          </a:prstGeom>
          <a:solidFill>
            <a:srgbClr val="99C7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5" name="Rectangle 5"/>
          <p:cNvSpPr>
            <a:spLocks noChangeArrowheads="1"/>
          </p:cNvSpPr>
          <p:nvPr/>
        </p:nvSpPr>
        <p:spPr bwMode="auto">
          <a:xfrm>
            <a:off x="1386136" y="2573288"/>
            <a:ext cx="1828800" cy="838200"/>
          </a:xfrm>
          <a:prstGeom prst="rect">
            <a:avLst/>
          </a:prstGeom>
          <a:solidFill>
            <a:srgbClr val="C8EB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6" name="Rectangle 6"/>
          <p:cNvSpPr>
            <a:spLocks noChangeArrowheads="1"/>
          </p:cNvSpPr>
          <p:nvPr/>
        </p:nvSpPr>
        <p:spPr bwMode="auto">
          <a:xfrm>
            <a:off x="1767136" y="3563888"/>
            <a:ext cx="1219200" cy="1371600"/>
          </a:xfrm>
          <a:prstGeom prst="rect">
            <a:avLst/>
          </a:prstGeom>
          <a:solidFill>
            <a:srgbClr val="C8EB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7" name="Rectangle 7"/>
          <p:cNvSpPr>
            <a:spLocks noChangeArrowheads="1"/>
          </p:cNvSpPr>
          <p:nvPr/>
        </p:nvSpPr>
        <p:spPr bwMode="auto">
          <a:xfrm>
            <a:off x="1462336" y="2649488"/>
            <a:ext cx="990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Rectangle 8"/>
          <p:cNvSpPr>
            <a:spLocks noChangeArrowheads="1"/>
          </p:cNvSpPr>
          <p:nvPr/>
        </p:nvSpPr>
        <p:spPr bwMode="auto">
          <a:xfrm>
            <a:off x="1462336" y="3030488"/>
            <a:ext cx="990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9" name="Rectangle 9"/>
          <p:cNvSpPr>
            <a:spLocks noChangeArrowheads="1"/>
          </p:cNvSpPr>
          <p:nvPr/>
        </p:nvSpPr>
        <p:spPr bwMode="auto">
          <a:xfrm>
            <a:off x="2529136" y="2649488"/>
            <a:ext cx="609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ko-KR" altLang="en-US" sz="1800"/>
              <a:t>332</a:t>
            </a:r>
          </a:p>
        </p:txBody>
      </p:sp>
      <p:sp>
        <p:nvSpPr>
          <p:cNvPr id="35850" name="Rectangle 10"/>
          <p:cNvSpPr>
            <a:spLocks noChangeArrowheads="1"/>
          </p:cNvSpPr>
          <p:nvPr/>
        </p:nvSpPr>
        <p:spPr bwMode="auto">
          <a:xfrm>
            <a:off x="2529136" y="3030488"/>
            <a:ext cx="609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ko-KR" altLang="en-US" sz="1800"/>
              <a:t>567</a:t>
            </a:r>
            <a:endParaRPr lang="ko-KR" altLang="en-US"/>
          </a:p>
        </p:txBody>
      </p:sp>
      <p:sp>
        <p:nvSpPr>
          <p:cNvPr id="35851" name="Rectangle 11"/>
          <p:cNvSpPr>
            <a:spLocks noChangeArrowheads="1"/>
          </p:cNvSpPr>
          <p:nvPr/>
        </p:nvSpPr>
        <p:spPr bwMode="auto">
          <a:xfrm>
            <a:off x="1843336" y="3640088"/>
            <a:ext cx="609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Rectangle 12"/>
          <p:cNvSpPr>
            <a:spLocks noChangeArrowheads="1"/>
          </p:cNvSpPr>
          <p:nvPr/>
        </p:nvSpPr>
        <p:spPr bwMode="auto">
          <a:xfrm>
            <a:off x="1843336" y="3944888"/>
            <a:ext cx="609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3" name="Rectangle 13"/>
          <p:cNvSpPr>
            <a:spLocks noChangeArrowheads="1"/>
          </p:cNvSpPr>
          <p:nvPr/>
        </p:nvSpPr>
        <p:spPr bwMode="auto">
          <a:xfrm>
            <a:off x="1843336" y="4249688"/>
            <a:ext cx="609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Rectangle 14"/>
          <p:cNvSpPr>
            <a:spLocks noChangeArrowheads="1"/>
          </p:cNvSpPr>
          <p:nvPr/>
        </p:nvSpPr>
        <p:spPr bwMode="auto">
          <a:xfrm>
            <a:off x="2529136" y="3640088"/>
            <a:ext cx="3810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ko-KR" altLang="en-US" sz="1800"/>
              <a:t>332</a:t>
            </a:r>
            <a:endParaRPr lang="ko-KR" altLang="en-US"/>
          </a:p>
        </p:txBody>
      </p:sp>
      <p:sp>
        <p:nvSpPr>
          <p:cNvPr id="35855" name="Rectangle 15"/>
          <p:cNvSpPr>
            <a:spLocks noChangeArrowheads="1"/>
          </p:cNvSpPr>
          <p:nvPr/>
        </p:nvSpPr>
        <p:spPr bwMode="auto">
          <a:xfrm>
            <a:off x="2529136" y="3944888"/>
            <a:ext cx="3810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ko-KR" altLang="en-US" sz="1800"/>
              <a:t>332</a:t>
            </a:r>
            <a:endParaRPr lang="ko-KR" altLang="en-US"/>
          </a:p>
        </p:txBody>
      </p:sp>
      <p:sp>
        <p:nvSpPr>
          <p:cNvPr id="35856" name="Rectangle 16"/>
          <p:cNvSpPr>
            <a:spLocks noChangeArrowheads="1"/>
          </p:cNvSpPr>
          <p:nvPr/>
        </p:nvSpPr>
        <p:spPr bwMode="auto">
          <a:xfrm>
            <a:off x="2529136" y="4249688"/>
            <a:ext cx="3810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ko-KR" altLang="en-US" sz="1800"/>
              <a:t>912</a:t>
            </a:r>
            <a:endParaRPr lang="ko-KR" altLang="en-US"/>
          </a:p>
        </p:txBody>
      </p:sp>
      <p:sp>
        <p:nvSpPr>
          <p:cNvPr id="35857" name="Line 17"/>
          <p:cNvSpPr>
            <a:spLocks noChangeShapeType="1"/>
          </p:cNvSpPr>
          <p:nvPr/>
        </p:nvSpPr>
        <p:spPr bwMode="auto">
          <a:xfrm>
            <a:off x="1843336" y="4554488"/>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8" name="Line 18"/>
          <p:cNvSpPr>
            <a:spLocks noChangeShapeType="1"/>
          </p:cNvSpPr>
          <p:nvPr/>
        </p:nvSpPr>
        <p:spPr bwMode="auto">
          <a:xfrm>
            <a:off x="2529136" y="4554488"/>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Line 19"/>
          <p:cNvSpPr>
            <a:spLocks noChangeShapeType="1"/>
          </p:cNvSpPr>
          <p:nvPr/>
        </p:nvSpPr>
        <p:spPr bwMode="auto">
          <a:xfrm>
            <a:off x="1843336" y="4554488"/>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0" name="Line 20"/>
          <p:cNvSpPr>
            <a:spLocks noChangeShapeType="1"/>
          </p:cNvSpPr>
          <p:nvPr/>
        </p:nvSpPr>
        <p:spPr bwMode="auto">
          <a:xfrm>
            <a:off x="2529136" y="4554488"/>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1" name="Text Box 21"/>
          <p:cNvSpPr txBox="1">
            <a:spLocks noChangeArrowheads="1"/>
          </p:cNvSpPr>
          <p:nvPr/>
        </p:nvSpPr>
        <p:spPr bwMode="auto">
          <a:xfrm>
            <a:off x="1462336" y="2649488"/>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800" b="1"/>
              <a:t>account</a:t>
            </a:r>
            <a:endParaRPr lang="en-US" altLang="ko-KR"/>
          </a:p>
        </p:txBody>
      </p:sp>
      <p:sp>
        <p:nvSpPr>
          <p:cNvPr id="35862" name="Text Box 22"/>
          <p:cNvSpPr txBox="1">
            <a:spLocks noChangeArrowheads="1"/>
          </p:cNvSpPr>
          <p:nvPr/>
        </p:nvSpPr>
        <p:spPr bwMode="auto">
          <a:xfrm>
            <a:off x="1462336" y="3030488"/>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800" b="1"/>
              <a:t>R&amp;D</a:t>
            </a:r>
            <a:endParaRPr lang="en-US" altLang="ko-KR"/>
          </a:p>
        </p:txBody>
      </p:sp>
      <p:sp>
        <p:nvSpPr>
          <p:cNvPr id="35863" name="Text Box 23"/>
          <p:cNvSpPr txBox="1">
            <a:spLocks noChangeArrowheads="1"/>
          </p:cNvSpPr>
          <p:nvPr/>
        </p:nvSpPr>
        <p:spPr bwMode="auto">
          <a:xfrm>
            <a:off x="1843336" y="3563888"/>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800" b="1"/>
              <a:t>Peter</a:t>
            </a:r>
            <a:endParaRPr lang="en-US" altLang="ko-KR"/>
          </a:p>
        </p:txBody>
      </p:sp>
      <p:sp>
        <p:nvSpPr>
          <p:cNvPr id="35864" name="Text Box 24"/>
          <p:cNvSpPr txBox="1">
            <a:spLocks noChangeArrowheads="1"/>
          </p:cNvSpPr>
          <p:nvPr/>
        </p:nvSpPr>
        <p:spPr bwMode="auto">
          <a:xfrm>
            <a:off x="1843336" y="3868688"/>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800" b="1"/>
              <a:t>Jim</a:t>
            </a:r>
            <a:endParaRPr lang="en-US" altLang="ko-KR"/>
          </a:p>
        </p:txBody>
      </p:sp>
      <p:sp>
        <p:nvSpPr>
          <p:cNvPr id="35865" name="Text Box 25"/>
          <p:cNvSpPr txBox="1">
            <a:spLocks noChangeArrowheads="1"/>
          </p:cNvSpPr>
          <p:nvPr/>
        </p:nvSpPr>
        <p:spPr bwMode="auto">
          <a:xfrm>
            <a:off x="1919536" y="4173488"/>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800" b="1"/>
              <a:t>Sue</a:t>
            </a:r>
            <a:endParaRPr lang="en-US" altLang="ko-KR"/>
          </a:p>
        </p:txBody>
      </p:sp>
      <p:sp>
        <p:nvSpPr>
          <p:cNvPr id="35867" name="Text Box 27"/>
          <p:cNvSpPr txBox="1">
            <a:spLocks noChangeArrowheads="1"/>
          </p:cNvSpPr>
          <p:nvPr/>
        </p:nvSpPr>
        <p:spPr bwMode="auto">
          <a:xfrm>
            <a:off x="395536" y="4630688"/>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t>RDB</a:t>
            </a:r>
          </a:p>
        </p:txBody>
      </p:sp>
      <p:sp>
        <p:nvSpPr>
          <p:cNvPr id="35868" name="AutoShape 28"/>
          <p:cNvSpPr>
            <a:spLocks noChangeArrowheads="1"/>
          </p:cNvSpPr>
          <p:nvPr/>
        </p:nvSpPr>
        <p:spPr bwMode="auto">
          <a:xfrm>
            <a:off x="7024936" y="2573288"/>
            <a:ext cx="838200" cy="609600"/>
          </a:xfrm>
          <a:prstGeom prst="can">
            <a:avLst>
              <a:gd name="adj" fmla="val 25000"/>
            </a:avLst>
          </a:prstGeom>
          <a:solidFill>
            <a:srgbClr val="4090B0"/>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9" name="Text Box 29"/>
          <p:cNvSpPr txBox="1">
            <a:spLocks noChangeArrowheads="1"/>
          </p:cNvSpPr>
          <p:nvPr/>
        </p:nvSpPr>
        <p:spPr bwMode="auto">
          <a:xfrm>
            <a:off x="8015536" y="2649488"/>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t>DB</a:t>
            </a:r>
          </a:p>
        </p:txBody>
      </p:sp>
      <p:sp>
        <p:nvSpPr>
          <p:cNvPr id="35870" name="Rectangle 30"/>
          <p:cNvSpPr>
            <a:spLocks noChangeArrowheads="1"/>
          </p:cNvSpPr>
          <p:nvPr/>
        </p:nvSpPr>
        <p:spPr bwMode="auto">
          <a:xfrm>
            <a:off x="6872536" y="3563888"/>
            <a:ext cx="1752600" cy="2057400"/>
          </a:xfrm>
          <a:prstGeom prst="rect">
            <a:avLst/>
          </a:prstGeom>
          <a:solidFill>
            <a:srgbClr val="99C7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2" name="AutoShape 32"/>
          <p:cNvSpPr>
            <a:spLocks noChangeArrowheads="1"/>
          </p:cNvSpPr>
          <p:nvPr/>
        </p:nvSpPr>
        <p:spPr bwMode="auto">
          <a:xfrm>
            <a:off x="6948736" y="3640088"/>
            <a:ext cx="1600200" cy="1905000"/>
          </a:xfrm>
          <a:prstGeom prst="roundRect">
            <a:avLst>
              <a:gd name="adj" fmla="val 16667"/>
            </a:avLst>
          </a:prstGeom>
          <a:solidFill>
            <a:srgbClr val="E3F4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sz="1800"/>
              <a:t>332</a:t>
            </a:r>
          </a:p>
          <a:p>
            <a:r>
              <a:rPr lang="en-US" altLang="ko-KR" sz="1800"/>
              <a:t>account</a:t>
            </a:r>
          </a:p>
          <a:p>
            <a:r>
              <a:rPr lang="en-US" altLang="ko-KR" sz="1800"/>
              <a:t>peter,Jim</a:t>
            </a:r>
          </a:p>
          <a:p>
            <a:endParaRPr lang="en-US" altLang="ko-KR" sz="1800"/>
          </a:p>
          <a:p>
            <a:r>
              <a:rPr lang="en-US" altLang="ko-KR" sz="1800"/>
              <a:t>567</a:t>
            </a:r>
          </a:p>
          <a:p>
            <a:r>
              <a:rPr lang="en-US" altLang="ko-KR" sz="1800"/>
              <a:t>R&amp;D</a:t>
            </a:r>
            <a:endParaRPr lang="en-US" altLang="ko-KR"/>
          </a:p>
        </p:txBody>
      </p:sp>
      <p:sp>
        <p:nvSpPr>
          <p:cNvPr id="35873" name="Text Box 33"/>
          <p:cNvSpPr txBox="1">
            <a:spLocks noChangeArrowheads="1"/>
          </p:cNvSpPr>
          <p:nvPr/>
        </p:nvSpPr>
        <p:spPr bwMode="auto">
          <a:xfrm>
            <a:off x="3824536" y="2878088"/>
            <a:ext cx="247808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600"/>
              <a:t>&lt;</a:t>
            </a:r>
            <a:r>
              <a:rPr lang="en-US" altLang="ko-KR" sz="1600"/>
              <a:t>telephone number=“332”&gt;</a:t>
            </a:r>
          </a:p>
          <a:p>
            <a:r>
              <a:rPr lang="en-US" altLang="ko-KR" sz="1600"/>
              <a:t>&lt;dept&gt;account&lt;/b&gt;</a:t>
            </a:r>
          </a:p>
          <a:p>
            <a:r>
              <a:rPr lang="en-US" altLang="ko-KR" sz="1600"/>
              <a:t>&lt;person&gt;Peter&lt;/person&gt;</a:t>
            </a:r>
          </a:p>
          <a:p>
            <a:r>
              <a:rPr lang="en-US" altLang="ko-KR" sz="1600"/>
              <a:t>&lt;person&gt;Jim&lt;/person&gt;</a:t>
            </a:r>
          </a:p>
          <a:p>
            <a:r>
              <a:rPr lang="en-US" altLang="ko-KR" sz="1600"/>
              <a:t>&lt;/telephone&gt;</a:t>
            </a:r>
            <a:endParaRPr lang="en-US" altLang="ko-KR"/>
          </a:p>
        </p:txBody>
      </p:sp>
      <p:sp>
        <p:nvSpPr>
          <p:cNvPr id="35874" name="Line 34"/>
          <p:cNvSpPr>
            <a:spLocks noChangeShapeType="1"/>
          </p:cNvSpPr>
          <p:nvPr/>
        </p:nvSpPr>
        <p:spPr bwMode="auto">
          <a:xfrm>
            <a:off x="3062536" y="2725688"/>
            <a:ext cx="24384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Line 35"/>
          <p:cNvSpPr>
            <a:spLocks noChangeShapeType="1"/>
          </p:cNvSpPr>
          <p:nvPr/>
        </p:nvSpPr>
        <p:spPr bwMode="auto">
          <a:xfrm flipV="1">
            <a:off x="2986336" y="3563888"/>
            <a:ext cx="9144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Line 36"/>
          <p:cNvSpPr>
            <a:spLocks noChangeShapeType="1"/>
          </p:cNvSpPr>
          <p:nvPr/>
        </p:nvSpPr>
        <p:spPr bwMode="auto">
          <a:xfrm flipV="1">
            <a:off x="2910136" y="3563888"/>
            <a:ext cx="10668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Line 37"/>
          <p:cNvSpPr>
            <a:spLocks noChangeShapeType="1"/>
          </p:cNvSpPr>
          <p:nvPr/>
        </p:nvSpPr>
        <p:spPr bwMode="auto">
          <a:xfrm flipV="1">
            <a:off x="6339136" y="2801888"/>
            <a:ext cx="685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Line 38"/>
          <p:cNvSpPr>
            <a:spLocks noChangeShapeType="1"/>
          </p:cNvSpPr>
          <p:nvPr/>
        </p:nvSpPr>
        <p:spPr bwMode="auto">
          <a:xfrm>
            <a:off x="5958136" y="3944888"/>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1" name="Rectangle 5"/>
          <p:cNvSpPr>
            <a:spLocks noChangeArrowheads="1"/>
          </p:cNvSpPr>
          <p:nvPr/>
        </p:nvSpPr>
        <p:spPr bwMode="auto">
          <a:xfrm>
            <a:off x="3733800" y="1141412"/>
            <a:ext cx="1524000" cy="1219200"/>
          </a:xfrm>
          <a:prstGeom prst="rect">
            <a:avLst/>
          </a:prstGeom>
          <a:solidFill>
            <a:srgbClr val="99C7D9"/>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2" name="Rectangle 6"/>
          <p:cNvSpPr>
            <a:spLocks noChangeArrowheads="1"/>
          </p:cNvSpPr>
          <p:nvPr/>
        </p:nvSpPr>
        <p:spPr bwMode="auto">
          <a:xfrm>
            <a:off x="1371600" y="1143000"/>
            <a:ext cx="1524000" cy="1143000"/>
          </a:xfrm>
          <a:prstGeom prst="rect">
            <a:avLst/>
          </a:prstGeom>
          <a:solidFill>
            <a:srgbClr val="C3DE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b="1"/>
              <a:t>XML</a:t>
            </a:r>
          </a:p>
        </p:txBody>
      </p:sp>
      <p:sp>
        <p:nvSpPr>
          <p:cNvPr id="34823" name="Rectangle 7"/>
          <p:cNvSpPr>
            <a:spLocks noChangeArrowheads="1"/>
          </p:cNvSpPr>
          <p:nvPr/>
        </p:nvSpPr>
        <p:spPr bwMode="auto">
          <a:xfrm>
            <a:off x="1371600" y="2438400"/>
            <a:ext cx="1524000" cy="1219200"/>
          </a:xfrm>
          <a:prstGeom prst="rect">
            <a:avLst/>
          </a:prstGeom>
          <a:solidFill>
            <a:srgbClr val="E3F7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b="1"/>
              <a:t>DTD</a:t>
            </a:r>
          </a:p>
        </p:txBody>
      </p:sp>
      <p:sp>
        <p:nvSpPr>
          <p:cNvPr id="34824" name="Rectangle 8"/>
          <p:cNvSpPr>
            <a:spLocks noChangeArrowheads="1"/>
          </p:cNvSpPr>
          <p:nvPr/>
        </p:nvSpPr>
        <p:spPr bwMode="auto">
          <a:xfrm>
            <a:off x="5334000" y="2420888"/>
            <a:ext cx="762000" cy="1219200"/>
          </a:xfrm>
          <a:prstGeom prst="rect">
            <a:avLst/>
          </a:prstGeom>
          <a:solidFill>
            <a:srgbClr val="DDDDDD"/>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5" name="Rectangle 9"/>
          <p:cNvSpPr>
            <a:spLocks noChangeArrowheads="1"/>
          </p:cNvSpPr>
          <p:nvPr/>
        </p:nvSpPr>
        <p:spPr bwMode="auto">
          <a:xfrm>
            <a:off x="6172200" y="1141412"/>
            <a:ext cx="1524000" cy="1143000"/>
          </a:xfrm>
          <a:prstGeom prst="rect">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b="1">
                <a:solidFill>
                  <a:schemeClr val="bg1"/>
                </a:solidFill>
              </a:rPr>
              <a:t>DBMS</a:t>
            </a:r>
            <a:endParaRPr lang="en-US" altLang="ko-KR" b="1"/>
          </a:p>
        </p:txBody>
      </p:sp>
      <p:sp>
        <p:nvSpPr>
          <p:cNvPr id="34826" name="Rectangle 10"/>
          <p:cNvSpPr>
            <a:spLocks noChangeArrowheads="1"/>
          </p:cNvSpPr>
          <p:nvPr/>
        </p:nvSpPr>
        <p:spPr bwMode="auto">
          <a:xfrm>
            <a:off x="2971800" y="1143000"/>
            <a:ext cx="685800" cy="2514600"/>
          </a:xfrm>
          <a:prstGeom prst="rect">
            <a:avLst/>
          </a:prstGeom>
          <a:solidFill>
            <a:srgbClr val="DDDDDD"/>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ko-KR" altLang="en-US"/>
          </a:p>
        </p:txBody>
      </p:sp>
      <p:sp>
        <p:nvSpPr>
          <p:cNvPr id="34827" name="Rectangle 11"/>
          <p:cNvSpPr>
            <a:spLocks noChangeArrowheads="1"/>
          </p:cNvSpPr>
          <p:nvPr/>
        </p:nvSpPr>
        <p:spPr bwMode="auto">
          <a:xfrm>
            <a:off x="3733800" y="2436812"/>
            <a:ext cx="762000" cy="1219200"/>
          </a:xfrm>
          <a:prstGeom prst="rect">
            <a:avLst/>
          </a:prstGeom>
          <a:solidFill>
            <a:srgbClr val="5EA7C4"/>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8" name="Text Box 12"/>
          <p:cNvSpPr txBox="1">
            <a:spLocks noChangeArrowheads="1"/>
          </p:cNvSpPr>
          <p:nvPr/>
        </p:nvSpPr>
        <p:spPr bwMode="auto">
          <a:xfrm>
            <a:off x="3048000" y="1903412"/>
            <a:ext cx="5492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ko-KR"/>
              <a:t>Parser</a:t>
            </a:r>
          </a:p>
        </p:txBody>
      </p:sp>
      <p:sp>
        <p:nvSpPr>
          <p:cNvPr id="34829" name="Rectangle 13"/>
          <p:cNvSpPr>
            <a:spLocks noChangeArrowheads="1"/>
          </p:cNvSpPr>
          <p:nvPr/>
        </p:nvSpPr>
        <p:spPr bwMode="auto">
          <a:xfrm>
            <a:off x="5334000" y="1143000"/>
            <a:ext cx="762000" cy="1219200"/>
          </a:xfrm>
          <a:prstGeom prst="rect">
            <a:avLst/>
          </a:prstGeom>
          <a:solidFill>
            <a:srgbClr val="DDDDDD"/>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0" name="Text Box 14"/>
          <p:cNvSpPr txBox="1">
            <a:spLocks noChangeArrowheads="1"/>
          </p:cNvSpPr>
          <p:nvPr/>
        </p:nvSpPr>
        <p:spPr bwMode="auto">
          <a:xfrm>
            <a:off x="4010819" y="1254125"/>
            <a:ext cx="9144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ko-KR"/>
              <a:t>SAX</a:t>
            </a:r>
          </a:p>
          <a:p>
            <a:r>
              <a:rPr lang="en-US" altLang="ko-KR"/>
              <a:t>Events</a:t>
            </a:r>
          </a:p>
        </p:txBody>
      </p:sp>
      <p:sp>
        <p:nvSpPr>
          <p:cNvPr id="34831" name="Text Box 15"/>
          <p:cNvSpPr txBox="1">
            <a:spLocks noChangeArrowheads="1"/>
          </p:cNvSpPr>
          <p:nvPr/>
        </p:nvSpPr>
        <p:spPr bwMode="auto">
          <a:xfrm>
            <a:off x="5562600" y="2492896"/>
            <a:ext cx="366713"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ko-KR" sz="1200" b="1"/>
              <a:t>XSL Processor</a:t>
            </a:r>
          </a:p>
        </p:txBody>
      </p:sp>
      <p:sp>
        <p:nvSpPr>
          <p:cNvPr id="34832" name="Text Box 16"/>
          <p:cNvSpPr txBox="1">
            <a:spLocks noChangeArrowheads="1"/>
          </p:cNvSpPr>
          <p:nvPr/>
        </p:nvSpPr>
        <p:spPr bwMode="auto">
          <a:xfrm>
            <a:off x="5562600" y="1128391"/>
            <a:ext cx="39687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ko-KR" sz="1400"/>
              <a:t>ASP, Java, VB</a:t>
            </a:r>
          </a:p>
        </p:txBody>
      </p:sp>
      <p:sp>
        <p:nvSpPr>
          <p:cNvPr id="34833" name="Rectangle 17"/>
          <p:cNvSpPr>
            <a:spLocks noChangeArrowheads="1"/>
          </p:cNvSpPr>
          <p:nvPr/>
        </p:nvSpPr>
        <p:spPr bwMode="auto">
          <a:xfrm>
            <a:off x="6172200" y="2436812"/>
            <a:ext cx="1524000" cy="1219200"/>
          </a:xfrm>
          <a:prstGeom prst="rect">
            <a:avLst/>
          </a:prstGeom>
          <a:solidFill>
            <a:srgbClr val="C3DE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ko-KR" b="1"/>
              <a:t>HTML</a:t>
            </a:r>
          </a:p>
          <a:p>
            <a:pPr algn="ctr">
              <a:lnSpc>
                <a:spcPct val="10000"/>
              </a:lnSpc>
              <a:spcBef>
                <a:spcPct val="50000"/>
              </a:spcBef>
            </a:pPr>
            <a:r>
              <a:rPr lang="en-US" altLang="ko-KR" b="1"/>
              <a:t>Browser</a:t>
            </a:r>
          </a:p>
        </p:txBody>
      </p:sp>
      <p:sp>
        <p:nvSpPr>
          <p:cNvPr id="34834" name="Text Box 18"/>
          <p:cNvSpPr txBox="1">
            <a:spLocks noChangeArrowheads="1"/>
          </p:cNvSpPr>
          <p:nvPr/>
        </p:nvSpPr>
        <p:spPr bwMode="auto">
          <a:xfrm>
            <a:off x="1447800" y="3946888"/>
            <a:ext cx="36131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dirty="0">
                <a:latin typeface="Arial" charset="0"/>
              </a:rPr>
              <a:t>DOM(Document Object Model)</a:t>
            </a:r>
          </a:p>
          <a:p>
            <a:r>
              <a:rPr lang="en-US" altLang="ko-KR" sz="1600" dirty="0">
                <a:latin typeface="Arial" charset="0"/>
              </a:rPr>
              <a:t>SAX(Simple APIs for XML)</a:t>
            </a:r>
          </a:p>
          <a:p>
            <a:r>
              <a:rPr lang="en-US" altLang="ko-KR" sz="1600" dirty="0">
                <a:latin typeface="Arial" charset="0"/>
              </a:rPr>
              <a:t>XSL(</a:t>
            </a:r>
            <a:r>
              <a:rPr lang="en-US" altLang="ko-KR" sz="1600" dirty="0" err="1">
                <a:latin typeface="Arial" charset="0"/>
              </a:rPr>
              <a:t>eXtensible</a:t>
            </a:r>
            <a:r>
              <a:rPr lang="en-US" altLang="ko-KR" sz="1600" dirty="0">
                <a:latin typeface="Arial" charset="0"/>
              </a:rPr>
              <a:t> </a:t>
            </a:r>
            <a:r>
              <a:rPr lang="en-US" altLang="ko-KR" sz="1600" dirty="0" err="1">
                <a:latin typeface="Arial" charset="0"/>
              </a:rPr>
              <a:t>Stylesheet</a:t>
            </a:r>
            <a:r>
              <a:rPr lang="en-US" altLang="ko-KR" sz="1600" dirty="0">
                <a:latin typeface="Arial" charset="0"/>
              </a:rPr>
              <a:t> Language)</a:t>
            </a:r>
          </a:p>
          <a:p>
            <a:r>
              <a:rPr lang="en-US" altLang="ko-KR" sz="1600" dirty="0">
                <a:latin typeface="Arial" charset="0"/>
              </a:rPr>
              <a:t>ASP(Active Server Page)</a:t>
            </a:r>
          </a:p>
        </p:txBody>
      </p:sp>
      <p:sp>
        <p:nvSpPr>
          <p:cNvPr id="34835" name="Rectangle 19"/>
          <p:cNvSpPr>
            <a:spLocks noChangeArrowheads="1"/>
          </p:cNvSpPr>
          <p:nvPr/>
        </p:nvSpPr>
        <p:spPr bwMode="auto">
          <a:xfrm>
            <a:off x="4572000" y="2438400"/>
            <a:ext cx="685800" cy="1219200"/>
          </a:xfrm>
          <a:prstGeom prst="rect">
            <a:avLst/>
          </a:prstGeom>
          <a:solidFill>
            <a:srgbClr val="CCECFF"/>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6" name="Rectangle 20"/>
          <p:cNvSpPr>
            <a:spLocks noChangeArrowheads="1"/>
          </p:cNvSpPr>
          <p:nvPr/>
        </p:nvSpPr>
        <p:spPr bwMode="auto">
          <a:xfrm rot="16200000" flipV="1">
            <a:off x="3810794" y="2437606"/>
            <a:ext cx="731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a:solidFill>
                  <a:schemeClr val="bg1"/>
                </a:solidFill>
              </a:rPr>
              <a:t>Tree</a:t>
            </a:r>
          </a:p>
          <a:p>
            <a:r>
              <a:rPr lang="en-US" altLang="ko-KR" sz="1600" b="1">
                <a:solidFill>
                  <a:schemeClr val="bg1"/>
                </a:solidFill>
              </a:rPr>
              <a:t>DOM </a:t>
            </a:r>
          </a:p>
        </p:txBody>
      </p:sp>
      <p:sp>
        <p:nvSpPr>
          <p:cNvPr id="34837" name="Rectangle 21"/>
          <p:cNvSpPr>
            <a:spLocks noChangeArrowheads="1"/>
          </p:cNvSpPr>
          <p:nvPr/>
        </p:nvSpPr>
        <p:spPr bwMode="auto">
          <a:xfrm rot="16200000" flipV="1">
            <a:off x="4411662" y="2600326"/>
            <a:ext cx="93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a:t>DOM API</a:t>
            </a:r>
          </a:p>
        </p:txBody>
      </p:sp>
      <p:sp>
        <p:nvSpPr>
          <p:cNvPr id="34838" name="Rectangle 22"/>
          <p:cNvSpPr>
            <a:spLocks noChangeArrowheads="1"/>
          </p:cNvSpPr>
          <p:nvPr/>
        </p:nvSpPr>
        <p:spPr bwMode="auto">
          <a:xfrm>
            <a:off x="3352800" y="5005388"/>
            <a:ext cx="3144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dirty="0"/>
              <a:t>Data exchange applications</a:t>
            </a:r>
            <a:endParaRPr lang="ko-KR" altLang="en-US" sz="2000" b="1" dirty="0"/>
          </a:p>
        </p:txBody>
      </p:sp>
      <p:sp>
        <p:nvSpPr>
          <p:cNvPr id="6" name="제목 5"/>
          <p:cNvSpPr>
            <a:spLocks noGrp="1"/>
          </p:cNvSpPr>
          <p:nvPr>
            <p:ph type="title"/>
          </p:nvPr>
        </p:nvSpPr>
        <p:spPr/>
        <p:txBody>
          <a:bodyPr/>
          <a:lstStyle/>
          <a:p>
            <a:r>
              <a:rPr lang="en-US" altLang="ko-KR" dirty="0"/>
              <a:t>Data exchange application </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09800" y="5178449"/>
            <a:ext cx="6324600" cy="381000"/>
          </a:xfrm>
          <a:prstGeom prst="rect">
            <a:avLst/>
          </a:prstGeom>
          <a:solidFill>
            <a:srgbClr val="8CBFD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ASCII / ISO 10646 / Unicode</a:t>
            </a:r>
          </a:p>
        </p:txBody>
      </p:sp>
      <p:sp>
        <p:nvSpPr>
          <p:cNvPr id="6147" name="Rectangle 3"/>
          <p:cNvSpPr>
            <a:spLocks noChangeArrowheads="1"/>
          </p:cNvSpPr>
          <p:nvPr/>
        </p:nvSpPr>
        <p:spPr bwMode="auto">
          <a:xfrm>
            <a:off x="914400" y="5178449"/>
            <a:ext cx="1143000" cy="381000"/>
          </a:xfrm>
          <a:prstGeom prst="rect">
            <a:avLst/>
          </a:prstGeom>
          <a:solidFill>
            <a:srgbClr val="8CBFD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TCP/IP</a:t>
            </a:r>
          </a:p>
        </p:txBody>
      </p:sp>
      <p:sp>
        <p:nvSpPr>
          <p:cNvPr id="6148" name="Rectangle 4"/>
          <p:cNvSpPr>
            <a:spLocks noChangeArrowheads="1"/>
          </p:cNvSpPr>
          <p:nvPr/>
        </p:nvSpPr>
        <p:spPr bwMode="auto">
          <a:xfrm>
            <a:off x="914400" y="4721249"/>
            <a:ext cx="1828800" cy="381000"/>
          </a:xfrm>
          <a:prstGeom prst="rect">
            <a:avLst/>
          </a:prstGeom>
          <a:solidFill>
            <a:srgbClr val="C3DEE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HTTP</a:t>
            </a:r>
          </a:p>
        </p:txBody>
      </p:sp>
      <p:sp>
        <p:nvSpPr>
          <p:cNvPr id="6149" name="Rectangle 5"/>
          <p:cNvSpPr>
            <a:spLocks noChangeArrowheads="1"/>
          </p:cNvSpPr>
          <p:nvPr/>
        </p:nvSpPr>
        <p:spPr bwMode="auto">
          <a:xfrm>
            <a:off x="2971800" y="4721249"/>
            <a:ext cx="2590800" cy="381000"/>
          </a:xfrm>
          <a:prstGeom prst="rect">
            <a:avLst/>
          </a:prstGeom>
          <a:solidFill>
            <a:srgbClr val="C3DEE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XML</a:t>
            </a:r>
          </a:p>
        </p:txBody>
      </p:sp>
      <p:sp>
        <p:nvSpPr>
          <p:cNvPr id="6150" name="Rectangle 6"/>
          <p:cNvSpPr>
            <a:spLocks noChangeArrowheads="1"/>
          </p:cNvSpPr>
          <p:nvPr/>
        </p:nvSpPr>
        <p:spPr bwMode="auto">
          <a:xfrm>
            <a:off x="5715000" y="4721249"/>
            <a:ext cx="1371600" cy="381000"/>
          </a:xfrm>
          <a:prstGeom prst="rect">
            <a:avLst/>
          </a:prstGeom>
          <a:solidFill>
            <a:srgbClr val="C3DEE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CSS</a:t>
            </a:r>
          </a:p>
        </p:txBody>
      </p:sp>
      <p:sp>
        <p:nvSpPr>
          <p:cNvPr id="6151" name="Rectangle 7"/>
          <p:cNvSpPr>
            <a:spLocks noChangeArrowheads="1"/>
          </p:cNvSpPr>
          <p:nvPr/>
        </p:nvSpPr>
        <p:spPr bwMode="auto">
          <a:xfrm>
            <a:off x="7239000" y="4721249"/>
            <a:ext cx="1295400" cy="381000"/>
          </a:xfrm>
          <a:prstGeom prst="rect">
            <a:avLst/>
          </a:prstGeom>
          <a:solidFill>
            <a:srgbClr val="C3DEE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SPDL</a:t>
            </a:r>
          </a:p>
        </p:txBody>
      </p:sp>
      <p:sp>
        <p:nvSpPr>
          <p:cNvPr id="6152" name="Rectangle 8"/>
          <p:cNvSpPr>
            <a:spLocks noChangeArrowheads="1"/>
          </p:cNvSpPr>
          <p:nvPr/>
        </p:nvSpPr>
        <p:spPr bwMode="auto">
          <a:xfrm>
            <a:off x="3352800" y="4416449"/>
            <a:ext cx="838200" cy="381000"/>
          </a:xfrm>
          <a:prstGeom prst="rect">
            <a:avLst/>
          </a:prstGeom>
          <a:solidFill>
            <a:srgbClr val="E3F6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XLL</a:t>
            </a:r>
          </a:p>
        </p:txBody>
      </p:sp>
      <p:sp>
        <p:nvSpPr>
          <p:cNvPr id="6153" name="Rectangle 9"/>
          <p:cNvSpPr>
            <a:spLocks noChangeArrowheads="1"/>
          </p:cNvSpPr>
          <p:nvPr/>
        </p:nvSpPr>
        <p:spPr bwMode="auto">
          <a:xfrm>
            <a:off x="4495800" y="4416449"/>
            <a:ext cx="838200" cy="381000"/>
          </a:xfrm>
          <a:prstGeom prst="rect">
            <a:avLst/>
          </a:prstGeom>
          <a:solidFill>
            <a:srgbClr val="E3F6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a:t>XSL</a:t>
            </a:r>
          </a:p>
        </p:txBody>
      </p:sp>
      <p:sp>
        <p:nvSpPr>
          <p:cNvPr id="6154" name="Text Box 10"/>
          <p:cNvSpPr txBox="1">
            <a:spLocks noChangeArrowheads="1"/>
          </p:cNvSpPr>
          <p:nvPr/>
        </p:nvSpPr>
        <p:spPr bwMode="auto">
          <a:xfrm>
            <a:off x="4419600" y="2816249"/>
            <a:ext cx="9874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Complex</a:t>
            </a:r>
          </a:p>
          <a:p>
            <a:pPr eaLnBrk="1" latinLnBrk="1" hangingPunct="1"/>
            <a:r>
              <a:rPr kumimoji="1" lang="en-US" altLang="ko-KR" sz="1600"/>
              <a:t>document</a:t>
            </a:r>
          </a:p>
          <a:p>
            <a:pPr eaLnBrk="1" latinLnBrk="1" hangingPunct="1"/>
            <a:r>
              <a:rPr kumimoji="1" lang="en-US" altLang="ko-KR" sz="1600"/>
              <a:t>layout</a:t>
            </a:r>
          </a:p>
        </p:txBody>
      </p:sp>
      <p:sp>
        <p:nvSpPr>
          <p:cNvPr id="6155" name="Text Box 11"/>
          <p:cNvSpPr txBox="1">
            <a:spLocks noChangeArrowheads="1"/>
          </p:cNvSpPr>
          <p:nvPr/>
        </p:nvSpPr>
        <p:spPr bwMode="auto">
          <a:xfrm>
            <a:off x="5410200" y="2816249"/>
            <a:ext cx="9874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Simple</a:t>
            </a:r>
          </a:p>
          <a:p>
            <a:pPr eaLnBrk="1" latinLnBrk="1" hangingPunct="1"/>
            <a:r>
              <a:rPr kumimoji="1" lang="en-US" altLang="ko-KR" sz="1600"/>
              <a:t>document</a:t>
            </a:r>
          </a:p>
          <a:p>
            <a:pPr eaLnBrk="1" latinLnBrk="1" hangingPunct="1"/>
            <a:r>
              <a:rPr kumimoji="1" lang="en-US" altLang="ko-KR" sz="1600"/>
              <a:t>layout</a:t>
            </a:r>
          </a:p>
        </p:txBody>
      </p:sp>
      <p:sp>
        <p:nvSpPr>
          <p:cNvPr id="6156" name="Line 12"/>
          <p:cNvSpPr>
            <a:spLocks noChangeShapeType="1"/>
          </p:cNvSpPr>
          <p:nvPr/>
        </p:nvSpPr>
        <p:spPr bwMode="auto">
          <a:xfrm flipV="1">
            <a:off x="4876800" y="3730649"/>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Line 13"/>
          <p:cNvSpPr>
            <a:spLocks noChangeShapeType="1"/>
          </p:cNvSpPr>
          <p:nvPr/>
        </p:nvSpPr>
        <p:spPr bwMode="auto">
          <a:xfrm flipV="1">
            <a:off x="5715000" y="365444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Line 14"/>
          <p:cNvSpPr>
            <a:spLocks noChangeShapeType="1"/>
          </p:cNvSpPr>
          <p:nvPr/>
        </p:nvSpPr>
        <p:spPr bwMode="auto">
          <a:xfrm flipV="1">
            <a:off x="5105400" y="403544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5"/>
          <p:cNvSpPr>
            <a:spLocks noChangeShapeType="1"/>
          </p:cNvSpPr>
          <p:nvPr/>
        </p:nvSpPr>
        <p:spPr bwMode="auto">
          <a:xfrm>
            <a:off x="5105400" y="4035449"/>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ShapeType="1"/>
          </p:cNvSpPr>
          <p:nvPr/>
        </p:nvSpPr>
        <p:spPr bwMode="auto">
          <a:xfrm>
            <a:off x="6096000" y="403544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Freeform 17"/>
          <p:cNvSpPr>
            <a:spLocks/>
          </p:cNvSpPr>
          <p:nvPr/>
        </p:nvSpPr>
        <p:spPr bwMode="auto">
          <a:xfrm>
            <a:off x="4876800" y="2511449"/>
            <a:ext cx="838200" cy="304800"/>
          </a:xfrm>
          <a:custGeom>
            <a:avLst/>
            <a:gdLst>
              <a:gd name="T0" fmla="*/ 0 w 528"/>
              <a:gd name="T1" fmla="*/ 192 h 192"/>
              <a:gd name="T2" fmla="*/ 0 w 528"/>
              <a:gd name="T3" fmla="*/ 0 h 192"/>
              <a:gd name="T4" fmla="*/ 528 w 528"/>
              <a:gd name="T5" fmla="*/ 0 h 192"/>
              <a:gd name="T6" fmla="*/ 528 w 528"/>
              <a:gd name="T7" fmla="*/ 192 h 192"/>
            </a:gdLst>
            <a:ahLst/>
            <a:cxnLst>
              <a:cxn ang="0">
                <a:pos x="T0" y="T1"/>
              </a:cxn>
              <a:cxn ang="0">
                <a:pos x="T2" y="T3"/>
              </a:cxn>
              <a:cxn ang="0">
                <a:pos x="T4" y="T5"/>
              </a:cxn>
              <a:cxn ang="0">
                <a:pos x="T6" y="T7"/>
              </a:cxn>
            </a:cxnLst>
            <a:rect l="0" t="0" r="r" b="b"/>
            <a:pathLst>
              <a:path w="528" h="192">
                <a:moveTo>
                  <a:pt x="0" y="192"/>
                </a:moveTo>
                <a:lnTo>
                  <a:pt x="0" y="0"/>
                </a:lnTo>
                <a:lnTo>
                  <a:pt x="528" y="0"/>
                </a:lnTo>
                <a:lnTo>
                  <a:pt x="52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Freeform 18"/>
          <p:cNvSpPr>
            <a:spLocks/>
          </p:cNvSpPr>
          <p:nvPr/>
        </p:nvSpPr>
        <p:spPr bwMode="auto">
          <a:xfrm>
            <a:off x="3200400" y="2130449"/>
            <a:ext cx="2057400" cy="2590800"/>
          </a:xfrm>
          <a:custGeom>
            <a:avLst/>
            <a:gdLst>
              <a:gd name="T0" fmla="*/ 0 w 1296"/>
              <a:gd name="T1" fmla="*/ 1632 h 1632"/>
              <a:gd name="T2" fmla="*/ 0 w 1296"/>
              <a:gd name="T3" fmla="*/ 0 h 1632"/>
              <a:gd name="T4" fmla="*/ 1296 w 1296"/>
              <a:gd name="T5" fmla="*/ 0 h 1632"/>
              <a:gd name="T6" fmla="*/ 1296 w 1296"/>
              <a:gd name="T7" fmla="*/ 240 h 1632"/>
            </a:gdLst>
            <a:ahLst/>
            <a:cxnLst>
              <a:cxn ang="0">
                <a:pos x="T0" y="T1"/>
              </a:cxn>
              <a:cxn ang="0">
                <a:pos x="T2" y="T3"/>
              </a:cxn>
              <a:cxn ang="0">
                <a:pos x="T4" y="T5"/>
              </a:cxn>
              <a:cxn ang="0">
                <a:pos x="T6" y="T7"/>
              </a:cxn>
            </a:cxnLst>
            <a:rect l="0" t="0" r="r" b="b"/>
            <a:pathLst>
              <a:path w="1296" h="1632">
                <a:moveTo>
                  <a:pt x="0" y="1632"/>
                </a:moveTo>
                <a:lnTo>
                  <a:pt x="0" y="0"/>
                </a:lnTo>
                <a:lnTo>
                  <a:pt x="1296" y="0"/>
                </a:lnTo>
                <a:lnTo>
                  <a:pt x="1296" y="24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19"/>
          <p:cNvSpPr>
            <a:spLocks noChangeShapeType="1"/>
          </p:cNvSpPr>
          <p:nvPr/>
        </p:nvSpPr>
        <p:spPr bwMode="auto">
          <a:xfrm flipV="1">
            <a:off x="3810000" y="2130449"/>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Freeform 20"/>
          <p:cNvSpPr>
            <a:spLocks/>
          </p:cNvSpPr>
          <p:nvPr/>
        </p:nvSpPr>
        <p:spPr bwMode="auto">
          <a:xfrm>
            <a:off x="5410200" y="2130449"/>
            <a:ext cx="2438400" cy="2590800"/>
          </a:xfrm>
          <a:custGeom>
            <a:avLst/>
            <a:gdLst>
              <a:gd name="T0" fmla="*/ 0 w 1536"/>
              <a:gd name="T1" fmla="*/ 240 h 1632"/>
              <a:gd name="T2" fmla="*/ 0 w 1536"/>
              <a:gd name="T3" fmla="*/ 0 h 1632"/>
              <a:gd name="T4" fmla="*/ 1536 w 1536"/>
              <a:gd name="T5" fmla="*/ 0 h 1632"/>
              <a:gd name="T6" fmla="*/ 1536 w 1536"/>
              <a:gd name="T7" fmla="*/ 1632 h 1632"/>
            </a:gdLst>
            <a:ahLst/>
            <a:cxnLst>
              <a:cxn ang="0">
                <a:pos x="T0" y="T1"/>
              </a:cxn>
              <a:cxn ang="0">
                <a:pos x="T2" y="T3"/>
              </a:cxn>
              <a:cxn ang="0">
                <a:pos x="T4" y="T5"/>
              </a:cxn>
              <a:cxn ang="0">
                <a:pos x="T6" y="T7"/>
              </a:cxn>
            </a:cxnLst>
            <a:rect l="0" t="0" r="r" b="b"/>
            <a:pathLst>
              <a:path w="1536" h="1632">
                <a:moveTo>
                  <a:pt x="0" y="240"/>
                </a:moveTo>
                <a:lnTo>
                  <a:pt x="0" y="0"/>
                </a:lnTo>
                <a:lnTo>
                  <a:pt x="1536" y="0"/>
                </a:lnTo>
                <a:lnTo>
                  <a:pt x="1536" y="163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Freeform 21"/>
          <p:cNvSpPr>
            <a:spLocks/>
          </p:cNvSpPr>
          <p:nvPr/>
        </p:nvSpPr>
        <p:spPr bwMode="auto">
          <a:xfrm>
            <a:off x="1752600" y="1825649"/>
            <a:ext cx="2362200" cy="2895600"/>
          </a:xfrm>
          <a:custGeom>
            <a:avLst/>
            <a:gdLst>
              <a:gd name="T0" fmla="*/ 0 w 1488"/>
              <a:gd name="T1" fmla="*/ 1824 h 1824"/>
              <a:gd name="T2" fmla="*/ 0 w 1488"/>
              <a:gd name="T3" fmla="*/ 0 h 1824"/>
              <a:gd name="T4" fmla="*/ 1488 w 1488"/>
              <a:gd name="T5" fmla="*/ 0 h 1824"/>
              <a:gd name="T6" fmla="*/ 1488 w 1488"/>
              <a:gd name="T7" fmla="*/ 192 h 1824"/>
            </a:gdLst>
            <a:ahLst/>
            <a:cxnLst>
              <a:cxn ang="0">
                <a:pos x="T0" y="T1"/>
              </a:cxn>
              <a:cxn ang="0">
                <a:pos x="T2" y="T3"/>
              </a:cxn>
              <a:cxn ang="0">
                <a:pos x="T4" y="T5"/>
              </a:cxn>
              <a:cxn ang="0">
                <a:pos x="T6" y="T7"/>
              </a:cxn>
            </a:cxnLst>
            <a:rect l="0" t="0" r="r" b="b"/>
            <a:pathLst>
              <a:path w="1488" h="1824">
                <a:moveTo>
                  <a:pt x="0" y="1824"/>
                </a:moveTo>
                <a:lnTo>
                  <a:pt x="0" y="0"/>
                </a:lnTo>
                <a:lnTo>
                  <a:pt x="1488" y="0"/>
                </a:lnTo>
                <a:lnTo>
                  <a:pt x="148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6" name="Line 22"/>
          <p:cNvSpPr>
            <a:spLocks noChangeShapeType="1"/>
          </p:cNvSpPr>
          <p:nvPr/>
        </p:nvSpPr>
        <p:spPr bwMode="auto">
          <a:xfrm flipV="1">
            <a:off x="2971800" y="152084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Line 23"/>
          <p:cNvSpPr>
            <a:spLocks noChangeShapeType="1"/>
          </p:cNvSpPr>
          <p:nvPr/>
        </p:nvSpPr>
        <p:spPr bwMode="auto">
          <a:xfrm flipV="1">
            <a:off x="4495800" y="1520849"/>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Line 24"/>
          <p:cNvSpPr>
            <a:spLocks noChangeShapeType="1"/>
          </p:cNvSpPr>
          <p:nvPr/>
        </p:nvSpPr>
        <p:spPr bwMode="auto">
          <a:xfrm flipV="1">
            <a:off x="6553200" y="1597049"/>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9" name="Text Box 25"/>
          <p:cNvSpPr txBox="1">
            <a:spLocks noChangeArrowheads="1"/>
          </p:cNvSpPr>
          <p:nvPr/>
        </p:nvSpPr>
        <p:spPr bwMode="auto">
          <a:xfrm>
            <a:off x="1965325" y="1125562"/>
            <a:ext cx="1479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Web publishing</a:t>
            </a:r>
          </a:p>
        </p:txBody>
      </p:sp>
      <p:sp>
        <p:nvSpPr>
          <p:cNvPr id="6170" name="Text Box 26"/>
          <p:cNvSpPr txBox="1">
            <a:spLocks noChangeArrowheads="1"/>
          </p:cNvSpPr>
          <p:nvPr/>
        </p:nvSpPr>
        <p:spPr bwMode="auto">
          <a:xfrm>
            <a:off x="3946525" y="1049362"/>
            <a:ext cx="1057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Interactive</a:t>
            </a:r>
          </a:p>
          <a:p>
            <a:pPr eaLnBrk="1" latinLnBrk="1" hangingPunct="1"/>
            <a:r>
              <a:rPr kumimoji="1" lang="en-US" altLang="ko-KR" sz="1600"/>
              <a:t>publishing</a:t>
            </a:r>
          </a:p>
        </p:txBody>
      </p:sp>
      <p:sp>
        <p:nvSpPr>
          <p:cNvPr id="6171" name="Text Box 27"/>
          <p:cNvSpPr txBox="1">
            <a:spLocks noChangeArrowheads="1"/>
          </p:cNvSpPr>
          <p:nvPr/>
        </p:nvSpPr>
        <p:spPr bwMode="auto">
          <a:xfrm>
            <a:off x="6080125" y="1201762"/>
            <a:ext cx="1139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600"/>
              <a:t>Page layout</a:t>
            </a:r>
          </a:p>
        </p:txBody>
      </p:sp>
      <p:sp>
        <p:nvSpPr>
          <p:cNvPr id="6174" name="Text Box 30"/>
          <p:cNvSpPr txBox="1">
            <a:spLocks noChangeArrowheads="1"/>
          </p:cNvSpPr>
          <p:nvPr/>
        </p:nvSpPr>
        <p:spPr bwMode="auto">
          <a:xfrm>
            <a:off x="4495800" y="6553200"/>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dirty="0" smtClean="0"/>
              <a:t>25</a:t>
            </a:r>
            <a:endParaRPr lang="ko-KR" altLang="en-US" sz="1400" dirty="0"/>
          </a:p>
        </p:txBody>
      </p:sp>
      <p:sp>
        <p:nvSpPr>
          <p:cNvPr id="6176" name="Rectangle 32"/>
          <p:cNvSpPr>
            <a:spLocks noChangeArrowheads="1"/>
          </p:cNvSpPr>
          <p:nvPr/>
        </p:nvSpPr>
        <p:spPr bwMode="auto">
          <a:xfrm>
            <a:off x="2971800" y="5840437"/>
            <a:ext cx="3876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t>Document publishing applications</a:t>
            </a:r>
          </a:p>
        </p:txBody>
      </p:sp>
      <p:sp>
        <p:nvSpPr>
          <p:cNvPr id="2" name="제목 1"/>
          <p:cNvSpPr>
            <a:spLocks noGrp="1"/>
          </p:cNvSpPr>
          <p:nvPr>
            <p:ph type="title"/>
          </p:nvPr>
        </p:nvSpPr>
        <p:spPr/>
        <p:txBody>
          <a:bodyPr/>
          <a:lstStyle/>
          <a:p>
            <a:r>
              <a:rPr lang="en-US" altLang="ko-KR" dirty="0"/>
              <a:t>Data exchange application </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a:t>XML Applications-NewsML</a:t>
            </a:r>
          </a:p>
        </p:txBody>
      </p:sp>
      <p:pic>
        <p:nvPicPr>
          <p:cNvPr id="39939" name="Picture 3" descr="http://www.xmlnews.org/NewsML/toolkit/whitepaper/screen-shot-20001129.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1981200"/>
            <a:ext cx="5803900" cy="4114800"/>
          </a:xfrm>
        </p:spPr>
      </p:pic>
      <p:sp>
        <p:nvSpPr>
          <p:cNvPr id="4" name="슬라이드 번호 개체 틀 4"/>
          <p:cNvSpPr>
            <a:spLocks noGrp="1"/>
          </p:cNvSpPr>
          <p:nvPr>
            <p:ph type="sldNum" sz="quarter" idx="12"/>
          </p:nvPr>
        </p:nvSpPr>
        <p:spPr/>
        <p:txBody>
          <a:bodyPr/>
          <a:lstStyle/>
          <a:p>
            <a:fld id="{EC035E0C-445D-4BD8-A486-5451DE7BDA13}" type="slidenum">
              <a:rPr lang="ko-KR" altLang="en-US"/>
              <a:pPr/>
              <a:t>26</a:t>
            </a:fld>
            <a:endParaRPr lang="ko-K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z="4000"/>
              <a:t>XML SW Tools</a:t>
            </a:r>
          </a:p>
        </p:txBody>
      </p:sp>
      <p:sp>
        <p:nvSpPr>
          <p:cNvPr id="6" name="슬라이드 번호 개체 틀 4"/>
          <p:cNvSpPr>
            <a:spLocks noGrp="1"/>
          </p:cNvSpPr>
          <p:nvPr>
            <p:ph type="sldNum" sz="quarter" idx="12"/>
          </p:nvPr>
        </p:nvSpPr>
        <p:spPr/>
        <p:txBody>
          <a:bodyPr/>
          <a:lstStyle/>
          <a:p>
            <a:fld id="{DBC67B79-995B-4259-B600-2E92E363CD2C}" type="slidenum">
              <a:rPr lang="ko-KR" altLang="en-US"/>
              <a:pPr/>
              <a:t>27</a:t>
            </a:fld>
            <a:endParaRPr lang="ko-KR" altLang="en-US"/>
          </a:p>
        </p:txBody>
      </p:sp>
      <p:sp>
        <p:nvSpPr>
          <p:cNvPr id="33796" name="Rectangle 4"/>
          <p:cNvSpPr>
            <a:spLocks noChangeArrowheads="1"/>
          </p:cNvSpPr>
          <p:nvPr/>
        </p:nvSpPr>
        <p:spPr bwMode="auto">
          <a:xfrm>
            <a:off x="1524000" y="1828800"/>
            <a:ext cx="3225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a:t>Parsers:</a:t>
            </a:r>
          </a:p>
          <a:p>
            <a:pPr>
              <a:buSzPct val="55000"/>
              <a:buFont typeface="Webdings" pitchFamily="18" charset="2"/>
              <a:buChar char="n"/>
            </a:pPr>
            <a:r>
              <a:rPr lang="en-US" altLang="ko-KR"/>
              <a:t>  IBM's XML for Java</a:t>
            </a:r>
          </a:p>
          <a:p>
            <a:pPr>
              <a:buSzPct val="55000"/>
              <a:buFont typeface="Webdings" pitchFamily="18" charset="2"/>
              <a:buChar char="n"/>
            </a:pPr>
            <a:r>
              <a:rPr lang="en-US" altLang="ko-KR"/>
              <a:t>  James Clark's XP </a:t>
            </a:r>
          </a:p>
          <a:p>
            <a:pPr>
              <a:buSzPct val="55000"/>
              <a:buFont typeface="Webdings" pitchFamily="18" charset="2"/>
              <a:buChar char="n"/>
            </a:pPr>
            <a:r>
              <a:rPr lang="en-US" altLang="ko-KR"/>
              <a:t>  Tim Bray's Lark </a:t>
            </a:r>
          </a:p>
          <a:p>
            <a:pPr>
              <a:buSzPct val="55000"/>
              <a:buFont typeface="Webdings" pitchFamily="18" charset="2"/>
              <a:buChar char="n"/>
            </a:pPr>
            <a:r>
              <a:rPr lang="en-US" altLang="ko-KR"/>
              <a:t>  Microsoft's MSXML</a:t>
            </a:r>
          </a:p>
        </p:txBody>
      </p:sp>
      <p:sp>
        <p:nvSpPr>
          <p:cNvPr id="33797" name="Rectangle 5"/>
          <p:cNvSpPr>
            <a:spLocks noChangeArrowheads="1"/>
          </p:cNvSpPr>
          <p:nvPr/>
        </p:nvSpPr>
        <p:spPr bwMode="auto">
          <a:xfrm>
            <a:off x="1524000" y="1828800"/>
            <a:ext cx="3225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dirty="0"/>
              <a:t>Parsers:</a:t>
            </a:r>
          </a:p>
          <a:p>
            <a:pPr>
              <a:buSzPct val="55000"/>
              <a:buFont typeface="Webdings" pitchFamily="18" charset="2"/>
              <a:buChar char="n"/>
            </a:pPr>
            <a:r>
              <a:rPr lang="en-US" altLang="ko-KR" dirty="0"/>
              <a:t>  IBM's XML for Java</a:t>
            </a:r>
          </a:p>
          <a:p>
            <a:pPr>
              <a:buSzPct val="55000"/>
              <a:buFont typeface="Webdings" pitchFamily="18" charset="2"/>
              <a:buChar char="n"/>
            </a:pPr>
            <a:r>
              <a:rPr lang="en-US" altLang="ko-KR" dirty="0"/>
              <a:t>  James Clark's XP </a:t>
            </a:r>
          </a:p>
          <a:p>
            <a:pPr>
              <a:buSzPct val="55000"/>
              <a:buFont typeface="Webdings" pitchFamily="18" charset="2"/>
              <a:buChar char="n"/>
            </a:pPr>
            <a:r>
              <a:rPr lang="en-US" altLang="ko-KR" dirty="0"/>
              <a:t>  Tim Bray's Lark </a:t>
            </a:r>
          </a:p>
          <a:p>
            <a:pPr>
              <a:buSzPct val="55000"/>
              <a:buFont typeface="Webdings" pitchFamily="18" charset="2"/>
              <a:buChar char="n"/>
            </a:pPr>
            <a:r>
              <a:rPr lang="en-US" altLang="ko-KR" dirty="0"/>
              <a:t>  Microsoft's MSXML </a:t>
            </a:r>
          </a:p>
        </p:txBody>
      </p:sp>
      <p:sp>
        <p:nvSpPr>
          <p:cNvPr id="33798" name="Rectangle 6"/>
          <p:cNvSpPr>
            <a:spLocks noChangeArrowheads="1"/>
          </p:cNvSpPr>
          <p:nvPr/>
        </p:nvSpPr>
        <p:spPr bwMode="auto">
          <a:xfrm>
            <a:off x="1524000" y="3886200"/>
            <a:ext cx="4343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a:t>Editors:</a:t>
            </a:r>
          </a:p>
          <a:p>
            <a:pPr>
              <a:buSzPct val="55000"/>
              <a:buFont typeface="Webdings" pitchFamily="18" charset="2"/>
              <a:buChar char="n"/>
            </a:pPr>
            <a:r>
              <a:rPr lang="en-US" altLang="ko-KR"/>
              <a:t>  AborText's Adept Editor</a:t>
            </a:r>
          </a:p>
          <a:p>
            <a:pPr>
              <a:buSzPct val="55000"/>
              <a:buFont typeface="Webdings" pitchFamily="18" charset="2"/>
              <a:buChar char="n"/>
            </a:pPr>
            <a:r>
              <a:rPr lang="en-US" altLang="ko-KR"/>
              <a:t>  Visual XML</a:t>
            </a:r>
          </a:p>
          <a:p>
            <a:pPr>
              <a:buSzPct val="55000"/>
              <a:buFont typeface="Webdings" pitchFamily="18" charset="2"/>
              <a:buChar char="n"/>
            </a:pPr>
            <a:r>
              <a:rPr lang="en-US" altLang="ko-KR"/>
              <a:t>  T2000’s Clip </a:t>
            </a:r>
          </a:p>
          <a:p>
            <a:pPr>
              <a:buSzPct val="55000"/>
              <a:buFont typeface="Webdings" pitchFamily="18" charset="2"/>
              <a:buChar char="n"/>
            </a:pPr>
            <a:r>
              <a:rPr lang="en-US" altLang="ko-KR"/>
              <a:t>  DataChannel RIO</a:t>
            </a:r>
          </a:p>
          <a:p>
            <a:pPr>
              <a:buSzPct val="55000"/>
              <a:buFont typeface="Webdings" pitchFamily="18" charset="2"/>
              <a:buChar char="n"/>
            </a:pPr>
            <a:r>
              <a:rPr lang="en-US" altLang="ko-KR"/>
              <a:t>  Velvet Logic’s XML Pro*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What is XML ? </a:t>
            </a:r>
          </a:p>
        </p:txBody>
      </p:sp>
      <p:sp>
        <p:nvSpPr>
          <p:cNvPr id="13315" name="Rectangle 3"/>
          <p:cNvSpPr>
            <a:spLocks noGrp="1" noChangeArrowheads="1"/>
          </p:cNvSpPr>
          <p:nvPr>
            <p:ph idx="1"/>
          </p:nvPr>
        </p:nvSpPr>
        <p:spPr>
          <a:xfrm>
            <a:off x="171448" y="1096056"/>
            <a:ext cx="8801104" cy="5429288"/>
          </a:xfrm>
          <a:solidFill>
            <a:schemeClr val="bg1"/>
          </a:solidFill>
        </p:spPr>
        <p:txBody>
          <a:bodyPr/>
          <a:lstStyle/>
          <a:p>
            <a:r>
              <a:rPr lang="en-US" altLang="ko-KR" sz="2400" b="1"/>
              <a:t>e</a:t>
            </a:r>
            <a:r>
              <a:rPr lang="en-US" altLang="ko-KR" sz="2400" b="1">
                <a:solidFill>
                  <a:srgbClr val="0066CC"/>
                </a:solidFill>
              </a:rPr>
              <a:t>X</a:t>
            </a:r>
            <a:r>
              <a:rPr lang="en-US" altLang="ko-KR" sz="2400" b="1"/>
              <a:t>tensible </a:t>
            </a:r>
            <a:r>
              <a:rPr lang="en-US" altLang="ko-KR" sz="2400" b="1">
                <a:solidFill>
                  <a:srgbClr val="0066CC"/>
                </a:solidFill>
              </a:rPr>
              <a:t>M</a:t>
            </a:r>
            <a:r>
              <a:rPr lang="en-US" altLang="ko-KR" sz="2400" b="1"/>
              <a:t>arkup </a:t>
            </a:r>
            <a:r>
              <a:rPr lang="en-US" altLang="ko-KR" sz="2400" b="1">
                <a:solidFill>
                  <a:srgbClr val="0066CC"/>
                </a:solidFill>
              </a:rPr>
              <a:t>L</a:t>
            </a:r>
            <a:r>
              <a:rPr lang="en-US" altLang="ko-KR" sz="2400" b="1"/>
              <a:t>anguage</a:t>
            </a:r>
            <a:r>
              <a:rPr lang="en-US" altLang="ko-KR" sz="2400" b="1">
                <a:solidFill>
                  <a:srgbClr val="0066CC"/>
                </a:solidFill>
              </a:rPr>
              <a:t> </a:t>
            </a:r>
            <a:r>
              <a:rPr lang="en-US" altLang="ko-KR" sz="2400"/>
              <a:t>(</a:t>
            </a:r>
            <a:r>
              <a:rPr lang="ko-KR" altLang="en-US" sz="2400" b="1"/>
              <a:t>확장형 마크업 언어</a:t>
            </a:r>
            <a:r>
              <a:rPr lang="ko-KR" altLang="en-US" sz="2400"/>
              <a:t>)</a:t>
            </a:r>
          </a:p>
          <a:p>
            <a:r>
              <a:rPr lang="en-US" altLang="ko-KR" sz="2400" b="1"/>
              <a:t>Meta-markup-language</a:t>
            </a:r>
          </a:p>
          <a:p>
            <a:pPr lvl="1"/>
            <a:r>
              <a:rPr lang="ko-KR" altLang="en-US" sz="2000"/>
              <a:t>다른 </a:t>
            </a:r>
            <a:r>
              <a:rPr lang="en-US" altLang="ko-KR" sz="2000"/>
              <a:t>markup-language</a:t>
            </a:r>
            <a:r>
              <a:rPr lang="ko-KR" altLang="en-US" sz="2000"/>
              <a:t>를 정의</a:t>
            </a:r>
          </a:p>
          <a:p>
            <a:pPr lvl="1"/>
            <a:r>
              <a:rPr lang="ko-KR" altLang="en-US" sz="2000"/>
              <a:t>각 분야의 의미론적인 </a:t>
            </a:r>
            <a:r>
              <a:rPr lang="en-US" altLang="ko-KR" sz="2000"/>
              <a:t>tag</a:t>
            </a:r>
            <a:r>
              <a:rPr lang="ko-KR" altLang="en-US" sz="2000"/>
              <a:t>를 정의하는 규약의 집합. </a:t>
            </a:r>
          </a:p>
          <a:p>
            <a:r>
              <a:rPr lang="en-US" altLang="ko-KR" sz="2400" b="1"/>
              <a:t>Generalized markup approach</a:t>
            </a:r>
          </a:p>
          <a:p>
            <a:pPr>
              <a:buFont typeface="Wingdings" pitchFamily="2" charset="2"/>
              <a:buNone/>
            </a:pPr>
            <a:r>
              <a:rPr lang="en-US" altLang="ko-KR" sz="2400" b="1"/>
              <a:t>    </a:t>
            </a:r>
            <a:r>
              <a:rPr lang="en-US" altLang="ko-KR" sz="2000"/>
              <a:t>XML mark-up </a:t>
            </a:r>
            <a:r>
              <a:rPr lang="ko-KR" altLang="en-US" sz="2000"/>
              <a:t>은 문서의 </a:t>
            </a:r>
            <a:r>
              <a:rPr lang="en-US" altLang="ko-KR" sz="2000"/>
              <a:t>display format (</a:t>
            </a:r>
            <a:r>
              <a:rPr lang="ko-KR" altLang="en-US" sz="2000"/>
              <a:t>서식) 정보가 아닌,</a:t>
            </a:r>
          </a:p>
          <a:p>
            <a:pPr>
              <a:buFont typeface="Wingdings" pitchFamily="2" charset="2"/>
              <a:buNone/>
            </a:pPr>
            <a:r>
              <a:rPr lang="ko-KR" altLang="en-US" sz="2000"/>
              <a:t>    </a:t>
            </a:r>
            <a:r>
              <a:rPr lang="ko-KR" altLang="en-US" sz="2000" b="1" i="1"/>
              <a:t>문서의 구조와 의미</a:t>
            </a:r>
            <a:r>
              <a:rPr lang="ko-KR" altLang="en-US" sz="2000"/>
              <a:t> 를 저장</a:t>
            </a:r>
          </a:p>
        </p:txBody>
      </p:sp>
      <p:sp>
        <p:nvSpPr>
          <p:cNvPr id="4" name="슬라이드 번호 개체 틀 4"/>
          <p:cNvSpPr>
            <a:spLocks noGrp="1"/>
          </p:cNvSpPr>
          <p:nvPr>
            <p:ph type="sldNum" sz="quarter" idx="12"/>
          </p:nvPr>
        </p:nvSpPr>
        <p:spPr/>
        <p:txBody>
          <a:bodyPr/>
          <a:lstStyle/>
          <a:p>
            <a:fld id="{774FAAE1-A2AB-47C6-9870-3240FF7F5833}" type="slidenum">
              <a:rPr lang="ko-KR" altLang="en-US"/>
              <a:pPr/>
              <a:t>3</a:t>
            </a:fld>
            <a:endParaRPr lang="ko-KR"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11225" y="1987731"/>
            <a:ext cx="6254750" cy="14652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ko-KR" altLang="en-US" sz="1800" b="1"/>
              <a:t>&lt;</a:t>
            </a:r>
            <a:r>
              <a:rPr kumimoji="1" lang="en-US" altLang="ko-KR" sz="1800" b="1"/>
              <a:t>warning&gt;</a:t>
            </a:r>
            <a:endParaRPr kumimoji="1" lang="en-US" altLang="ko-KR" sz="1800"/>
          </a:p>
          <a:p>
            <a:pPr eaLnBrk="1" latinLnBrk="1" hangingPunct="1"/>
            <a:r>
              <a:rPr kumimoji="1" lang="en-US" altLang="ko-KR" sz="1800" b="1"/>
              <a:t>&lt;para&gt;</a:t>
            </a:r>
            <a:r>
              <a:rPr kumimoji="1" lang="en-US" altLang="ko-KR" sz="1800"/>
              <a:t> This substance if hazardous to health </a:t>
            </a:r>
            <a:r>
              <a:rPr kumimoji="1" lang="en-US" altLang="ko-KR" sz="1800" b="1"/>
              <a:t>&lt;/para&gt;</a:t>
            </a:r>
            <a:endParaRPr kumimoji="1" lang="en-US" altLang="ko-KR" sz="1800"/>
          </a:p>
          <a:p>
            <a:pPr eaLnBrk="1" latinLnBrk="1" hangingPunct="1"/>
            <a:r>
              <a:rPr kumimoji="1" lang="en-US" altLang="ko-KR" sz="1800" b="1"/>
              <a:t>&lt;para&gt;</a:t>
            </a:r>
            <a:r>
              <a:rPr kumimoji="1" lang="en-US" altLang="ko-KR" sz="1800"/>
              <a:t> 7 for information on protective clothing required.</a:t>
            </a:r>
            <a:r>
              <a:rPr kumimoji="1" lang="en-US" altLang="ko-KR" sz="1800" b="1"/>
              <a:t>&lt;/para&gt;</a:t>
            </a:r>
            <a:endParaRPr kumimoji="1" lang="en-US" altLang="ko-KR" sz="1800"/>
          </a:p>
          <a:p>
            <a:pPr eaLnBrk="1" latinLnBrk="1" hangingPunct="1"/>
            <a:r>
              <a:rPr kumimoji="1" lang="en-US" altLang="ko-KR" sz="1800" b="1"/>
              <a:t>&lt;logo …/&gt;</a:t>
            </a:r>
          </a:p>
          <a:p>
            <a:pPr eaLnBrk="1" latinLnBrk="1" hangingPunct="1"/>
            <a:r>
              <a:rPr kumimoji="1" lang="en-US" altLang="ko-KR" sz="1800" b="1"/>
              <a:t>&lt;/warning&gt;</a:t>
            </a:r>
            <a:endParaRPr kumimoji="1" lang="en-US" altLang="ko-KR" sz="1800"/>
          </a:p>
        </p:txBody>
      </p:sp>
      <p:sp>
        <p:nvSpPr>
          <p:cNvPr id="10243" name="Text Box 3"/>
          <p:cNvSpPr txBox="1">
            <a:spLocks noChangeArrowheads="1"/>
          </p:cNvSpPr>
          <p:nvPr/>
        </p:nvSpPr>
        <p:spPr bwMode="auto">
          <a:xfrm>
            <a:off x="3171516" y="959643"/>
            <a:ext cx="156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b="1" dirty="0"/>
              <a:t>XML markup</a:t>
            </a:r>
          </a:p>
        </p:txBody>
      </p:sp>
      <p:sp>
        <p:nvSpPr>
          <p:cNvPr id="10244" name="Line 4"/>
          <p:cNvSpPr>
            <a:spLocks noChangeShapeType="1"/>
          </p:cNvSpPr>
          <p:nvPr/>
        </p:nvSpPr>
        <p:spPr bwMode="auto">
          <a:xfrm flipH="1">
            <a:off x="1477191" y="1326356"/>
            <a:ext cx="1570809" cy="426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 name="Line 5"/>
          <p:cNvSpPr>
            <a:spLocks noChangeShapeType="1"/>
          </p:cNvSpPr>
          <p:nvPr/>
        </p:nvSpPr>
        <p:spPr bwMode="auto">
          <a:xfrm>
            <a:off x="4644008" y="1326356"/>
            <a:ext cx="1141168" cy="6548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6" name="Line 6"/>
          <p:cNvSpPr>
            <a:spLocks noChangeShapeType="1"/>
          </p:cNvSpPr>
          <p:nvPr/>
        </p:nvSpPr>
        <p:spPr bwMode="auto">
          <a:xfrm flipH="1">
            <a:off x="2057400" y="1326356"/>
            <a:ext cx="1172391" cy="6548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50" name="Text Box 10"/>
          <p:cNvSpPr txBox="1">
            <a:spLocks noChangeArrowheads="1"/>
          </p:cNvSpPr>
          <p:nvPr/>
        </p:nvSpPr>
        <p:spPr bwMode="auto">
          <a:xfrm>
            <a:off x="1828800" y="3717032"/>
            <a:ext cx="4953000" cy="201453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ko-KR" altLang="en-US" sz="1800" b="1" dirty="0"/>
              <a:t>&lt;</a:t>
            </a:r>
            <a:r>
              <a:rPr lang="en-US" altLang="ko-KR" sz="1800" b="1" dirty="0"/>
              <a:t>transaction&gt;</a:t>
            </a:r>
          </a:p>
          <a:p>
            <a:r>
              <a:rPr lang="en-US" altLang="ko-KR" sz="1800" b="1" dirty="0"/>
              <a:t>&lt;time date=“19980509”/&gt;</a:t>
            </a:r>
          </a:p>
          <a:p>
            <a:r>
              <a:rPr lang="en-US" altLang="ko-KR" sz="1800" b="1" dirty="0"/>
              <a:t>&lt;amount&gt;</a:t>
            </a:r>
            <a:r>
              <a:rPr lang="en-US" altLang="ko-KR" sz="1800" dirty="0"/>
              <a:t>123</a:t>
            </a:r>
            <a:r>
              <a:rPr lang="en-US" altLang="ko-KR" sz="1800" b="1" dirty="0"/>
              <a:t>&lt;/amount&gt;</a:t>
            </a:r>
          </a:p>
          <a:p>
            <a:r>
              <a:rPr lang="en-US" altLang="ko-KR" sz="1800" b="1" dirty="0"/>
              <a:t>&lt;currency type=“pounds”/&gt;</a:t>
            </a:r>
          </a:p>
          <a:p>
            <a:r>
              <a:rPr lang="en-US" altLang="ko-KR" sz="1800" b="1" dirty="0"/>
              <a:t>&lt;from id=“x98765”&gt;</a:t>
            </a:r>
            <a:r>
              <a:rPr lang="en-US" altLang="ko-KR" sz="1800" dirty="0"/>
              <a:t> J. Smith</a:t>
            </a:r>
            <a:r>
              <a:rPr lang="en-US" altLang="ko-KR" sz="1800" b="1" dirty="0"/>
              <a:t>&lt;/from&gt;</a:t>
            </a:r>
            <a:endParaRPr lang="en-US" altLang="ko-KR" sz="1800" dirty="0"/>
          </a:p>
          <a:p>
            <a:r>
              <a:rPr lang="en-US" altLang="ko-KR" sz="1800" b="1" dirty="0"/>
              <a:t>&lt;to id=“x56565&gt;</a:t>
            </a:r>
            <a:r>
              <a:rPr lang="en-US" altLang="ko-KR" sz="1800" dirty="0"/>
              <a:t>M. Jones</a:t>
            </a:r>
            <a:r>
              <a:rPr lang="en-US" altLang="ko-KR" sz="1800" b="1" dirty="0"/>
              <a:t>&lt;/to&gt;</a:t>
            </a:r>
          </a:p>
          <a:p>
            <a:r>
              <a:rPr lang="en-US" altLang="ko-KR" sz="1800" b="1" dirty="0"/>
              <a:t>&lt;/transaction&gt;</a:t>
            </a:r>
          </a:p>
        </p:txBody>
      </p:sp>
      <p:sp>
        <p:nvSpPr>
          <p:cNvPr id="10257" name="Text Box 17"/>
          <p:cNvSpPr txBox="1">
            <a:spLocks noChangeArrowheads="1"/>
          </p:cNvSpPr>
          <p:nvPr/>
        </p:nvSpPr>
        <p:spPr bwMode="auto">
          <a:xfrm>
            <a:off x="3197134" y="5865142"/>
            <a:ext cx="223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dirty="0"/>
              <a:t>XML </a:t>
            </a:r>
            <a:r>
              <a:rPr lang="ko-KR" altLang="en-US" sz="2000" b="1" dirty="0"/>
              <a:t>문서의  보기</a:t>
            </a:r>
            <a:endParaRPr lang="ko-KR" altLang="en-US" dirty="0"/>
          </a:p>
        </p:txBody>
      </p:sp>
      <p:sp>
        <p:nvSpPr>
          <p:cNvPr id="10259" name="AutoShape 19"/>
          <p:cNvSpPr>
            <a:spLocks noChangeArrowheads="1"/>
          </p:cNvSpPr>
          <p:nvPr/>
        </p:nvSpPr>
        <p:spPr bwMode="auto">
          <a:xfrm>
            <a:off x="2743200" y="5949280"/>
            <a:ext cx="304800" cy="228600"/>
          </a:xfrm>
          <a:prstGeom prst="triangle">
            <a:avLst>
              <a:gd name="adj" fmla="val 50000"/>
            </a:avLst>
          </a:prstGeom>
          <a:solidFill>
            <a:srgbClr val="0099CC"/>
          </a:solidFill>
          <a:ln w="95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제목 4"/>
          <p:cNvSpPr>
            <a:spLocks noGrp="1"/>
          </p:cNvSpPr>
          <p:nvPr>
            <p:ph type="title"/>
          </p:nvPr>
        </p:nvSpPr>
        <p:spPr/>
        <p:txBody>
          <a:bodyPr/>
          <a:lstStyle/>
          <a:p>
            <a:r>
              <a:rPr lang="en-US" altLang="ko-KR" dirty="0"/>
              <a:t>What is XML ? </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altLang="ko-KR" sz="1400">
              <a:latin typeface="Tahoma" pitchFamily="34" charset="0"/>
            </a:endParaRPr>
          </a:p>
        </p:txBody>
      </p:sp>
      <p:sp>
        <p:nvSpPr>
          <p:cNvPr id="21511" name="AutoShape 7"/>
          <p:cNvSpPr>
            <a:spLocks noChangeArrowheads="1"/>
          </p:cNvSpPr>
          <p:nvPr/>
        </p:nvSpPr>
        <p:spPr bwMode="auto">
          <a:xfrm>
            <a:off x="762000" y="1235992"/>
            <a:ext cx="3352800" cy="4114800"/>
          </a:xfrm>
          <a:prstGeom prst="foldedCorner">
            <a:avLst>
              <a:gd name="adj" fmla="val 125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sz="1800"/>
              <a:t>&lt;</a:t>
            </a:r>
            <a:r>
              <a:rPr lang="en-US" altLang="ko-KR" sz="1800"/>
              <a:t>dt&gt;California love</a:t>
            </a:r>
          </a:p>
          <a:p>
            <a:r>
              <a:rPr lang="en-US" altLang="ko-KR" sz="1800"/>
              <a:t>&lt;dd&gt;by Tupac</a:t>
            </a:r>
          </a:p>
          <a:p>
            <a:r>
              <a:rPr lang="en-US" altLang="ko-KR" sz="1800"/>
              <a:t>&lt;ul&gt;</a:t>
            </a:r>
          </a:p>
          <a:p>
            <a:r>
              <a:rPr lang="en-US" altLang="ko-KR" sz="1800"/>
              <a:t>&lt;li&gt;publisher : R record</a:t>
            </a:r>
          </a:p>
          <a:p>
            <a:r>
              <a:rPr lang="en-US" altLang="ko-KR" sz="1800"/>
              <a:t>&lt;li&gt;length :   4:30</a:t>
            </a:r>
          </a:p>
          <a:p>
            <a:r>
              <a:rPr lang="en-US" altLang="ko-KR" sz="1800"/>
              <a:t>&lt;li&gt;date : 1999/10/10</a:t>
            </a:r>
          </a:p>
          <a:p>
            <a:r>
              <a:rPr lang="en-US" altLang="ko-KR" sz="1800"/>
              <a:t>&lt;/ul&gt;</a:t>
            </a:r>
            <a:r>
              <a:rPr lang="en-US" altLang="ko-KR"/>
              <a:t> </a:t>
            </a:r>
          </a:p>
        </p:txBody>
      </p:sp>
      <p:sp>
        <p:nvSpPr>
          <p:cNvPr id="21512" name="AutoShape 8"/>
          <p:cNvSpPr>
            <a:spLocks noChangeArrowheads="1"/>
          </p:cNvSpPr>
          <p:nvPr/>
        </p:nvSpPr>
        <p:spPr bwMode="auto">
          <a:xfrm>
            <a:off x="4800600" y="1235992"/>
            <a:ext cx="3429000" cy="4114800"/>
          </a:xfrm>
          <a:prstGeom prst="foldedCorner">
            <a:avLst>
              <a:gd name="adj" fmla="val 1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sz="1800"/>
              <a:t>&lt;</a:t>
            </a:r>
            <a:r>
              <a:rPr lang="en-US" altLang="ko-KR" sz="1800"/>
              <a:t>song&gt;</a:t>
            </a:r>
          </a:p>
          <a:p>
            <a:endParaRPr lang="en-US" altLang="ko-KR" sz="1800"/>
          </a:p>
          <a:p>
            <a:r>
              <a:rPr lang="en-US" altLang="ko-KR" sz="1800"/>
              <a:t>    &lt;title&gt;California love&lt;/title&gt;</a:t>
            </a:r>
          </a:p>
          <a:p>
            <a:r>
              <a:rPr lang="en-US" altLang="ko-KR" sz="1800"/>
              <a:t>    &lt;artist&gt;Tupac&lt;/artist&gt;</a:t>
            </a:r>
          </a:p>
          <a:p>
            <a:r>
              <a:rPr lang="en-US" altLang="ko-KR" sz="1800"/>
              <a:t>    &lt;publisher&gt;R record&lt;/publisher&gt;</a:t>
            </a:r>
          </a:p>
          <a:p>
            <a:r>
              <a:rPr lang="en-US" altLang="ko-KR" sz="1800"/>
              <a:t>    &lt;length&gt;4:30&lt;/length&gt;</a:t>
            </a:r>
          </a:p>
          <a:p>
            <a:r>
              <a:rPr lang="en-US" altLang="ko-KR" sz="1800"/>
              <a:t>    &lt;date&gt;1999/10/10&lt;/date&gt;</a:t>
            </a:r>
          </a:p>
          <a:p>
            <a:endParaRPr lang="en-US" altLang="ko-KR" sz="1800"/>
          </a:p>
          <a:p>
            <a:r>
              <a:rPr lang="en-US" altLang="ko-KR" sz="1800"/>
              <a:t>&lt;/song&gt;</a:t>
            </a:r>
          </a:p>
        </p:txBody>
      </p:sp>
      <p:sp>
        <p:nvSpPr>
          <p:cNvPr id="21515" name="Text Box 11"/>
          <p:cNvSpPr txBox="1">
            <a:spLocks noChangeArrowheads="1"/>
          </p:cNvSpPr>
          <p:nvPr/>
        </p:nvSpPr>
        <p:spPr bwMode="auto">
          <a:xfrm>
            <a:off x="1600200" y="5552405"/>
            <a:ext cx="960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t>HTML</a:t>
            </a:r>
          </a:p>
        </p:txBody>
      </p:sp>
      <p:sp>
        <p:nvSpPr>
          <p:cNvPr id="21516" name="Text Box 12"/>
          <p:cNvSpPr txBox="1">
            <a:spLocks noChangeArrowheads="1"/>
          </p:cNvSpPr>
          <p:nvPr/>
        </p:nvSpPr>
        <p:spPr bwMode="auto">
          <a:xfrm>
            <a:off x="6019800" y="5503192"/>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t>XML</a:t>
            </a:r>
            <a:endParaRPr lang="en-US" altLang="ko-KR"/>
          </a:p>
        </p:txBody>
      </p:sp>
      <p:sp>
        <p:nvSpPr>
          <p:cNvPr id="21517" name="AutoShape 13"/>
          <p:cNvSpPr>
            <a:spLocks noChangeArrowheads="1"/>
          </p:cNvSpPr>
          <p:nvPr/>
        </p:nvSpPr>
        <p:spPr bwMode="auto">
          <a:xfrm>
            <a:off x="1295400" y="5655592"/>
            <a:ext cx="304800" cy="228600"/>
          </a:xfrm>
          <a:prstGeom prst="triangle">
            <a:avLst>
              <a:gd name="adj" fmla="val 50000"/>
            </a:avLst>
          </a:prstGeom>
          <a:solidFill>
            <a:srgbClr val="0099CC"/>
          </a:solidFill>
          <a:ln w="95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AutoShape 14"/>
          <p:cNvSpPr>
            <a:spLocks noChangeArrowheads="1"/>
          </p:cNvSpPr>
          <p:nvPr/>
        </p:nvSpPr>
        <p:spPr bwMode="auto">
          <a:xfrm>
            <a:off x="5715000" y="5579392"/>
            <a:ext cx="304800" cy="228600"/>
          </a:xfrm>
          <a:prstGeom prst="triangle">
            <a:avLst>
              <a:gd name="adj" fmla="val 50000"/>
            </a:avLst>
          </a:prstGeom>
          <a:solidFill>
            <a:srgbClr val="0099CC"/>
          </a:solidFill>
          <a:ln w="95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AutoShape 15"/>
          <p:cNvSpPr>
            <a:spLocks noChangeArrowheads="1"/>
          </p:cNvSpPr>
          <p:nvPr/>
        </p:nvSpPr>
        <p:spPr bwMode="auto">
          <a:xfrm>
            <a:off x="1905000" y="3902992"/>
            <a:ext cx="2286000" cy="1371600"/>
          </a:xfrm>
          <a:prstGeom prst="wedgeRectCallout">
            <a:avLst>
              <a:gd name="adj1" fmla="val -73681"/>
              <a:gd name="adj2" fmla="val -41898"/>
            </a:avLst>
          </a:prstGeom>
          <a:solidFill>
            <a:schemeClr val="bg1"/>
          </a:solidFill>
          <a:ln w="9525">
            <a:solidFill>
              <a:schemeClr val="tx1"/>
            </a:solidFill>
            <a:miter lim="800000"/>
            <a:headEnd/>
            <a:tailEnd/>
          </a:ln>
          <a:effectLst>
            <a:outerShdw dist="35921" dir="2700000" algn="ctr" rotWithShape="0">
              <a:schemeClr val="bg2"/>
            </a:outerShdw>
          </a:effectLst>
        </p:spPr>
        <p:txBody>
          <a:bodyPr/>
          <a:lstStyle/>
          <a:p>
            <a:pPr algn="ctr" eaLnBrk="1" latinLnBrk="1" hangingPunct="1"/>
            <a:r>
              <a:rPr kumimoji="1" lang="en-US" altLang="ko-KR" b="1">
                <a:latin typeface="굴림" pitchFamily="50" charset="-127"/>
              </a:rPr>
              <a:t>HTML</a:t>
            </a:r>
            <a:r>
              <a:rPr kumimoji="1" lang="en-US" altLang="ko-KR">
                <a:latin typeface="굴림" pitchFamily="50" charset="-127"/>
              </a:rPr>
              <a:t>: </a:t>
            </a:r>
            <a:r>
              <a:rPr kumimoji="1" lang="ko-KR" altLang="en-US" b="1">
                <a:solidFill>
                  <a:srgbClr val="0000CC"/>
                </a:solidFill>
                <a:latin typeface="굴림" pitchFamily="50" charset="-127"/>
              </a:rPr>
              <a:t>화면 출력</a:t>
            </a:r>
            <a:r>
              <a:rPr kumimoji="1" lang="ko-KR" altLang="en-US">
                <a:latin typeface="굴림" pitchFamily="50" charset="-127"/>
              </a:rPr>
              <a:t> 모양을 지정하기 위한 태그</a:t>
            </a:r>
          </a:p>
        </p:txBody>
      </p:sp>
      <p:sp>
        <p:nvSpPr>
          <p:cNvPr id="21520" name="AutoShape 16"/>
          <p:cNvSpPr>
            <a:spLocks noChangeArrowheads="1"/>
          </p:cNvSpPr>
          <p:nvPr/>
        </p:nvSpPr>
        <p:spPr bwMode="auto">
          <a:xfrm>
            <a:off x="6934200" y="4131592"/>
            <a:ext cx="2209800" cy="1371600"/>
          </a:xfrm>
          <a:prstGeom prst="wedgeRectCallout">
            <a:avLst>
              <a:gd name="adj1" fmla="val -39296"/>
              <a:gd name="adj2" fmla="val -80208"/>
            </a:avLst>
          </a:prstGeom>
          <a:solidFill>
            <a:schemeClr val="bg1"/>
          </a:solidFill>
          <a:ln w="9525">
            <a:solidFill>
              <a:schemeClr val="tx1"/>
            </a:solidFill>
            <a:miter lim="800000"/>
            <a:headEnd/>
            <a:tailEnd/>
          </a:ln>
          <a:effectLst>
            <a:outerShdw dist="35921" dir="2700000" algn="ctr" rotWithShape="0">
              <a:schemeClr val="bg2"/>
            </a:outerShdw>
          </a:effectLst>
        </p:spPr>
        <p:txBody>
          <a:bodyPr/>
          <a:lstStyle/>
          <a:p>
            <a:pPr algn="ctr" eaLnBrk="1" latinLnBrk="1" hangingPunct="1"/>
            <a:r>
              <a:rPr kumimoji="1" lang="en-US" altLang="ko-KR" b="1">
                <a:latin typeface="굴림" pitchFamily="50" charset="-127"/>
              </a:rPr>
              <a:t>XML</a:t>
            </a:r>
            <a:r>
              <a:rPr kumimoji="1" lang="en-US" altLang="ko-KR">
                <a:latin typeface="굴림" pitchFamily="50" charset="-127"/>
              </a:rPr>
              <a:t>: </a:t>
            </a:r>
            <a:r>
              <a:rPr kumimoji="1" lang="ko-KR" altLang="en-US">
                <a:latin typeface="굴림" pitchFamily="50" charset="-127"/>
              </a:rPr>
              <a:t>문서의 </a:t>
            </a:r>
            <a:r>
              <a:rPr kumimoji="1" lang="ko-KR" altLang="en-US" b="1">
                <a:solidFill>
                  <a:srgbClr val="FF0000"/>
                </a:solidFill>
                <a:latin typeface="굴림" pitchFamily="50" charset="-127"/>
              </a:rPr>
              <a:t>의미</a:t>
            </a:r>
            <a:r>
              <a:rPr kumimoji="1" lang="ko-KR" altLang="en-US">
                <a:latin typeface="굴림" pitchFamily="50" charset="-127"/>
              </a:rPr>
              <a:t>를 지정하기 위한 태그</a:t>
            </a:r>
          </a:p>
        </p:txBody>
      </p:sp>
      <p:sp>
        <p:nvSpPr>
          <p:cNvPr id="2" name="제목 1"/>
          <p:cNvSpPr>
            <a:spLocks noGrp="1"/>
          </p:cNvSpPr>
          <p:nvPr>
            <p:ph type="title"/>
          </p:nvPr>
        </p:nvSpPr>
        <p:spPr/>
        <p:txBody>
          <a:bodyPr/>
          <a:lstStyle/>
          <a:p>
            <a:r>
              <a:rPr lang="en-US" altLang="ko-KR" dirty="0" smtClean="0"/>
              <a:t>What is XML?</a:t>
            </a:r>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a:t>Motivations behind XML</a:t>
            </a:r>
            <a:r>
              <a:rPr lang="ko-KR" altLang="en-US"/>
              <a:t> (1/2)</a:t>
            </a:r>
          </a:p>
        </p:txBody>
      </p:sp>
      <p:sp>
        <p:nvSpPr>
          <p:cNvPr id="22531" name="Rectangle 3"/>
          <p:cNvSpPr>
            <a:spLocks noGrp="1" noChangeArrowheads="1"/>
          </p:cNvSpPr>
          <p:nvPr>
            <p:ph idx="1"/>
          </p:nvPr>
        </p:nvSpPr>
        <p:spPr>
          <a:solidFill>
            <a:schemeClr val="bg1"/>
          </a:solidFill>
          <a:ln w="38100">
            <a:solidFill>
              <a:srgbClr val="C0C0C0"/>
            </a:solidFill>
            <a:miter lim="800000"/>
            <a:headEnd/>
            <a:tailEnd/>
          </a:ln>
        </p:spPr>
        <p:txBody>
          <a:bodyPr/>
          <a:lstStyle/>
          <a:p>
            <a:pPr>
              <a:buClr>
                <a:srgbClr val="0099CC"/>
              </a:buClr>
            </a:pPr>
            <a:r>
              <a:rPr lang="en-US" altLang="ko-KR" sz="2400" dirty="0"/>
              <a:t>System , application</a:t>
            </a:r>
            <a:r>
              <a:rPr lang="ko-KR" altLang="en-US" sz="2400" dirty="0"/>
              <a:t>들 사이의 </a:t>
            </a:r>
            <a:r>
              <a:rPr lang="ko-KR" altLang="en-US" sz="2400" b="1" dirty="0"/>
              <a:t>문서교환 </a:t>
            </a:r>
            <a:r>
              <a:rPr lang="ko-KR" altLang="en-US" sz="2400" dirty="0"/>
              <a:t>증가</a:t>
            </a:r>
          </a:p>
          <a:p>
            <a:pPr>
              <a:buClr>
                <a:srgbClr val="0099CC"/>
              </a:buClr>
            </a:pPr>
            <a:r>
              <a:rPr lang="en-US" altLang="ko-KR" sz="2400" dirty="0"/>
              <a:t>text </a:t>
            </a:r>
            <a:r>
              <a:rPr lang="ko-KR" altLang="en-US" sz="2400" dirty="0"/>
              <a:t>이외의 정보 - </a:t>
            </a:r>
            <a:r>
              <a:rPr lang="en-US" altLang="ko-KR" sz="2400" dirty="0"/>
              <a:t>image , video , sound </a:t>
            </a:r>
            <a:r>
              <a:rPr lang="ko-KR" altLang="en-US" sz="2400" dirty="0"/>
              <a:t>등 기타</a:t>
            </a:r>
            <a:r>
              <a:rPr lang="en-US" altLang="ko-KR" sz="2400" dirty="0"/>
              <a:t>media -</a:t>
            </a:r>
            <a:r>
              <a:rPr lang="ko-KR" altLang="en-US" sz="2400" dirty="0"/>
              <a:t>가 같이 존재하는 </a:t>
            </a:r>
            <a:r>
              <a:rPr lang="ko-KR" altLang="en-US" sz="2400" b="1" dirty="0"/>
              <a:t>복합문서</a:t>
            </a:r>
            <a:r>
              <a:rPr lang="ko-KR" altLang="en-US" sz="2400" dirty="0"/>
              <a:t>가 일반화</a:t>
            </a:r>
          </a:p>
          <a:p>
            <a:pPr>
              <a:buClr>
                <a:srgbClr val="0099CC"/>
              </a:buClr>
            </a:pPr>
            <a:r>
              <a:rPr lang="ko-KR" altLang="en-US" sz="2400" b="1" dirty="0"/>
              <a:t>문서의 독립성</a:t>
            </a:r>
            <a:r>
              <a:rPr lang="ko-KR" altLang="en-US" sz="2400" dirty="0"/>
              <a:t>(문서가 </a:t>
            </a:r>
            <a:r>
              <a:rPr lang="en-US" altLang="ko-KR" sz="2400" dirty="0"/>
              <a:t>system , </a:t>
            </a:r>
            <a:r>
              <a:rPr lang="ko-KR" altLang="en-US" sz="2400" dirty="0"/>
              <a:t>언어 , 주변기기 , 네트워크 등에 종속적이지 않을 것) 에 대한 요구 증가</a:t>
            </a:r>
          </a:p>
          <a:p>
            <a:pPr>
              <a:buClr>
                <a:srgbClr val="0099CC"/>
              </a:buClr>
            </a:pPr>
            <a:r>
              <a:rPr lang="ko-KR" altLang="en-US" sz="2400" dirty="0"/>
              <a:t>문서의 효율적인 </a:t>
            </a:r>
            <a:r>
              <a:rPr lang="ko-KR" altLang="en-US" sz="2400" b="1" dirty="0"/>
              <a:t>저장</a:t>
            </a:r>
            <a:r>
              <a:rPr lang="ko-KR" altLang="en-US" sz="2400" dirty="0"/>
              <a:t>과 </a:t>
            </a:r>
            <a:r>
              <a:rPr lang="ko-KR" altLang="en-US" sz="2400" b="1" dirty="0"/>
              <a:t>검색</a:t>
            </a:r>
            <a:r>
              <a:rPr lang="ko-KR" altLang="en-US" sz="2400" dirty="0"/>
              <a:t>이 중요한 </a:t>
            </a:r>
            <a:r>
              <a:rPr lang="en-US" altLang="ko-KR" sz="2400" dirty="0"/>
              <a:t>issue</a:t>
            </a:r>
            <a:r>
              <a:rPr lang="ko-KR" altLang="en-US" sz="2400" dirty="0"/>
              <a:t>로 대두</a:t>
            </a:r>
            <a:endParaRPr lang="ko-KR" altLang="en-US" dirty="0"/>
          </a:p>
        </p:txBody>
      </p:sp>
      <p:sp>
        <p:nvSpPr>
          <p:cNvPr id="6" name="슬라이드 번호 개체 틀 4"/>
          <p:cNvSpPr>
            <a:spLocks noGrp="1"/>
          </p:cNvSpPr>
          <p:nvPr>
            <p:ph type="sldNum" sz="quarter" idx="12"/>
          </p:nvPr>
        </p:nvSpPr>
        <p:spPr/>
        <p:txBody>
          <a:bodyPr/>
          <a:lstStyle/>
          <a:p>
            <a:fld id="{10A7F86D-6749-4AA5-9AC1-6373D012836C}" type="slidenum">
              <a:rPr lang="ko-KR" altLang="en-US"/>
              <a:pPr/>
              <a:t>6</a:t>
            </a:fld>
            <a:endParaRPr lang="ko-KR" altLang="en-US"/>
          </a:p>
        </p:txBody>
      </p:sp>
      <p:sp>
        <p:nvSpPr>
          <p:cNvPr id="22533" name="Text Box 5"/>
          <p:cNvSpPr txBox="1">
            <a:spLocks noChangeArrowheads="1"/>
          </p:cNvSpPr>
          <p:nvPr/>
        </p:nvSpPr>
        <p:spPr bwMode="auto">
          <a:xfrm>
            <a:off x="1752600" y="5181600"/>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b="1">
                <a:solidFill>
                  <a:srgbClr val="0066CC"/>
                </a:solidFill>
              </a:rPr>
              <a:t>문서의 구조화 촉구</a:t>
            </a:r>
            <a:endParaRPr lang="ko-KR" altLang="en-US">
              <a:solidFill>
                <a:srgbClr val="0066CC"/>
              </a:solidFill>
            </a:endParaRPr>
          </a:p>
        </p:txBody>
      </p:sp>
      <p:sp>
        <p:nvSpPr>
          <p:cNvPr id="22534" name="AutoShape 6"/>
          <p:cNvSpPr>
            <a:spLocks noChangeArrowheads="1"/>
          </p:cNvSpPr>
          <p:nvPr/>
        </p:nvSpPr>
        <p:spPr bwMode="auto">
          <a:xfrm>
            <a:off x="914400" y="5181600"/>
            <a:ext cx="685800" cy="457200"/>
          </a:xfrm>
          <a:prstGeom prst="rightArrow">
            <a:avLst>
              <a:gd name="adj1" fmla="val 50000"/>
              <a:gd name="adj2" fmla="val 37500"/>
            </a:avLst>
          </a:prstGeom>
          <a:gradFill rotWithShape="0">
            <a:gsLst>
              <a:gs pos="0">
                <a:srgbClr val="CCECFF"/>
              </a:gs>
              <a:gs pos="100000">
                <a:srgbClr val="0099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60" name="AutoShape 1032"/>
          <p:cNvSpPr>
            <a:spLocks noChangeArrowheads="1"/>
          </p:cNvSpPr>
          <p:nvPr/>
        </p:nvSpPr>
        <p:spPr bwMode="auto">
          <a:xfrm>
            <a:off x="1752600" y="2743200"/>
            <a:ext cx="457200" cy="609600"/>
          </a:xfrm>
          <a:prstGeom prst="foldedCorner">
            <a:avLst>
              <a:gd name="adj" fmla="val 125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Rectangle 1034"/>
          <p:cNvSpPr>
            <a:spLocks noChangeArrowheads="1"/>
          </p:cNvSpPr>
          <p:nvPr/>
        </p:nvSpPr>
        <p:spPr bwMode="auto">
          <a:xfrm>
            <a:off x="381000" y="17526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A</a:t>
            </a:r>
          </a:p>
          <a:p>
            <a:pPr algn="ctr"/>
            <a:r>
              <a:rPr lang="en-US" altLang="ko-KR" sz="1800"/>
              <a:t>(DB)</a:t>
            </a:r>
            <a:endParaRPr lang="en-US" altLang="ko-KR"/>
          </a:p>
        </p:txBody>
      </p:sp>
      <p:sp>
        <p:nvSpPr>
          <p:cNvPr id="23563" name="Rectangle 1035"/>
          <p:cNvSpPr>
            <a:spLocks noChangeArrowheads="1"/>
          </p:cNvSpPr>
          <p:nvPr/>
        </p:nvSpPr>
        <p:spPr bwMode="auto">
          <a:xfrm>
            <a:off x="2286000" y="1524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B</a:t>
            </a:r>
          </a:p>
          <a:p>
            <a:pPr algn="ctr"/>
            <a:r>
              <a:rPr lang="ko-KR" altLang="en-US" sz="1800"/>
              <a:t>(</a:t>
            </a:r>
            <a:r>
              <a:rPr lang="en-US" altLang="ko-KR" sz="1800"/>
              <a:t>presentation)</a:t>
            </a:r>
            <a:endParaRPr lang="en-US" altLang="ko-KR"/>
          </a:p>
        </p:txBody>
      </p:sp>
      <p:sp>
        <p:nvSpPr>
          <p:cNvPr id="23564" name="Rectangle 1036"/>
          <p:cNvSpPr>
            <a:spLocks noChangeArrowheads="1"/>
          </p:cNvSpPr>
          <p:nvPr/>
        </p:nvSpPr>
        <p:spPr bwMode="auto">
          <a:xfrm>
            <a:off x="3352800" y="32766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C</a:t>
            </a:r>
          </a:p>
          <a:p>
            <a:pPr algn="ctr"/>
            <a:r>
              <a:rPr lang="en-US" altLang="ko-KR" sz="1800"/>
              <a:t>(</a:t>
            </a:r>
            <a:r>
              <a:rPr lang="ko-KR" altLang="en-US" sz="1400"/>
              <a:t>종이유인물</a:t>
            </a:r>
            <a:r>
              <a:rPr lang="ko-KR" altLang="en-US" sz="1800"/>
              <a:t>)</a:t>
            </a:r>
            <a:endParaRPr lang="ko-KR" altLang="en-US"/>
          </a:p>
        </p:txBody>
      </p:sp>
      <p:sp>
        <p:nvSpPr>
          <p:cNvPr id="23565" name="Line 1037"/>
          <p:cNvSpPr>
            <a:spLocks noChangeShapeType="1"/>
          </p:cNvSpPr>
          <p:nvPr/>
        </p:nvSpPr>
        <p:spPr bwMode="auto">
          <a:xfrm>
            <a:off x="1828800" y="28194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038"/>
          <p:cNvSpPr>
            <a:spLocks noChangeShapeType="1"/>
          </p:cNvSpPr>
          <p:nvPr/>
        </p:nvSpPr>
        <p:spPr bwMode="auto">
          <a:xfrm>
            <a:off x="18288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039"/>
          <p:cNvSpPr>
            <a:spLocks noChangeShapeType="1"/>
          </p:cNvSpPr>
          <p:nvPr/>
        </p:nvSpPr>
        <p:spPr bwMode="auto">
          <a:xfrm>
            <a:off x="1828800" y="30480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Rectangle 1040"/>
          <p:cNvSpPr>
            <a:spLocks noChangeArrowheads="1"/>
          </p:cNvSpPr>
          <p:nvPr/>
        </p:nvSpPr>
        <p:spPr bwMode="auto">
          <a:xfrm>
            <a:off x="152400" y="32766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D</a:t>
            </a:r>
            <a:endParaRPr lang="en-US" altLang="ko-KR"/>
          </a:p>
        </p:txBody>
      </p:sp>
      <p:sp>
        <p:nvSpPr>
          <p:cNvPr id="23570" name="Line 1042"/>
          <p:cNvSpPr>
            <a:spLocks noChangeShapeType="1"/>
          </p:cNvSpPr>
          <p:nvPr/>
        </p:nvSpPr>
        <p:spPr bwMode="auto">
          <a:xfrm flipH="1" flipV="1">
            <a:off x="1143000" y="2362200"/>
            <a:ext cx="609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Line 1045"/>
          <p:cNvSpPr>
            <a:spLocks noChangeShapeType="1"/>
          </p:cNvSpPr>
          <p:nvPr/>
        </p:nvSpPr>
        <p:spPr bwMode="auto">
          <a:xfrm flipH="1">
            <a:off x="1219200" y="3048000"/>
            <a:ext cx="533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1046"/>
          <p:cNvSpPr>
            <a:spLocks noChangeShapeType="1"/>
          </p:cNvSpPr>
          <p:nvPr/>
        </p:nvSpPr>
        <p:spPr bwMode="auto">
          <a:xfrm flipV="1">
            <a:off x="2133600" y="2133600"/>
            <a:ext cx="685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AutoShape 1059"/>
          <p:cNvSpPr>
            <a:spLocks noChangeArrowheads="1"/>
          </p:cNvSpPr>
          <p:nvPr/>
        </p:nvSpPr>
        <p:spPr bwMode="auto">
          <a:xfrm>
            <a:off x="6705600" y="2667000"/>
            <a:ext cx="457200" cy="609600"/>
          </a:xfrm>
          <a:prstGeom prst="foldedCorner">
            <a:avLst>
              <a:gd name="adj" fmla="val 1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Rectangle 1060"/>
          <p:cNvSpPr>
            <a:spLocks noChangeArrowheads="1"/>
          </p:cNvSpPr>
          <p:nvPr/>
        </p:nvSpPr>
        <p:spPr bwMode="auto">
          <a:xfrm>
            <a:off x="5334000" y="1676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A</a:t>
            </a:r>
          </a:p>
          <a:p>
            <a:pPr algn="ctr"/>
            <a:r>
              <a:rPr lang="en-US" altLang="ko-KR" sz="1800"/>
              <a:t>(DB)</a:t>
            </a:r>
            <a:endParaRPr lang="en-US" altLang="ko-KR"/>
          </a:p>
        </p:txBody>
      </p:sp>
      <p:sp>
        <p:nvSpPr>
          <p:cNvPr id="23589" name="Rectangle 1061"/>
          <p:cNvSpPr>
            <a:spLocks noChangeArrowheads="1"/>
          </p:cNvSpPr>
          <p:nvPr/>
        </p:nvSpPr>
        <p:spPr bwMode="auto">
          <a:xfrm>
            <a:off x="7239000" y="14478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B</a:t>
            </a:r>
          </a:p>
          <a:p>
            <a:pPr algn="ctr"/>
            <a:r>
              <a:rPr lang="ko-KR" altLang="en-US" sz="1800"/>
              <a:t>(</a:t>
            </a:r>
            <a:r>
              <a:rPr lang="en-US" altLang="ko-KR" sz="1800"/>
              <a:t>presentation)</a:t>
            </a:r>
            <a:endParaRPr lang="en-US" altLang="ko-KR"/>
          </a:p>
        </p:txBody>
      </p:sp>
      <p:sp>
        <p:nvSpPr>
          <p:cNvPr id="23590" name="Rectangle 1062"/>
          <p:cNvSpPr>
            <a:spLocks noChangeArrowheads="1"/>
          </p:cNvSpPr>
          <p:nvPr/>
        </p:nvSpPr>
        <p:spPr bwMode="auto">
          <a:xfrm>
            <a:off x="7696200" y="2743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C</a:t>
            </a:r>
          </a:p>
          <a:p>
            <a:pPr algn="ctr"/>
            <a:r>
              <a:rPr lang="en-US" altLang="ko-KR" sz="1800"/>
              <a:t>(</a:t>
            </a:r>
            <a:r>
              <a:rPr lang="ko-KR" altLang="en-US" sz="1400"/>
              <a:t>종이유인물</a:t>
            </a:r>
            <a:r>
              <a:rPr lang="ko-KR" altLang="en-US" sz="1800"/>
              <a:t>)</a:t>
            </a:r>
            <a:endParaRPr lang="ko-KR" altLang="en-US"/>
          </a:p>
        </p:txBody>
      </p:sp>
      <p:sp>
        <p:nvSpPr>
          <p:cNvPr id="23591" name="Line 1063"/>
          <p:cNvSpPr>
            <a:spLocks noChangeShapeType="1"/>
          </p:cNvSpPr>
          <p:nvPr/>
        </p:nvSpPr>
        <p:spPr bwMode="auto">
          <a:xfrm>
            <a:off x="6781800" y="27432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Line 1064"/>
          <p:cNvSpPr>
            <a:spLocks noChangeShapeType="1"/>
          </p:cNvSpPr>
          <p:nvPr/>
        </p:nvSpPr>
        <p:spPr bwMode="auto">
          <a:xfrm>
            <a:off x="6781800" y="28194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Line 1065"/>
          <p:cNvSpPr>
            <a:spLocks noChangeShapeType="1"/>
          </p:cNvSpPr>
          <p:nvPr/>
        </p:nvSpPr>
        <p:spPr bwMode="auto">
          <a:xfrm>
            <a:off x="6781800" y="29718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Rectangle 1066"/>
          <p:cNvSpPr>
            <a:spLocks noChangeArrowheads="1"/>
          </p:cNvSpPr>
          <p:nvPr/>
        </p:nvSpPr>
        <p:spPr bwMode="auto">
          <a:xfrm>
            <a:off x="5105400" y="3200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800"/>
              <a:t>Vender D</a:t>
            </a:r>
            <a:endParaRPr lang="en-US" altLang="ko-KR"/>
          </a:p>
        </p:txBody>
      </p:sp>
      <p:sp>
        <p:nvSpPr>
          <p:cNvPr id="23595" name="Line 1067"/>
          <p:cNvSpPr>
            <a:spLocks noChangeShapeType="1"/>
          </p:cNvSpPr>
          <p:nvPr/>
        </p:nvSpPr>
        <p:spPr bwMode="auto">
          <a:xfrm flipH="1" flipV="1">
            <a:off x="6096000" y="2286000"/>
            <a:ext cx="609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Line 1068"/>
          <p:cNvSpPr>
            <a:spLocks noChangeShapeType="1"/>
          </p:cNvSpPr>
          <p:nvPr/>
        </p:nvSpPr>
        <p:spPr bwMode="auto">
          <a:xfrm>
            <a:off x="7162800" y="2971800"/>
            <a:ext cx="533400" cy="76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Line 1069"/>
          <p:cNvSpPr>
            <a:spLocks noChangeShapeType="1"/>
          </p:cNvSpPr>
          <p:nvPr/>
        </p:nvSpPr>
        <p:spPr bwMode="auto">
          <a:xfrm flipH="1">
            <a:off x="6172200" y="2971800"/>
            <a:ext cx="533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Line 1070"/>
          <p:cNvSpPr>
            <a:spLocks noChangeShapeType="1"/>
          </p:cNvSpPr>
          <p:nvPr/>
        </p:nvSpPr>
        <p:spPr bwMode="auto">
          <a:xfrm flipV="1">
            <a:off x="7086600" y="2057400"/>
            <a:ext cx="685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9" name="Text Box 1071"/>
          <p:cNvSpPr txBox="1">
            <a:spLocks noChangeArrowheads="1"/>
          </p:cNvSpPr>
          <p:nvPr/>
        </p:nvSpPr>
        <p:spPr bwMode="auto">
          <a:xfrm>
            <a:off x="1371600" y="3886200"/>
            <a:ext cx="170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600" b="1"/>
              <a:t>비구조화 된 문서</a:t>
            </a:r>
            <a:endParaRPr lang="ko-KR" altLang="en-US"/>
          </a:p>
        </p:txBody>
      </p:sp>
      <p:sp>
        <p:nvSpPr>
          <p:cNvPr id="23600" name="Text Box 1072"/>
          <p:cNvSpPr txBox="1">
            <a:spLocks noChangeArrowheads="1"/>
          </p:cNvSpPr>
          <p:nvPr/>
        </p:nvSpPr>
        <p:spPr bwMode="auto">
          <a:xfrm>
            <a:off x="6477000" y="3581400"/>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600" b="1"/>
              <a:t>구조화 된 문서</a:t>
            </a:r>
            <a:endParaRPr lang="ko-KR" altLang="en-US"/>
          </a:p>
        </p:txBody>
      </p:sp>
      <p:sp>
        <p:nvSpPr>
          <p:cNvPr id="23601" name="Line 1073"/>
          <p:cNvSpPr>
            <a:spLocks noChangeShapeType="1"/>
          </p:cNvSpPr>
          <p:nvPr/>
        </p:nvSpPr>
        <p:spPr bwMode="auto">
          <a:xfrm>
            <a:off x="4572000" y="1295400"/>
            <a:ext cx="0" cy="472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2" name="Text Box 1074"/>
          <p:cNvSpPr txBox="1">
            <a:spLocks noChangeArrowheads="1"/>
          </p:cNvSpPr>
          <p:nvPr/>
        </p:nvSpPr>
        <p:spPr bwMode="auto">
          <a:xfrm>
            <a:off x="2438400" y="2389188"/>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200" b="1"/>
              <a:t>재작업</a:t>
            </a:r>
            <a:endParaRPr lang="ko-KR" altLang="en-US"/>
          </a:p>
        </p:txBody>
      </p:sp>
      <p:sp>
        <p:nvSpPr>
          <p:cNvPr id="23603" name="Text Box 1075"/>
          <p:cNvSpPr txBox="1">
            <a:spLocks noChangeArrowheads="1"/>
          </p:cNvSpPr>
          <p:nvPr/>
        </p:nvSpPr>
        <p:spPr bwMode="auto">
          <a:xfrm>
            <a:off x="762000" y="2541588"/>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200" b="1"/>
              <a:t>재작업</a:t>
            </a:r>
            <a:endParaRPr lang="ko-KR" altLang="en-US"/>
          </a:p>
        </p:txBody>
      </p:sp>
      <p:sp>
        <p:nvSpPr>
          <p:cNvPr id="23604" name="Line 1076"/>
          <p:cNvSpPr>
            <a:spLocks noChangeShapeType="1"/>
          </p:cNvSpPr>
          <p:nvPr/>
        </p:nvSpPr>
        <p:spPr bwMode="auto">
          <a:xfrm>
            <a:off x="2209800" y="2971800"/>
            <a:ext cx="11430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5" name="Text Box 1077"/>
          <p:cNvSpPr txBox="1">
            <a:spLocks noChangeArrowheads="1"/>
          </p:cNvSpPr>
          <p:nvPr/>
        </p:nvSpPr>
        <p:spPr bwMode="auto">
          <a:xfrm>
            <a:off x="2514600" y="2998788"/>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200" b="1"/>
              <a:t>재작업</a:t>
            </a:r>
            <a:endParaRPr lang="ko-KR" altLang="en-US"/>
          </a:p>
        </p:txBody>
      </p:sp>
      <p:sp>
        <p:nvSpPr>
          <p:cNvPr id="23606" name="Text Box 1078"/>
          <p:cNvSpPr txBox="1">
            <a:spLocks noChangeArrowheads="1"/>
          </p:cNvSpPr>
          <p:nvPr/>
        </p:nvSpPr>
        <p:spPr bwMode="auto">
          <a:xfrm>
            <a:off x="212725" y="4533900"/>
            <a:ext cx="3956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800"/>
              <a:t>일단 하나의 문서파일이 있어도, </a:t>
            </a:r>
          </a:p>
          <a:p>
            <a:r>
              <a:rPr lang="ko-KR" altLang="en-US" sz="1800"/>
              <a:t>다른 </a:t>
            </a:r>
            <a:r>
              <a:rPr lang="en-US" altLang="ko-KR" sz="1800"/>
              <a:t>application</a:t>
            </a:r>
            <a:r>
              <a:rPr lang="ko-KR" altLang="en-US" sz="1800"/>
              <a:t>으로 문서를 보려면,</a:t>
            </a:r>
          </a:p>
          <a:p>
            <a:r>
              <a:rPr lang="ko-KR" altLang="en-US" sz="1800"/>
              <a:t>각각 문서를 다시 만들어 주어야 한다.</a:t>
            </a:r>
          </a:p>
          <a:p>
            <a:r>
              <a:rPr lang="ko-KR" altLang="en-US" sz="1800"/>
              <a:t>(재공학) </a:t>
            </a:r>
          </a:p>
        </p:txBody>
      </p:sp>
      <p:sp>
        <p:nvSpPr>
          <p:cNvPr id="23607" name="Text Box 1079"/>
          <p:cNvSpPr txBox="1">
            <a:spLocks noChangeArrowheads="1"/>
          </p:cNvSpPr>
          <p:nvPr/>
        </p:nvSpPr>
        <p:spPr bwMode="auto">
          <a:xfrm>
            <a:off x="7299325" y="2271713"/>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a:t>display</a:t>
            </a:r>
          </a:p>
        </p:txBody>
      </p:sp>
      <p:sp>
        <p:nvSpPr>
          <p:cNvPr id="23608" name="Text Box 1080"/>
          <p:cNvSpPr txBox="1">
            <a:spLocks noChangeArrowheads="1"/>
          </p:cNvSpPr>
          <p:nvPr/>
        </p:nvSpPr>
        <p:spPr bwMode="auto">
          <a:xfrm>
            <a:off x="5791200" y="2286000"/>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a:t>display</a:t>
            </a:r>
          </a:p>
        </p:txBody>
      </p:sp>
      <p:sp>
        <p:nvSpPr>
          <p:cNvPr id="23609" name="Text Box 1081"/>
          <p:cNvSpPr txBox="1">
            <a:spLocks noChangeArrowheads="1"/>
          </p:cNvSpPr>
          <p:nvPr/>
        </p:nvSpPr>
        <p:spPr bwMode="auto">
          <a:xfrm>
            <a:off x="5867400" y="2819400"/>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a:t>display</a:t>
            </a:r>
          </a:p>
        </p:txBody>
      </p:sp>
      <p:sp>
        <p:nvSpPr>
          <p:cNvPr id="23610" name="Text Box 1082"/>
          <p:cNvSpPr txBox="1">
            <a:spLocks noChangeArrowheads="1"/>
          </p:cNvSpPr>
          <p:nvPr/>
        </p:nvSpPr>
        <p:spPr bwMode="auto">
          <a:xfrm>
            <a:off x="4784725" y="4381500"/>
            <a:ext cx="43561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800"/>
              <a:t>일단 하나의 구조화된 문서파일이 있으면,</a:t>
            </a:r>
          </a:p>
          <a:p>
            <a:r>
              <a:rPr lang="ko-KR" altLang="en-US" sz="1800"/>
              <a:t>다른 </a:t>
            </a:r>
            <a:r>
              <a:rPr lang="en-US" altLang="ko-KR" sz="1800"/>
              <a:t>application</a:t>
            </a:r>
            <a:r>
              <a:rPr lang="ko-KR" altLang="en-US" sz="1800"/>
              <a:t>으로 문서를 볼  때,</a:t>
            </a:r>
          </a:p>
          <a:p>
            <a:r>
              <a:rPr lang="ko-KR" altLang="en-US" sz="1800"/>
              <a:t>각기 다르게 </a:t>
            </a:r>
            <a:r>
              <a:rPr lang="en-US" altLang="ko-KR" sz="1800"/>
              <a:t>display</a:t>
            </a:r>
            <a:r>
              <a:rPr lang="ko-KR" altLang="en-US" sz="1800"/>
              <a:t>된다.</a:t>
            </a:r>
            <a:endParaRPr lang="ko-KR" altLang="en-US"/>
          </a:p>
        </p:txBody>
      </p:sp>
      <p:sp>
        <p:nvSpPr>
          <p:cNvPr id="2" name="제목 1"/>
          <p:cNvSpPr>
            <a:spLocks noGrp="1"/>
          </p:cNvSpPr>
          <p:nvPr>
            <p:ph type="title"/>
          </p:nvPr>
        </p:nvSpPr>
        <p:spPr/>
        <p:txBody>
          <a:bodyPr/>
          <a:lstStyle/>
          <a:p>
            <a:r>
              <a:rPr lang="ko-KR" altLang="en-US" dirty="0" smtClean="0"/>
              <a:t>비구조화 문서 </a:t>
            </a:r>
            <a:r>
              <a:rPr lang="en-US" altLang="ko-KR" dirty="0" smtClean="0"/>
              <a:t>vs. </a:t>
            </a:r>
            <a:r>
              <a:rPr lang="ko-KR" altLang="en-US" dirty="0" smtClean="0"/>
              <a:t>구조화 문서</a:t>
            </a:r>
            <a:endParaRPr lang="ko-K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ko-KR"/>
              <a:t>Various display of XML doc. </a:t>
            </a:r>
          </a:p>
        </p:txBody>
      </p:sp>
      <p:sp>
        <p:nvSpPr>
          <p:cNvPr id="27" name="슬라이드 번호 개체 틀 4"/>
          <p:cNvSpPr>
            <a:spLocks noGrp="1"/>
          </p:cNvSpPr>
          <p:nvPr>
            <p:ph type="sldNum" sz="quarter" idx="12"/>
          </p:nvPr>
        </p:nvSpPr>
        <p:spPr/>
        <p:txBody>
          <a:bodyPr/>
          <a:lstStyle/>
          <a:p>
            <a:fld id="{FE77C514-1C71-4092-9D26-0EA2166825E4}" type="slidenum">
              <a:rPr lang="ko-KR" altLang="en-US"/>
              <a:pPr/>
              <a:t>8</a:t>
            </a:fld>
            <a:endParaRPr lang="ko-KR" altLang="en-US"/>
          </a:p>
        </p:txBody>
      </p:sp>
      <p:grpSp>
        <p:nvGrpSpPr>
          <p:cNvPr id="38915" name="Group 3"/>
          <p:cNvGrpSpPr>
            <a:grpSpLocks/>
          </p:cNvGrpSpPr>
          <p:nvPr/>
        </p:nvGrpSpPr>
        <p:grpSpPr bwMode="auto">
          <a:xfrm>
            <a:off x="854075" y="1905000"/>
            <a:ext cx="7721600" cy="4032250"/>
            <a:chOff x="538" y="1200"/>
            <a:chExt cx="4864" cy="2540"/>
          </a:xfrm>
        </p:grpSpPr>
        <p:sp>
          <p:nvSpPr>
            <p:cNvPr id="38916" name="AutoShape 4"/>
            <p:cNvSpPr>
              <a:spLocks noChangeArrowheads="1"/>
            </p:cNvSpPr>
            <p:nvPr/>
          </p:nvSpPr>
          <p:spPr bwMode="auto">
            <a:xfrm>
              <a:off x="586" y="1924"/>
              <a:ext cx="768" cy="864"/>
            </a:xfrm>
            <a:prstGeom prst="foldedCorner">
              <a:avLst>
                <a:gd name="adj" fmla="val 12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 name="Line 5"/>
            <p:cNvSpPr>
              <a:spLocks noChangeShapeType="1"/>
            </p:cNvSpPr>
            <p:nvPr/>
          </p:nvSpPr>
          <p:spPr bwMode="auto">
            <a:xfrm>
              <a:off x="634" y="2068"/>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8" name="Line 6"/>
            <p:cNvSpPr>
              <a:spLocks noChangeShapeType="1"/>
            </p:cNvSpPr>
            <p:nvPr/>
          </p:nvSpPr>
          <p:spPr bwMode="auto">
            <a:xfrm>
              <a:off x="634" y="2164"/>
              <a:ext cx="43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9" name="Line 7"/>
            <p:cNvSpPr>
              <a:spLocks noChangeShapeType="1"/>
            </p:cNvSpPr>
            <p:nvPr/>
          </p:nvSpPr>
          <p:spPr bwMode="auto">
            <a:xfrm>
              <a:off x="634" y="2260"/>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0" name="Line 8"/>
            <p:cNvSpPr>
              <a:spLocks noChangeShapeType="1"/>
            </p:cNvSpPr>
            <p:nvPr/>
          </p:nvSpPr>
          <p:spPr bwMode="auto">
            <a:xfrm>
              <a:off x="634" y="2356"/>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1" name="Line 9"/>
            <p:cNvSpPr>
              <a:spLocks noChangeShapeType="1"/>
            </p:cNvSpPr>
            <p:nvPr/>
          </p:nvSpPr>
          <p:spPr bwMode="auto">
            <a:xfrm>
              <a:off x="634" y="2452"/>
              <a:ext cx="43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2" name="Text Box 10"/>
            <p:cNvSpPr txBox="1">
              <a:spLocks noChangeArrowheads="1"/>
            </p:cNvSpPr>
            <p:nvPr/>
          </p:nvSpPr>
          <p:spPr bwMode="auto">
            <a:xfrm>
              <a:off x="538" y="1684"/>
              <a:ext cx="7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2000">
                  <a:latin typeface="Tahoma" pitchFamily="34" charset="0"/>
                </a:rPr>
                <a:t>XML Doc.</a:t>
              </a:r>
            </a:p>
          </p:txBody>
        </p:sp>
        <p:graphicFrame>
          <p:nvGraphicFramePr>
            <p:cNvPr id="38923" name="Object 11"/>
            <p:cNvGraphicFramePr>
              <a:graphicFrameLocks noChangeAspect="1"/>
            </p:cNvGraphicFramePr>
            <p:nvPr/>
          </p:nvGraphicFramePr>
          <p:xfrm>
            <a:off x="4176" y="1200"/>
            <a:ext cx="416" cy="816"/>
          </p:xfrm>
          <a:graphic>
            <a:graphicData uri="http://schemas.openxmlformats.org/presentationml/2006/ole">
              <mc:AlternateContent xmlns:mc="http://schemas.openxmlformats.org/markup-compatibility/2006">
                <mc:Choice xmlns:v="urn:schemas-microsoft-com:vml" Requires="v">
                  <p:oleObj spid="_x0000_s38943" name="비트맵 이미지" r:id="rId4" imgW="523810" imgH="1028844" progId="Paint.Picture">
                    <p:embed/>
                  </p:oleObj>
                </mc:Choice>
                <mc:Fallback>
                  <p:oleObj name="비트맵 이미지" r:id="rId4" imgW="523810" imgH="1028844" progId="Paint.Pictur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1200"/>
                          <a:ext cx="41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8924"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 y="2159"/>
              <a:ext cx="836" cy="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5" name="Rectangle 13"/>
            <p:cNvSpPr>
              <a:spLocks noChangeArrowheads="1"/>
            </p:cNvSpPr>
            <p:nvPr/>
          </p:nvSpPr>
          <p:spPr bwMode="auto">
            <a:xfrm>
              <a:off x="2042" y="1559"/>
              <a:ext cx="941" cy="42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latinLnBrk="1" hangingPunct="1"/>
              <a:r>
                <a:rPr kumimoji="1" lang="en-US" altLang="ko-KR">
                  <a:latin typeface="Tahoma" pitchFamily="34" charset="0"/>
                </a:rPr>
                <a:t>WML-XSL</a:t>
              </a:r>
            </a:p>
          </p:txBody>
        </p:sp>
        <p:sp>
          <p:nvSpPr>
            <p:cNvPr id="38926" name="AutoShape 14"/>
            <p:cNvSpPr>
              <a:spLocks noChangeArrowheads="1"/>
            </p:cNvSpPr>
            <p:nvPr/>
          </p:nvSpPr>
          <p:spPr bwMode="auto">
            <a:xfrm>
              <a:off x="3312" y="1632"/>
              <a:ext cx="384"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Line 15"/>
            <p:cNvSpPr>
              <a:spLocks noChangeShapeType="1"/>
            </p:cNvSpPr>
            <p:nvPr/>
          </p:nvSpPr>
          <p:spPr bwMode="auto">
            <a:xfrm>
              <a:off x="1463" y="2448"/>
              <a:ext cx="520"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8" name="Line 16"/>
            <p:cNvSpPr>
              <a:spLocks noChangeShapeType="1"/>
            </p:cNvSpPr>
            <p:nvPr/>
          </p:nvSpPr>
          <p:spPr bwMode="auto">
            <a:xfrm>
              <a:off x="1680" y="1728"/>
              <a:ext cx="2" cy="1657"/>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9" name="Line 17"/>
            <p:cNvSpPr>
              <a:spLocks noChangeShapeType="1"/>
            </p:cNvSpPr>
            <p:nvPr/>
          </p:nvSpPr>
          <p:spPr bwMode="auto">
            <a:xfrm flipV="1">
              <a:off x="1691" y="1740"/>
              <a:ext cx="314" cy="5"/>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Line 18"/>
            <p:cNvSpPr>
              <a:spLocks noChangeShapeType="1"/>
            </p:cNvSpPr>
            <p:nvPr/>
          </p:nvSpPr>
          <p:spPr bwMode="auto">
            <a:xfrm flipV="1">
              <a:off x="1680" y="3360"/>
              <a:ext cx="329" cy="11"/>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Text Box 19"/>
            <p:cNvSpPr txBox="1">
              <a:spLocks noChangeArrowheads="1"/>
            </p:cNvSpPr>
            <p:nvPr/>
          </p:nvSpPr>
          <p:spPr bwMode="auto">
            <a:xfrm>
              <a:off x="4800" y="1680"/>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a:latin typeface="Tahoma" pitchFamily="34" charset="0"/>
                </a:rPr>
                <a:t>WML</a:t>
              </a:r>
            </a:p>
          </p:txBody>
        </p:sp>
        <p:sp>
          <p:nvSpPr>
            <p:cNvPr id="38932" name="Text Box 20"/>
            <p:cNvSpPr txBox="1">
              <a:spLocks noChangeArrowheads="1"/>
            </p:cNvSpPr>
            <p:nvPr/>
          </p:nvSpPr>
          <p:spPr bwMode="auto">
            <a:xfrm>
              <a:off x="4800" y="273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a:latin typeface="Tahoma" pitchFamily="34" charset="0"/>
                </a:rPr>
                <a:t>HTML</a:t>
              </a:r>
            </a:p>
          </p:txBody>
        </p:sp>
        <p:sp>
          <p:nvSpPr>
            <p:cNvPr id="38933" name="Text Box 21"/>
            <p:cNvSpPr txBox="1">
              <a:spLocks noChangeArrowheads="1"/>
            </p:cNvSpPr>
            <p:nvPr/>
          </p:nvSpPr>
          <p:spPr bwMode="auto">
            <a:xfrm>
              <a:off x="4832" y="3452"/>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a:latin typeface="Tahoma" pitchFamily="34" charset="0"/>
                </a:rPr>
                <a:t>Book</a:t>
              </a:r>
            </a:p>
          </p:txBody>
        </p:sp>
        <p:sp>
          <p:nvSpPr>
            <p:cNvPr id="38934" name="Rectangle 22"/>
            <p:cNvSpPr>
              <a:spLocks noChangeArrowheads="1"/>
            </p:cNvSpPr>
            <p:nvPr/>
          </p:nvSpPr>
          <p:spPr bwMode="auto">
            <a:xfrm>
              <a:off x="2018" y="2261"/>
              <a:ext cx="931" cy="42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latinLnBrk="1" hangingPunct="1"/>
              <a:r>
                <a:rPr kumimoji="1" lang="en-US" altLang="ko-KR">
                  <a:latin typeface="Tahoma" pitchFamily="34" charset="0"/>
                </a:rPr>
                <a:t>HTML-XSL</a:t>
              </a:r>
            </a:p>
          </p:txBody>
        </p:sp>
        <p:sp>
          <p:nvSpPr>
            <p:cNvPr id="38935" name="Rectangle 23"/>
            <p:cNvSpPr>
              <a:spLocks noChangeArrowheads="1"/>
            </p:cNvSpPr>
            <p:nvPr/>
          </p:nvSpPr>
          <p:spPr bwMode="auto">
            <a:xfrm>
              <a:off x="2046" y="3165"/>
              <a:ext cx="864" cy="42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latinLnBrk="1" hangingPunct="1"/>
              <a:r>
                <a:rPr kumimoji="1" lang="en-US" altLang="ko-KR">
                  <a:latin typeface="Tahoma" pitchFamily="34" charset="0"/>
                </a:rPr>
                <a:t>Book-XSL</a:t>
              </a:r>
            </a:p>
          </p:txBody>
        </p:sp>
        <p:sp>
          <p:nvSpPr>
            <p:cNvPr id="38936" name="AutoShape 24"/>
            <p:cNvSpPr>
              <a:spLocks noChangeArrowheads="1"/>
            </p:cNvSpPr>
            <p:nvPr/>
          </p:nvSpPr>
          <p:spPr bwMode="auto">
            <a:xfrm>
              <a:off x="3331" y="2379"/>
              <a:ext cx="384"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AutoShape 25"/>
            <p:cNvSpPr>
              <a:spLocks noChangeArrowheads="1"/>
            </p:cNvSpPr>
            <p:nvPr/>
          </p:nvSpPr>
          <p:spPr bwMode="auto">
            <a:xfrm>
              <a:off x="3336" y="3277"/>
              <a:ext cx="384"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8938"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6" y="3143"/>
              <a:ext cx="582"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t>Motivations behind XML</a:t>
            </a:r>
            <a:r>
              <a:rPr lang="ko-KR" altLang="en-US"/>
              <a:t> (2/2)</a:t>
            </a:r>
          </a:p>
        </p:txBody>
      </p:sp>
      <p:sp>
        <p:nvSpPr>
          <p:cNvPr id="24579" name="Rectangle 3"/>
          <p:cNvSpPr>
            <a:spLocks noGrp="1" noChangeArrowheads="1"/>
          </p:cNvSpPr>
          <p:nvPr>
            <p:ph idx="1"/>
          </p:nvPr>
        </p:nvSpPr>
        <p:spPr/>
        <p:txBody>
          <a:bodyPr/>
          <a:lstStyle/>
          <a:p>
            <a:r>
              <a:rPr lang="ko-KR" altLang="en-US" sz="2400" dirty="0"/>
              <a:t>구조화 된 문서의 이점</a:t>
            </a:r>
          </a:p>
          <a:p>
            <a:pPr lvl="1"/>
            <a:r>
              <a:rPr lang="ko-KR" altLang="en-US" sz="2000" dirty="0"/>
              <a:t>입력,편집,출판 등 각 작업의 시-공간적 분리</a:t>
            </a:r>
          </a:p>
          <a:p>
            <a:pPr lvl="1"/>
            <a:r>
              <a:rPr lang="ko-KR" altLang="en-US" sz="2000" dirty="0"/>
              <a:t>정리, 관리, 유통, 배포가 용이함</a:t>
            </a:r>
          </a:p>
          <a:p>
            <a:pPr lvl="1"/>
            <a:r>
              <a:rPr lang="ko-KR" altLang="en-US" sz="2000" dirty="0"/>
              <a:t>다양한 포맷으로 출판 가능</a:t>
            </a:r>
          </a:p>
          <a:p>
            <a:pPr lvl="1"/>
            <a:r>
              <a:rPr lang="ko-KR" altLang="en-US" sz="2000" dirty="0"/>
              <a:t>정보검색이 쉽고 정확해 진다.</a:t>
            </a:r>
          </a:p>
          <a:p>
            <a:pPr lvl="1"/>
            <a:r>
              <a:rPr lang="ko-KR" altLang="en-US" sz="2000" dirty="0"/>
              <a:t>파생문서의 자동 생성</a:t>
            </a:r>
          </a:p>
        </p:txBody>
      </p:sp>
      <p:sp>
        <p:nvSpPr>
          <p:cNvPr id="4" name="슬라이드 번호 개체 틀 4"/>
          <p:cNvSpPr>
            <a:spLocks noGrp="1"/>
          </p:cNvSpPr>
          <p:nvPr>
            <p:ph type="sldNum" sz="quarter" idx="12"/>
          </p:nvPr>
        </p:nvSpPr>
        <p:spPr/>
        <p:txBody>
          <a:bodyPr/>
          <a:lstStyle/>
          <a:p>
            <a:fld id="{E45E5511-AEA6-4C8F-9427-E4DC0D765F95}" type="slidenum">
              <a:rPr lang="ko-KR" altLang="en-US"/>
              <a:pPr/>
              <a:t>9</a:t>
            </a:fld>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dirty="0" smtClean="0">
            <a:solidFill>
              <a:schemeClr val="tx1"/>
            </a:solidFill>
            <a:latin typeface="Corbel" pitchFamily="34" charset="0"/>
          </a:defRPr>
        </a:defPPr>
      </a:lstStyle>
      <a:style>
        <a:lnRef idx="2">
          <a:schemeClr val="accent3">
            <a:shade val="50000"/>
          </a:schemeClr>
        </a:lnRef>
        <a:fillRef idx="1">
          <a:schemeClr val="accent3"/>
        </a:fillRef>
        <a:effectRef idx="0">
          <a:schemeClr val="accent3"/>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Corbel" pitchFamily="34" charset="0"/>
          </a:defRPr>
        </a:defPPr>
      </a:lstStyle>
    </a:txDef>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Template>
  <TotalTime>600</TotalTime>
  <Words>2520</Words>
  <Application>Microsoft Office PowerPoint</Application>
  <PresentationFormat>화면 슬라이드 쇼(4:3)</PresentationFormat>
  <Paragraphs>495</Paragraphs>
  <Slides>27</Slides>
  <Notes>18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27</vt:i4>
      </vt:variant>
    </vt:vector>
  </HeadingPairs>
  <TitlesOfParts>
    <vt:vector size="29" baseType="lpstr">
      <vt:lpstr>SNU IDB Lab.</vt:lpstr>
      <vt:lpstr>비트맵 이미지</vt:lpstr>
      <vt:lpstr>An Introduction to XML</vt:lpstr>
      <vt:lpstr>Table of Contents</vt:lpstr>
      <vt:lpstr>What is XML ? </vt:lpstr>
      <vt:lpstr>What is XML ? </vt:lpstr>
      <vt:lpstr>What is XML?</vt:lpstr>
      <vt:lpstr>Motivations behind XML (1/2)</vt:lpstr>
      <vt:lpstr>비구조화 문서 vs. 구조화 문서</vt:lpstr>
      <vt:lpstr>Various display of XML doc. </vt:lpstr>
      <vt:lpstr>Motivations behind XML (2/2)</vt:lpstr>
      <vt:lpstr>What is XML for ?</vt:lpstr>
      <vt:lpstr>Main Features of XML (1/2)</vt:lpstr>
      <vt:lpstr>Main Features of XML  (2/2)</vt:lpstr>
      <vt:lpstr>HTML, SGML, XML (1/2)</vt:lpstr>
      <vt:lpstr>HTML, SGML, XML (2/2)</vt:lpstr>
      <vt:lpstr>Main Features of XML  (3/3)</vt:lpstr>
      <vt:lpstr>Table of Contents</vt:lpstr>
      <vt:lpstr>History of  XML (1/5)</vt:lpstr>
      <vt:lpstr>History of  XML (2/5)</vt:lpstr>
      <vt:lpstr>History of XML (3/5)</vt:lpstr>
      <vt:lpstr>History of XML (4/5)</vt:lpstr>
      <vt:lpstr>History of XML (5/5)</vt:lpstr>
      <vt:lpstr>Applications</vt:lpstr>
      <vt:lpstr>Data exchange application </vt:lpstr>
      <vt:lpstr>Data exchange application </vt:lpstr>
      <vt:lpstr>Data exchange application </vt:lpstr>
      <vt:lpstr>XML Applications-NewsML</vt:lpstr>
      <vt:lpstr>XML SW Tools</vt:lpstr>
    </vt:vector>
  </TitlesOfParts>
  <Company>oopsla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into XML</dc:title>
  <dc:creator>solo1</dc:creator>
  <cp:lastModifiedBy>Ruud</cp:lastModifiedBy>
  <cp:revision>17</cp:revision>
  <cp:lastPrinted>1997-02-26T15:00:00Z</cp:lastPrinted>
  <dcterms:created xsi:type="dcterms:W3CDTF">2001-04-27T23:07:27Z</dcterms:created>
  <dcterms:modified xsi:type="dcterms:W3CDTF">2011-06-24T03:54:12Z</dcterms:modified>
</cp:coreProperties>
</file>