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7" r:id="rId18"/>
    <p:sldId id="269" r:id="rId19"/>
    <p:sldId id="270" r:id="rId20"/>
    <p:sldId id="274" r:id="rId21"/>
    <p:sldId id="275" r:id="rId22"/>
    <p:sldId id="276" r:id="rId2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76071" autoAdjust="0"/>
  </p:normalViewPr>
  <p:slideViewPr>
    <p:cSldViewPr snapToGrid="0">
      <p:cViewPr varScale="1">
        <p:scale>
          <a:sx n="71" d="100"/>
          <a:sy n="71" d="100"/>
        </p:scale>
        <p:origin x="21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1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2016. 2. 12.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2016. 2. 12.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Having many active threads is relatively expensive in</a:t>
            </a:r>
            <a:r>
              <a:rPr lang="en-US" altLang="ko-KR" baseline="0" dirty="0" smtClean="0"/>
              <a:t> terms of memory usage or other resources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4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baseline="0" dirty="0" smtClean="0"/>
              <a:t> Computations are expressed as </a:t>
            </a:r>
            <a:r>
              <a:rPr lang="en-US" altLang="ko-KR" baseline="0" dirty="0" err="1" smtClean="0"/>
              <a:t>stateful</a:t>
            </a:r>
            <a:r>
              <a:rPr lang="en-US" altLang="ko-KR" baseline="0" dirty="0" smtClean="0"/>
              <a:t> dataflow graph</a:t>
            </a:r>
          </a:p>
          <a:p>
            <a:r>
              <a:rPr lang="en-US" altLang="ko-KR" baseline="0" dirty="0" err="1" smtClean="0"/>
              <a:t>datastructure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0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baseline="0" dirty="0" smtClean="0"/>
              <a:t> Computations are expressed as </a:t>
            </a:r>
            <a:r>
              <a:rPr lang="en-US" altLang="ko-KR" baseline="0" dirty="0" err="1" smtClean="0"/>
              <a:t>stateful</a:t>
            </a:r>
            <a:r>
              <a:rPr lang="en-US" altLang="ko-KR" baseline="0" dirty="0" smtClean="0"/>
              <a:t> dataflow graph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User constructs computational graph with C++ or Python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3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baseline="0" dirty="0" smtClean="0"/>
              <a:t> Computations are expressed as </a:t>
            </a:r>
            <a:r>
              <a:rPr lang="en-US" altLang="ko-KR" baseline="0" dirty="0" err="1" smtClean="0"/>
              <a:t>stateful</a:t>
            </a:r>
            <a:r>
              <a:rPr lang="en-US" altLang="ko-KR" baseline="0" dirty="0" smtClean="0"/>
              <a:t> dataflow graph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User constructs computational graph with C++ or Python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4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Tensroflow</a:t>
            </a:r>
            <a:r>
              <a:rPr kumimoji="1" lang="en-US" altLang="ko-KR" dirty="0" smtClean="0"/>
              <a:t> set</a:t>
            </a:r>
            <a:r>
              <a:rPr kumimoji="1" lang="en-US" altLang="ko-KR" baseline="0" dirty="0" smtClean="0"/>
              <a:t> up a session with a graph once, and then execute the full graph or subgraphs </a:t>
            </a:r>
            <a:r>
              <a:rPr kumimoji="1" lang="en-US" altLang="ko-KR" baseline="0" dirty="0" err="1" smtClean="0"/>
              <a:t>mllions</a:t>
            </a:r>
            <a:r>
              <a:rPr kumimoji="1" lang="en-US" altLang="ko-KR" baseline="0" dirty="0" smtClean="0"/>
              <a:t> of times via Run calls.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Session : context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4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relu</a:t>
            </a:r>
            <a:r>
              <a:rPr kumimoji="1" lang="en-US" altLang="ko-KR" dirty="0" smtClean="0"/>
              <a:t> -&gt; activation function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0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Cost model is either statically estimated</a:t>
            </a:r>
            <a:r>
              <a:rPr lang="en-US" altLang="ko-KR" baseline="0" dirty="0" smtClean="0"/>
              <a:t> based on heuristics associated with different operation types,</a:t>
            </a:r>
          </a:p>
          <a:p>
            <a:r>
              <a:rPr lang="en-US" altLang="ko-KR" baseline="0" dirty="0" smtClean="0"/>
              <a:t>Or is measured based on an </a:t>
            </a:r>
            <a:r>
              <a:rPr lang="en-US" altLang="ko-KR" baseline="0" dirty="0" err="1" smtClean="0"/>
              <a:t>acutual</a:t>
            </a:r>
            <a:r>
              <a:rPr lang="en-US" altLang="ko-KR" baseline="0" dirty="0" smtClean="0"/>
              <a:t> set of placement decisions for earlier executions of the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39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Save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31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particular with respect to data transfers</a:t>
            </a:r>
            <a:r>
              <a:rPr lang="en-US" altLang="ko-KR" baseline="0" dirty="0" smtClean="0"/>
              <a:t> and memory usage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This reduction is particularly important for GPU devices where memory is scarce.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Start these nodes until just before their results are needed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tensorflow/tensorflo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Large-Scale Machine Learning on Heterogeneous Distributed Systems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872868" cy="22146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Martin </a:t>
            </a:r>
            <a:r>
              <a:rPr lang="en-US" altLang="ko-KR" dirty="0" err="1" smtClean="0"/>
              <a:t>Abadi</a:t>
            </a:r>
            <a:r>
              <a:rPr lang="en-US" altLang="ko-KR" dirty="0" smtClean="0"/>
              <a:t>, Ashish Agarwal, Paul Barham, et al.</a:t>
            </a:r>
          </a:p>
          <a:p>
            <a:r>
              <a:rPr lang="en-US" altLang="ko-KR" dirty="0" smtClean="0"/>
              <a:t>Preliminary White Paper, November 9, 2015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Dongjun</a:t>
            </a:r>
            <a:r>
              <a:rPr lang="en-US" altLang="ko-KR" dirty="0" smtClean="0">
                <a:solidFill>
                  <a:schemeClr val="tx1"/>
                </a:solidFill>
              </a:rPr>
              <a:t> Lee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11  </a:t>
            </a:r>
            <a:r>
              <a:rPr lang="en-US" altLang="ko-KR" dirty="0" err="1" smtClean="0">
                <a:solidFill>
                  <a:schemeClr val="tx1"/>
                </a:solidFill>
              </a:rPr>
              <a:t>Feburary</a:t>
            </a:r>
            <a:r>
              <a:rPr lang="en-US" altLang="ko-KR" dirty="0" smtClean="0">
                <a:solidFill>
                  <a:schemeClr val="tx1"/>
                </a:solidFill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10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Multi-Device or Distributed Execution</a:t>
            </a:r>
          </a:p>
          <a:p>
            <a:pPr lvl="1"/>
            <a:r>
              <a:rPr kumimoji="1" lang="en-US" altLang="ko-KR" dirty="0" smtClean="0"/>
              <a:t>Two main complications</a:t>
            </a:r>
          </a:p>
          <a:p>
            <a:pPr lvl="1"/>
            <a:r>
              <a:rPr kumimoji="1" lang="en-US" altLang="ko-KR" dirty="0" smtClean="0"/>
              <a:t>deciding which device to place the computation for each node</a:t>
            </a:r>
          </a:p>
          <a:p>
            <a:pPr lvl="1"/>
            <a:r>
              <a:rPr kumimoji="1" lang="en-US" altLang="ko-KR" dirty="0" smtClean="0"/>
              <a:t>managing the communication of data across device boundaries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smtClean="0"/>
              <a:t>Node Placement</a:t>
            </a:r>
          </a:p>
          <a:p>
            <a:pPr lvl="1"/>
            <a:r>
              <a:rPr kumimoji="1" lang="en-US" altLang="ko-KR" dirty="0" smtClean="0"/>
              <a:t>Map the computation onto the set of available devices</a:t>
            </a:r>
          </a:p>
          <a:p>
            <a:pPr lvl="1"/>
            <a:r>
              <a:rPr kumimoji="1" lang="en-US" altLang="ko-KR" dirty="0" smtClean="0"/>
              <a:t>Placement Algorithm</a:t>
            </a:r>
          </a:p>
          <a:p>
            <a:pPr lvl="2"/>
            <a:r>
              <a:rPr kumimoji="1" lang="en-US" altLang="ko-KR" dirty="0" smtClean="0"/>
              <a:t>cost model : size of input and output tensors, estimates of the computation time for each node</a:t>
            </a:r>
          </a:p>
          <a:p>
            <a:pPr lvl="2"/>
            <a:r>
              <a:rPr kumimoji="1" lang="en-US" altLang="ko-KR" dirty="0" smtClean="0"/>
              <a:t>uses greedy heuristic for node placing on possible devices.</a:t>
            </a:r>
          </a:p>
          <a:p>
            <a:pPr lvl="2"/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Implementation (cont.)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8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11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Cross-Device Communication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Implementation (cont.)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10" y="1996399"/>
            <a:ext cx="6093449" cy="35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12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Cross-Device Communication (cont.)</a:t>
            </a:r>
          </a:p>
          <a:p>
            <a:pPr lvl="1"/>
            <a:r>
              <a:rPr lang="en-US" altLang="ko-KR" dirty="0" smtClean="0"/>
              <a:t>cross-device edge is removed</a:t>
            </a:r>
          </a:p>
          <a:p>
            <a:pPr lvl="1"/>
            <a:r>
              <a:rPr lang="en-US" altLang="ko-KR" dirty="0" smtClean="0"/>
              <a:t>Replaced by a new Send node and Receive node</a:t>
            </a:r>
            <a:endParaRPr lang="en-US" altLang="ko-KR" dirty="0"/>
          </a:p>
          <a:p>
            <a:pPr lvl="1"/>
            <a:r>
              <a:rPr lang="en-US" altLang="ko-KR" dirty="0" smtClean="0"/>
              <a:t>Send and Receive nodes coordinate to transfer data across devices at Runtime</a:t>
            </a:r>
          </a:p>
          <a:p>
            <a:pPr lvl="1"/>
            <a:endParaRPr lang="en-US" altLang="ko-KR" dirty="0"/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dirty="0" smtClean="0">
                <a:sym typeface="Wingdings" panose="05000000000000000000" pitchFamily="2" charset="2"/>
              </a:rPr>
              <a:t>Isolate all communication inside Send and Receive node.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dirty="0" smtClean="0"/>
              <a:t>Allow the scheduling  of nodes on different devices to be decentralized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dirty="0" smtClean="0"/>
              <a:t>Master only needs to issue a single Run request to each worker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 (cont.)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7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13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Fault Tolerance</a:t>
            </a:r>
            <a:endParaRPr lang="en-US" altLang="ko-KR" dirty="0"/>
          </a:p>
          <a:p>
            <a:pPr lvl="1"/>
            <a:r>
              <a:rPr lang="en-US" altLang="ko-KR" dirty="0" smtClean="0"/>
              <a:t>Two main failures</a:t>
            </a:r>
          </a:p>
          <a:p>
            <a:pPr lvl="2"/>
            <a:r>
              <a:rPr lang="en-US" altLang="ko-KR" dirty="0" smtClean="0"/>
              <a:t>Error in a communication between send and receive node</a:t>
            </a:r>
          </a:p>
          <a:p>
            <a:pPr lvl="2"/>
            <a:r>
              <a:rPr lang="en-US" altLang="ko-KR" dirty="0" smtClean="0"/>
              <a:t>Periodic health-checks from the master to every workers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Abort entire graph execution and restarted from scratch</a:t>
            </a:r>
          </a:p>
          <a:p>
            <a:pPr lvl="1"/>
            <a:r>
              <a:rPr lang="en-US" altLang="ko-KR" dirty="0" smtClean="0"/>
              <a:t>Support consistent </a:t>
            </a:r>
            <a:r>
              <a:rPr lang="en-US" altLang="ko-KR" dirty="0" err="1" smtClean="0"/>
              <a:t>checkpointing</a:t>
            </a:r>
            <a:r>
              <a:rPr lang="en-US" altLang="ko-KR" dirty="0" smtClean="0"/>
              <a:t> and recovery</a:t>
            </a:r>
          </a:p>
          <a:p>
            <a:pPr lvl="2"/>
            <a:r>
              <a:rPr lang="en-US" altLang="ko-KR" dirty="0" smtClean="0"/>
              <a:t>Each variable node is connected to a Save node</a:t>
            </a:r>
          </a:p>
          <a:p>
            <a:pPr lvl="2"/>
            <a:r>
              <a:rPr lang="en-US" altLang="ko-KR" dirty="0" smtClean="0"/>
              <a:t>Save nodes are executed periodically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 (cont.)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0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14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Common Subexpression Elimination</a:t>
            </a:r>
          </a:p>
          <a:p>
            <a:pPr lvl="1"/>
            <a:r>
              <a:rPr lang="en-US" altLang="ko-KR" dirty="0" smtClean="0"/>
              <a:t>Computation graphs easily end up with redundant copies of the same computation</a:t>
            </a:r>
          </a:p>
          <a:p>
            <a:pPr lvl="1"/>
            <a:r>
              <a:rPr lang="en-US" altLang="ko-KR" dirty="0" smtClean="0"/>
              <a:t>Common subexpression path algorithm</a:t>
            </a:r>
          </a:p>
          <a:p>
            <a:pPr lvl="2"/>
            <a:r>
              <a:rPr lang="en-US" altLang="ko-KR" dirty="0" smtClean="0"/>
              <a:t>Runs over the computation graph</a:t>
            </a:r>
          </a:p>
          <a:p>
            <a:pPr lvl="2"/>
            <a:r>
              <a:rPr lang="en-US" altLang="ko-KR" dirty="0" err="1" smtClean="0"/>
              <a:t>Canonicalizes</a:t>
            </a:r>
            <a:r>
              <a:rPr lang="en-US" altLang="ko-KR" dirty="0" smtClean="0"/>
              <a:t> multiple copies of operations to a single one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Controlling Data Communication and Memory Usage</a:t>
            </a:r>
          </a:p>
          <a:p>
            <a:pPr lvl="1"/>
            <a:r>
              <a:rPr lang="en-US" altLang="ko-KR" dirty="0" smtClean="0"/>
              <a:t>Careful scheduling result better performance</a:t>
            </a:r>
          </a:p>
          <a:p>
            <a:pPr lvl="1"/>
            <a:r>
              <a:rPr lang="en-US" altLang="ko-KR" dirty="0" smtClean="0"/>
              <a:t>Reduce the time window during which intermediate results are needed</a:t>
            </a:r>
          </a:p>
          <a:p>
            <a:pPr lvl="1"/>
            <a:r>
              <a:rPr lang="en-US" altLang="ko-KR" dirty="0" smtClean="0"/>
              <a:t>Orchestrating the communication of data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Scheduling of Receive nodes for reading remote values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9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15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Asynchronous Kernels</a:t>
            </a:r>
          </a:p>
          <a:p>
            <a:pPr lvl="1"/>
            <a:r>
              <a:rPr lang="en-US" altLang="ko-KR" dirty="0" smtClean="0"/>
              <a:t>Synchronous kernel: complete execution at the end of the compute method</a:t>
            </a:r>
          </a:p>
          <a:p>
            <a:pPr lvl="1"/>
            <a:r>
              <a:rPr lang="en-US" altLang="ko-KR" dirty="0" smtClean="0"/>
              <a:t>Asynchronous kernel: continuation passed</a:t>
            </a:r>
          </a:p>
          <a:p>
            <a:pPr lvl="2"/>
            <a:r>
              <a:rPr lang="en-US" altLang="ko-KR" dirty="0" smtClean="0"/>
              <a:t>Reduce active threads</a:t>
            </a:r>
          </a:p>
          <a:p>
            <a:pPr lvl="1"/>
            <a:r>
              <a:rPr lang="en-US" altLang="ko-KR" dirty="0" smtClean="0"/>
              <a:t>Receive kernel</a:t>
            </a:r>
          </a:p>
          <a:p>
            <a:endParaRPr lang="en-US" altLang="ko-KR" dirty="0"/>
          </a:p>
          <a:p>
            <a:r>
              <a:rPr lang="en-US" altLang="ko-KR" dirty="0" smtClean="0"/>
              <a:t>Optimized Libraries for Kernel Implementations</a:t>
            </a:r>
          </a:p>
          <a:p>
            <a:endParaRPr lang="en-US" altLang="ko-KR" dirty="0"/>
          </a:p>
          <a:p>
            <a:r>
              <a:rPr lang="en-US" altLang="ko-KR" dirty="0" err="1" smtClean="0"/>
              <a:t>Lossy</a:t>
            </a:r>
            <a:r>
              <a:rPr lang="en-US" altLang="ko-KR" dirty="0" smtClean="0"/>
              <a:t> Compression</a:t>
            </a:r>
          </a:p>
          <a:p>
            <a:pPr lvl="1"/>
            <a:r>
              <a:rPr lang="en-US" altLang="ko-KR" dirty="0" smtClean="0"/>
              <a:t>For higher precision internal representation</a:t>
            </a:r>
          </a:p>
          <a:p>
            <a:pPr lvl="1"/>
            <a:r>
              <a:rPr lang="en-US" altLang="ko-KR" dirty="0" smtClean="0"/>
              <a:t>When sending data between devices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Optimizations (cont.)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5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16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Data Parallel Training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 Programming Idioms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81" y="1830477"/>
            <a:ext cx="509658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17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Model Parallel Training</a:t>
            </a:r>
          </a:p>
          <a:p>
            <a:pPr lvl="1"/>
            <a:r>
              <a:rPr lang="en-US" altLang="ko-KR" dirty="0" smtClean="0"/>
              <a:t>Different portions of the model computation on different devices simultaneously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Programming Idioms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32" y="2656064"/>
            <a:ext cx="3575167" cy="322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18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 future version of this white paper will have a comprehensive performance evaluation section of both the single machine and distributed implementations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TensorBoard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Visualization of Computation Graphs</a:t>
            </a:r>
          </a:p>
          <a:p>
            <a:pPr lvl="1"/>
            <a:r>
              <a:rPr lang="en-US" altLang="ko-KR" dirty="0" err="1" smtClean="0"/>
              <a:t>Visulaization</a:t>
            </a:r>
            <a:r>
              <a:rPr lang="en-US" altLang="ko-KR" dirty="0" smtClean="0"/>
              <a:t> of Summary Data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Performance Tracing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8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6965220" cy="45370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Interface for expressing machine learning algorithms,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an implementation for executing such algorithms.</a:t>
            </a:r>
          </a:p>
          <a:p>
            <a:r>
              <a:rPr lang="en-US" altLang="ko-KR" dirty="0" smtClean="0"/>
              <a:t>Can be executed on variety of heterogeneous systems.</a:t>
            </a:r>
          </a:p>
          <a:p>
            <a:pPr lvl="1"/>
            <a:r>
              <a:rPr lang="en-US" altLang="ko-KR" dirty="0"/>
              <a:t>m</a:t>
            </a:r>
            <a:r>
              <a:rPr lang="en-US" altLang="ko-KR" dirty="0" smtClean="0"/>
              <a:t>obile devices ~ large scale distributed systems</a:t>
            </a:r>
          </a:p>
          <a:p>
            <a:pPr lvl="1"/>
            <a:r>
              <a:rPr lang="en-US" altLang="ko-KR" dirty="0" smtClean="0"/>
              <a:t>GPU cards</a:t>
            </a:r>
          </a:p>
          <a:p>
            <a:r>
              <a:rPr lang="en-US" altLang="ko-KR" dirty="0"/>
              <a:t>Open Source Software Library</a:t>
            </a:r>
          </a:p>
          <a:p>
            <a:pPr lvl="1"/>
            <a:r>
              <a:rPr lang="en-US" altLang="ko-KR" dirty="0">
                <a:hlinkClick r:id="rId3"/>
              </a:rPr>
              <a:t>http://github.com/tensorflow/tensorflow</a:t>
            </a:r>
            <a:endParaRPr lang="en-US" altLang="ko-KR" dirty="0"/>
          </a:p>
          <a:p>
            <a:pPr lvl="1"/>
            <a:r>
              <a:rPr lang="en-US" altLang="ko-KR" dirty="0"/>
              <a:t>released in November, 2015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20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Tools (cont.)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33" y="1108848"/>
            <a:ext cx="6361745" cy="5377087"/>
          </a:xfrm>
          <a:prstGeom prst="rect">
            <a:avLst/>
          </a:prstGeom>
        </p:spPr>
      </p:pic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</p:spPr>
        <p:txBody>
          <a:bodyPr/>
          <a:lstStyle/>
          <a:p>
            <a:r>
              <a:rPr lang="en-US" altLang="ko-KR" dirty="0" err="1" smtClean="0"/>
              <a:t>TesnorBoard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4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21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0" y="1116981"/>
            <a:ext cx="8302213" cy="5228062"/>
          </a:xfrm>
        </p:spPr>
        <p:txBody>
          <a:bodyPr/>
          <a:lstStyle/>
          <a:p>
            <a:r>
              <a:rPr lang="en-US" altLang="ko-KR" dirty="0" smtClean="0"/>
              <a:t>Performance Tracing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Tools (cont.)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223" y="1678177"/>
            <a:ext cx="4399544" cy="47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22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Extend basic programming model</a:t>
            </a:r>
          </a:p>
          <a:p>
            <a:pPr lvl="1"/>
            <a:r>
              <a:rPr lang="en-US" altLang="ko-KR" dirty="0" smtClean="0"/>
              <a:t>Function mechanism</a:t>
            </a:r>
          </a:p>
          <a:p>
            <a:pPr lvl="1"/>
            <a:r>
              <a:rPr lang="en-US" altLang="ko-KR" dirty="0" smtClean="0"/>
              <a:t>An entire subgraph to be a reusable component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Imporve</a:t>
            </a:r>
            <a:r>
              <a:rPr lang="en-US" altLang="ko-KR" dirty="0" smtClean="0"/>
              <a:t> performance</a:t>
            </a:r>
          </a:p>
          <a:p>
            <a:pPr lvl="1"/>
            <a:r>
              <a:rPr lang="en-US" altLang="ko-KR" dirty="0" smtClean="0"/>
              <a:t>Just-in-time compiler</a:t>
            </a:r>
          </a:p>
          <a:p>
            <a:pPr lvl="1"/>
            <a:r>
              <a:rPr lang="en-US" altLang="ko-KR" dirty="0" smtClean="0"/>
              <a:t>Improving the placement and node scheduling algorithms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5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6965220" cy="45370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Google Brain project’s second-generation system for large scale machine learning</a:t>
            </a:r>
          </a:p>
          <a:p>
            <a:pPr lvl="1"/>
            <a:r>
              <a:rPr lang="en-US" altLang="ko-KR" dirty="0" smtClean="0"/>
              <a:t>more flexible</a:t>
            </a: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ignificantly better performance</a:t>
            </a:r>
          </a:p>
          <a:p>
            <a:pPr lvl="1"/>
            <a:r>
              <a:rPr lang="en-US" altLang="ko-KR" dirty="0"/>
              <a:t>b</a:t>
            </a:r>
            <a:r>
              <a:rPr lang="en-US" altLang="ko-KR" dirty="0" smtClean="0"/>
              <a:t>roader range of models</a:t>
            </a:r>
          </a:p>
          <a:p>
            <a:pPr lvl="1"/>
            <a:r>
              <a:rPr lang="en-US" altLang="ko-KR" dirty="0" smtClean="0"/>
              <a:t>support heterogeneous hardware platforms</a:t>
            </a:r>
            <a:endParaRPr lang="en-US" altLang="ko-KR" dirty="0"/>
          </a:p>
          <a:p>
            <a:r>
              <a:rPr lang="en-US" altLang="ko-KR" dirty="0" smtClean="0"/>
              <a:t>Expressed as </a:t>
            </a:r>
            <a:r>
              <a:rPr lang="en-US" altLang="ko-KR" dirty="0" err="1" smtClean="0"/>
              <a:t>stateful</a:t>
            </a:r>
            <a:r>
              <a:rPr lang="en-US" altLang="ko-KR" dirty="0" smtClean="0"/>
              <a:t> dataflow graph</a:t>
            </a:r>
          </a:p>
          <a:p>
            <a:pPr lvl="1"/>
            <a:r>
              <a:rPr lang="en-US" altLang="ko-KR" dirty="0"/>
              <a:t>f</a:t>
            </a:r>
            <a:r>
              <a:rPr lang="en-US" altLang="ko-KR" dirty="0" smtClean="0"/>
              <a:t>lexible for quickly experimenting with new models</a:t>
            </a:r>
          </a:p>
          <a:p>
            <a:pPr lvl="1"/>
            <a:r>
              <a:rPr lang="en-US" altLang="ko-KR" dirty="0"/>
              <a:t>h</a:t>
            </a:r>
            <a:r>
              <a:rPr lang="en-US" altLang="ko-KR" dirty="0" smtClean="0"/>
              <a:t>igh performance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dirty="0" smtClean="0"/>
              <a:t>obust for production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3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3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6965220" cy="45370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Basic Concepts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omputations are expressed as a directed graph</a:t>
            </a:r>
          </a:p>
          <a:p>
            <a:pPr lvl="2"/>
            <a:r>
              <a:rPr lang="en-US" altLang="ko-KR" dirty="0" smtClean="0"/>
              <a:t>represents a dataflow computation</a:t>
            </a:r>
          </a:p>
          <a:p>
            <a:pPr lvl="2"/>
            <a:r>
              <a:rPr lang="en-US" altLang="ko-KR" dirty="0"/>
              <a:t>e</a:t>
            </a:r>
            <a:r>
              <a:rPr lang="en-US" altLang="ko-KR" dirty="0" smtClean="0"/>
              <a:t>xtensions for structures</a:t>
            </a:r>
          </a:p>
          <a:p>
            <a:pPr lvl="2"/>
            <a:r>
              <a:rPr lang="en-US" altLang="ko-KR" dirty="0" smtClean="0"/>
              <a:t>C++ / Python</a:t>
            </a:r>
          </a:p>
          <a:p>
            <a:pPr lvl="1"/>
            <a:r>
              <a:rPr lang="en-US" altLang="ko-KR" dirty="0"/>
              <a:t>g</a:t>
            </a:r>
            <a:r>
              <a:rPr lang="en-US" altLang="ko-KR" dirty="0" smtClean="0"/>
              <a:t>raphs mapped onto variety of hardware platforms</a:t>
            </a:r>
          </a:p>
          <a:p>
            <a:pPr lvl="1"/>
            <a:r>
              <a:rPr lang="en-US" altLang="ko-KR" dirty="0" smtClean="0"/>
              <a:t>Nodes</a:t>
            </a:r>
          </a:p>
          <a:p>
            <a:pPr lvl="2"/>
            <a:r>
              <a:rPr lang="en-US" altLang="ko-KR" dirty="0" smtClean="0"/>
              <a:t>has zero or more inputs and outputs</a:t>
            </a:r>
          </a:p>
          <a:p>
            <a:pPr lvl="2"/>
            <a:r>
              <a:rPr lang="en-US" altLang="ko-KR" dirty="0" smtClean="0"/>
              <a:t>represent the instantiation of an operation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Programming Model and Basic Concepts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4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6965220" cy="45370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Programming Model</a:t>
            </a:r>
          </a:p>
          <a:p>
            <a:pPr lvl="1"/>
            <a:r>
              <a:rPr lang="en-US" altLang="ko-KR" dirty="0" smtClean="0"/>
              <a:t>Tensor</a:t>
            </a:r>
          </a:p>
          <a:p>
            <a:pPr lvl="2"/>
            <a:r>
              <a:rPr lang="en-US" altLang="ko-KR" dirty="0"/>
              <a:t>v</a:t>
            </a:r>
            <a:r>
              <a:rPr lang="en-US" altLang="ko-KR" dirty="0" smtClean="0"/>
              <a:t>alues that flow along normal edges</a:t>
            </a:r>
          </a:p>
          <a:p>
            <a:pPr lvl="2"/>
            <a:r>
              <a:rPr lang="en-US" altLang="ko-KR" dirty="0" smtClean="0"/>
              <a:t>type specified at graph-construction time</a:t>
            </a:r>
          </a:p>
          <a:p>
            <a:pPr lvl="1"/>
            <a:r>
              <a:rPr lang="en-US" altLang="ko-KR" dirty="0" smtClean="0"/>
              <a:t>Control dependencies</a:t>
            </a:r>
          </a:p>
          <a:p>
            <a:pPr lvl="2"/>
            <a:r>
              <a:rPr lang="en-US" altLang="ko-KR" dirty="0" smtClean="0"/>
              <a:t>special edge with no data flows</a:t>
            </a:r>
          </a:p>
          <a:p>
            <a:pPr lvl="2"/>
            <a:r>
              <a:rPr lang="en-US" altLang="ko-KR" dirty="0" smtClean="0"/>
              <a:t>source node must finish before the destination node</a:t>
            </a:r>
          </a:p>
          <a:p>
            <a:pPr lvl="1"/>
            <a:r>
              <a:rPr lang="en-US" altLang="ko-KR" dirty="0" smtClean="0"/>
              <a:t>Operation</a:t>
            </a:r>
          </a:p>
          <a:p>
            <a:pPr lvl="2"/>
            <a:r>
              <a:rPr lang="en-US" altLang="ko-KR" dirty="0" smtClean="0"/>
              <a:t>represents an abstract computation</a:t>
            </a:r>
          </a:p>
          <a:p>
            <a:pPr lvl="3"/>
            <a:r>
              <a:rPr lang="en-US" altLang="ko-KR" dirty="0" smtClean="0"/>
              <a:t>matrix </a:t>
            </a:r>
            <a:r>
              <a:rPr lang="en-US" altLang="ko-KR" dirty="0" err="1" smtClean="0"/>
              <a:t>multipy</a:t>
            </a:r>
            <a:r>
              <a:rPr lang="en-US" altLang="ko-KR" dirty="0" smtClean="0"/>
              <a:t>, add</a:t>
            </a:r>
          </a:p>
          <a:p>
            <a:pPr lvl="2"/>
            <a:r>
              <a:rPr lang="en-US" altLang="ko-KR" dirty="0" smtClean="0"/>
              <a:t>can have attributes</a:t>
            </a:r>
          </a:p>
          <a:p>
            <a:pPr lvl="3"/>
            <a:r>
              <a:rPr lang="en-US" altLang="ko-KR" dirty="0" smtClean="0"/>
              <a:t>handle different tensor element types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Programming Model and Basic Concepts (cont.)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5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7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6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80329" y="1345581"/>
            <a:ext cx="8302213" cy="5228062"/>
          </a:xfrm>
        </p:spPr>
        <p:txBody>
          <a:bodyPr/>
          <a:lstStyle/>
          <a:p>
            <a:r>
              <a:rPr kumimoji="1" lang="en-US" altLang="ko-KR" dirty="0" smtClean="0"/>
              <a:t>Programming Model (cont.)</a:t>
            </a:r>
          </a:p>
          <a:p>
            <a:pPr lvl="1"/>
            <a:r>
              <a:rPr lang="en-US" altLang="ko-KR" dirty="0"/>
              <a:t>Kernel</a:t>
            </a:r>
          </a:p>
          <a:p>
            <a:pPr lvl="2"/>
            <a:r>
              <a:rPr lang="en-US" altLang="ko-KR" dirty="0"/>
              <a:t>particular implementation of an operation that can be run on a particular type of device (</a:t>
            </a:r>
            <a:r>
              <a:rPr lang="en-US" altLang="ko-KR" dirty="0" err="1"/>
              <a:t>e,g</a:t>
            </a:r>
            <a:r>
              <a:rPr lang="en-US" altLang="ko-KR" dirty="0"/>
              <a:t>., CPU or GPU</a:t>
            </a:r>
            <a:r>
              <a:rPr lang="en-US" altLang="ko-KR" dirty="0" smtClean="0"/>
              <a:t>)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Variables</a:t>
            </a:r>
          </a:p>
          <a:p>
            <a:pPr lvl="2"/>
            <a:r>
              <a:rPr kumimoji="1" lang="en-US" altLang="ko-KR" dirty="0" smtClean="0"/>
              <a:t>most tensors do not survive past a single execution of the graph</a:t>
            </a:r>
          </a:p>
          <a:p>
            <a:pPr lvl="2"/>
            <a:r>
              <a:rPr kumimoji="1" lang="en-US" altLang="ko-KR" dirty="0" smtClean="0"/>
              <a:t>maintain state across executions of the graph</a:t>
            </a:r>
          </a:p>
          <a:p>
            <a:pPr lvl="1"/>
            <a:r>
              <a:rPr kumimoji="1" lang="en-US" altLang="ko-KR" dirty="0"/>
              <a:t>Sessions</a:t>
            </a:r>
          </a:p>
          <a:p>
            <a:pPr lvl="2"/>
            <a:r>
              <a:rPr kumimoji="1" lang="en-US" altLang="ko-KR" dirty="0"/>
              <a:t>Client programs interact with the </a:t>
            </a:r>
            <a:r>
              <a:rPr kumimoji="1" lang="en-US" altLang="ko-KR" dirty="0" err="1"/>
              <a:t>Tensorflow</a:t>
            </a:r>
            <a:r>
              <a:rPr kumimoji="1" lang="en-US" altLang="ko-KR" dirty="0"/>
              <a:t> system by a Session</a:t>
            </a:r>
          </a:p>
          <a:p>
            <a:pPr lvl="2"/>
            <a:r>
              <a:rPr kumimoji="1" lang="en-US" altLang="ko-KR" dirty="0"/>
              <a:t>places the graph operations onto Devices</a:t>
            </a:r>
          </a:p>
          <a:p>
            <a:pPr lvl="2"/>
            <a:r>
              <a:rPr kumimoji="1" lang="en-US" altLang="ko-KR" dirty="0"/>
              <a:t>provides methods to execute them</a:t>
            </a:r>
          </a:p>
          <a:p>
            <a:pPr lvl="2"/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Programming Model and Basic Concepts (cont.)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2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7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Programming Model and Basic Concepts (cont.)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55" y="1190471"/>
            <a:ext cx="6541040" cy="52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8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Basic Usage</a:t>
            </a:r>
          </a:p>
          <a:p>
            <a:pPr lvl="1"/>
            <a:r>
              <a:rPr lang="en-US" altLang="ko-KR" dirty="0" smtClean="0"/>
              <a:t>Represents </a:t>
            </a:r>
            <a:r>
              <a:rPr lang="en-US" altLang="ko-KR" dirty="0"/>
              <a:t>computations as graphs.</a:t>
            </a:r>
          </a:p>
          <a:p>
            <a:pPr lvl="1"/>
            <a:r>
              <a:rPr lang="en-US" altLang="ko-KR" dirty="0"/>
              <a:t>Executes graphs in the context of Sessions.</a:t>
            </a:r>
          </a:p>
          <a:p>
            <a:pPr lvl="1"/>
            <a:r>
              <a:rPr lang="en-US" altLang="ko-KR" dirty="0"/>
              <a:t>Represents data as tensors.</a:t>
            </a:r>
          </a:p>
          <a:p>
            <a:pPr lvl="1"/>
            <a:r>
              <a:rPr lang="en-US" altLang="ko-KR" dirty="0"/>
              <a:t>Maintains state with Variables.</a:t>
            </a:r>
          </a:p>
          <a:p>
            <a:endParaRPr kumimoji="1" lang="en-US" altLang="ko-KR" dirty="0" smtClean="0"/>
          </a:p>
          <a:p>
            <a:r>
              <a:rPr kumimoji="1" lang="en-US" altLang="ko-KR" dirty="0"/>
              <a:t>http://</a:t>
            </a:r>
            <a:r>
              <a:rPr kumimoji="1" lang="en-US" altLang="ko-KR" dirty="0" err="1"/>
              <a:t>tensorflow.org</a:t>
            </a:r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Programming Model and Basic Concepts (cont.)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Client</a:t>
            </a:r>
          </a:p>
          <a:p>
            <a:pPr lvl="1"/>
            <a:r>
              <a:rPr kumimoji="1" lang="en-US" altLang="ko-KR" dirty="0" smtClean="0"/>
              <a:t>uses the Session interface to communicate with master, and one or more worker processes</a:t>
            </a:r>
          </a:p>
          <a:p>
            <a:pPr lvl="1"/>
            <a:r>
              <a:rPr kumimoji="1" lang="en-US" altLang="ko-KR" dirty="0" smtClean="0"/>
              <a:t>each worker process access to one or more devices</a:t>
            </a:r>
          </a:p>
          <a:p>
            <a:pPr lvl="1"/>
            <a:r>
              <a:rPr kumimoji="1" lang="en-US" altLang="ko-KR" dirty="0" smtClean="0"/>
              <a:t>local implementation</a:t>
            </a:r>
          </a:p>
          <a:p>
            <a:pPr lvl="2"/>
            <a:r>
              <a:rPr kumimoji="1" lang="en-US" altLang="ko-KR" dirty="0" smtClean="0"/>
              <a:t>run on a single machine</a:t>
            </a:r>
          </a:p>
          <a:p>
            <a:pPr lvl="1"/>
            <a:r>
              <a:rPr kumimoji="1" lang="en-US" altLang="ko-KR" dirty="0" smtClean="0"/>
              <a:t>distributed implementation</a:t>
            </a:r>
          </a:p>
          <a:p>
            <a:pPr lvl="2"/>
            <a:r>
              <a:rPr kumimoji="1" lang="en-US" altLang="ko-KR" dirty="0" smtClean="0"/>
              <a:t>shares most of the code with the local implementation</a:t>
            </a:r>
          </a:p>
          <a:p>
            <a:pPr lvl="2"/>
            <a:r>
              <a:rPr kumimoji="1" lang="en-US" altLang="ko-KR" dirty="0" smtClean="0"/>
              <a:t>extends with support for an environment</a:t>
            </a:r>
          </a:p>
          <a:p>
            <a:pPr lvl="1"/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Implementation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90" y="4446991"/>
            <a:ext cx="4487862" cy="18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3390</TotalTime>
  <Words>985</Words>
  <Application>Microsoft Macintosh PowerPoint</Application>
  <PresentationFormat>화면 슬라이드 쇼(4:3)</PresentationFormat>
  <Paragraphs>213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Calibri</vt:lpstr>
      <vt:lpstr>Times New Roman</vt:lpstr>
      <vt:lpstr>Wingdings</vt:lpstr>
      <vt:lpstr>Arial</vt:lpstr>
      <vt:lpstr>Office 테마</vt:lpstr>
      <vt:lpstr>TensorFlow: Large-Scale Machine Learning on Heterogeneous Distributed Systems</vt:lpstr>
      <vt:lpstr>Abstract</vt:lpstr>
      <vt:lpstr>Introduction</vt:lpstr>
      <vt:lpstr>Programming Model and Basic Concepts</vt:lpstr>
      <vt:lpstr>Programming Model and Basic Concepts (cont.)</vt:lpstr>
      <vt:lpstr>Programming Model and Basic Concepts (cont.)</vt:lpstr>
      <vt:lpstr>Programming Model and Basic Concepts (cont.)</vt:lpstr>
      <vt:lpstr>Programming Model and Basic Concepts (cont.)</vt:lpstr>
      <vt:lpstr>Implementation</vt:lpstr>
      <vt:lpstr>Implementation (cont.)</vt:lpstr>
      <vt:lpstr>Implementation (cont.)</vt:lpstr>
      <vt:lpstr>Implementation (cont.)</vt:lpstr>
      <vt:lpstr>Implementation (cont.)</vt:lpstr>
      <vt:lpstr>Optimizations</vt:lpstr>
      <vt:lpstr>Optimizations (cont.)</vt:lpstr>
      <vt:lpstr>Common Programming Idioms</vt:lpstr>
      <vt:lpstr>Common Programming Idioms</vt:lpstr>
      <vt:lpstr>Performance</vt:lpstr>
      <vt:lpstr>Tools</vt:lpstr>
      <vt:lpstr>Tools (cont.)</vt:lpstr>
      <vt:lpstr>Tools (cont.)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Media-based Social Interactions Analysis Procedure</dc:title>
  <dc:creator>Hyewon Lim</dc:creator>
  <cp:lastModifiedBy>이동준</cp:lastModifiedBy>
  <cp:revision>107</cp:revision>
  <dcterms:created xsi:type="dcterms:W3CDTF">2015-03-16T04:19:06Z</dcterms:created>
  <dcterms:modified xsi:type="dcterms:W3CDTF">2016-02-12T07:37:51Z</dcterms:modified>
</cp:coreProperties>
</file>