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4"/>
  </p:sldMasterIdLst>
  <p:notesMasterIdLst>
    <p:notesMasterId r:id="rId92"/>
  </p:notesMasterIdLst>
  <p:handoutMasterIdLst>
    <p:handoutMasterId r:id="rId93"/>
  </p:handoutMasterIdLst>
  <p:sldIdLst>
    <p:sldId id="256" r:id="rId5"/>
    <p:sldId id="530" r:id="rId6"/>
    <p:sldId id="533" r:id="rId7"/>
    <p:sldId id="358" r:id="rId8"/>
    <p:sldId id="360" r:id="rId9"/>
    <p:sldId id="364" r:id="rId10"/>
    <p:sldId id="366" r:id="rId11"/>
    <p:sldId id="417" r:id="rId12"/>
    <p:sldId id="534" r:id="rId13"/>
    <p:sldId id="537" r:id="rId14"/>
    <p:sldId id="367" r:id="rId15"/>
    <p:sldId id="536" r:id="rId16"/>
    <p:sldId id="538" r:id="rId17"/>
    <p:sldId id="535" r:id="rId18"/>
    <p:sldId id="539" r:id="rId19"/>
    <p:sldId id="368" r:id="rId20"/>
    <p:sldId id="373" r:id="rId21"/>
    <p:sldId id="540" r:id="rId22"/>
    <p:sldId id="485" r:id="rId23"/>
    <p:sldId id="486" r:id="rId24"/>
    <p:sldId id="496" r:id="rId25"/>
    <p:sldId id="508" r:id="rId26"/>
    <p:sldId id="509" r:id="rId27"/>
    <p:sldId id="510" r:id="rId28"/>
    <p:sldId id="512" r:id="rId29"/>
    <p:sldId id="511" r:id="rId30"/>
    <p:sldId id="513" r:id="rId31"/>
    <p:sldId id="514" r:id="rId32"/>
    <p:sldId id="515" r:id="rId33"/>
    <p:sldId id="516" r:id="rId34"/>
    <p:sldId id="517" r:id="rId35"/>
    <p:sldId id="518" r:id="rId36"/>
    <p:sldId id="522" r:id="rId37"/>
    <p:sldId id="520" r:id="rId38"/>
    <p:sldId id="519" r:id="rId39"/>
    <p:sldId id="523" r:id="rId40"/>
    <p:sldId id="521" r:id="rId41"/>
    <p:sldId id="524" r:id="rId42"/>
    <p:sldId id="525" r:id="rId43"/>
    <p:sldId id="396" r:id="rId44"/>
    <p:sldId id="397" r:id="rId45"/>
    <p:sldId id="399" r:id="rId46"/>
    <p:sldId id="398" r:id="rId47"/>
    <p:sldId id="393" r:id="rId48"/>
    <p:sldId id="394" r:id="rId49"/>
    <p:sldId id="400" r:id="rId50"/>
    <p:sldId id="403" r:id="rId51"/>
    <p:sldId id="402" r:id="rId52"/>
    <p:sldId id="401" r:id="rId53"/>
    <p:sldId id="404" r:id="rId54"/>
    <p:sldId id="407" r:id="rId55"/>
    <p:sldId id="395" r:id="rId56"/>
    <p:sldId id="406" r:id="rId57"/>
    <p:sldId id="405" r:id="rId58"/>
    <p:sldId id="409" r:id="rId59"/>
    <p:sldId id="541" r:id="rId60"/>
    <p:sldId id="377" r:id="rId61"/>
    <p:sldId id="376" r:id="rId62"/>
    <p:sldId id="372" r:id="rId63"/>
    <p:sldId id="428" r:id="rId64"/>
    <p:sldId id="437" r:id="rId65"/>
    <p:sldId id="439" r:id="rId66"/>
    <p:sldId id="438" r:id="rId67"/>
    <p:sldId id="429" r:id="rId68"/>
    <p:sldId id="542" r:id="rId69"/>
    <p:sldId id="529" r:id="rId70"/>
    <p:sldId id="527" r:id="rId71"/>
    <p:sldId id="419" r:id="rId72"/>
    <p:sldId id="544" r:id="rId73"/>
    <p:sldId id="420" r:id="rId74"/>
    <p:sldId id="548" r:id="rId75"/>
    <p:sldId id="547" r:id="rId76"/>
    <p:sldId id="421" r:id="rId77"/>
    <p:sldId id="543" r:id="rId78"/>
    <p:sldId id="413" r:id="rId79"/>
    <p:sldId id="414" r:id="rId80"/>
    <p:sldId id="528" r:id="rId81"/>
    <p:sldId id="495" r:id="rId82"/>
    <p:sldId id="497" r:id="rId83"/>
    <p:sldId id="502" r:id="rId84"/>
    <p:sldId id="500" r:id="rId85"/>
    <p:sldId id="504" r:id="rId86"/>
    <p:sldId id="503" r:id="rId87"/>
    <p:sldId id="505" r:id="rId88"/>
    <p:sldId id="506" r:id="rId89"/>
    <p:sldId id="501" r:id="rId90"/>
    <p:sldId id="545" r:id="rId91"/>
  </p:sldIdLst>
  <p:sldSz cx="9144000" cy="6858000" type="screen4x3"/>
  <p:notesSz cx="6881813" cy="9120188"/>
  <p:defaultTextStyle>
    <a:defPPr>
      <a:defRPr lang="en-US"/>
    </a:defPPr>
    <a:lvl1pPr marL="0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6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93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40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86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33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79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26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72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DA17B57B-C5B0-44CA-8FF3-B8E599A35D22}">
          <p14:sldIdLst>
            <p14:sldId id="256"/>
            <p14:sldId id="530"/>
          </p14:sldIdLst>
        </p14:section>
        <p14:section name="Introduction &amp; Project Goal" id="{27C3E9CE-6DCD-6443-9118-581A9C1FFFA7}">
          <p14:sldIdLst>
            <p14:sldId id="533"/>
            <p14:sldId id="358"/>
            <p14:sldId id="360"/>
            <p14:sldId id="364"/>
            <p14:sldId id="366"/>
            <p14:sldId id="417"/>
          </p14:sldIdLst>
        </p14:section>
        <p14:section name="Background" id="{911DD39A-6D02-D14F-949C-132C7104C30D}">
          <p14:sldIdLst>
            <p14:sldId id="534"/>
            <p14:sldId id="537"/>
            <p14:sldId id="367"/>
            <p14:sldId id="536"/>
            <p14:sldId id="538"/>
            <p14:sldId id="535"/>
          </p14:sldIdLst>
        </p14:section>
        <p14:section name="Model Configuration" id="{DC4E5209-3411-9945-B132-36BD09020C25}">
          <p14:sldIdLst>
            <p14:sldId id="539"/>
            <p14:sldId id="368"/>
            <p14:sldId id="373"/>
          </p14:sldIdLst>
        </p14:section>
        <p14:section name="Module-wise Description" id="{F487C965-1B3A-E945-9E7D-CA3560719DA3}">
          <p14:sldIdLst>
            <p14:sldId id="540"/>
            <p14:sldId id="485"/>
            <p14:sldId id="486"/>
            <p14:sldId id="496"/>
            <p14:sldId id="508"/>
            <p14:sldId id="509"/>
            <p14:sldId id="510"/>
            <p14:sldId id="512"/>
            <p14:sldId id="511"/>
            <p14:sldId id="513"/>
            <p14:sldId id="514"/>
            <p14:sldId id="515"/>
            <p14:sldId id="516"/>
            <p14:sldId id="517"/>
            <p14:sldId id="518"/>
            <p14:sldId id="522"/>
            <p14:sldId id="520"/>
            <p14:sldId id="519"/>
            <p14:sldId id="523"/>
            <p14:sldId id="521"/>
            <p14:sldId id="524"/>
            <p14:sldId id="525"/>
            <p14:sldId id="396"/>
            <p14:sldId id="397"/>
            <p14:sldId id="399"/>
            <p14:sldId id="398"/>
            <p14:sldId id="393"/>
            <p14:sldId id="394"/>
            <p14:sldId id="400"/>
            <p14:sldId id="403"/>
            <p14:sldId id="402"/>
            <p14:sldId id="401"/>
            <p14:sldId id="404"/>
            <p14:sldId id="407"/>
            <p14:sldId id="395"/>
            <p14:sldId id="406"/>
            <p14:sldId id="405"/>
            <p14:sldId id="409"/>
          </p14:sldIdLst>
        </p14:section>
        <p14:section name="System Overview" id="{653C805A-8D71-1541-9F1A-1F59E88A704B}">
          <p14:sldIdLst>
            <p14:sldId id="541"/>
            <p14:sldId id="377"/>
            <p14:sldId id="376"/>
            <p14:sldId id="372"/>
            <p14:sldId id="428"/>
            <p14:sldId id="437"/>
            <p14:sldId id="439"/>
            <p14:sldId id="438"/>
            <p14:sldId id="429"/>
          </p14:sldIdLst>
        </p14:section>
        <p14:section name="Project Materials" id="{7ED89B63-A2B9-544B-ADDB-1CE40A0FA994}">
          <p14:sldIdLst>
            <p14:sldId id="542"/>
            <p14:sldId id="529"/>
            <p14:sldId id="527"/>
            <p14:sldId id="419"/>
          </p14:sldIdLst>
        </p14:section>
        <p14:section name="Submission" id="{7B10C34D-D435-014C-9E22-6F575CFF5001}">
          <p14:sldIdLst>
            <p14:sldId id="544"/>
            <p14:sldId id="420"/>
            <p14:sldId id="548"/>
            <p14:sldId id="547"/>
            <p14:sldId id="421"/>
          </p14:sldIdLst>
        </p14:section>
        <p14:section name="Miscellaneous" id="{764D459E-EA09-A645-92D7-4EEBD6B0F655}">
          <p14:sldIdLst>
            <p14:sldId id="543"/>
            <p14:sldId id="413"/>
            <p14:sldId id="414"/>
            <p14:sldId id="528"/>
            <p14:sldId id="495"/>
            <p14:sldId id="497"/>
            <p14:sldId id="502"/>
            <p14:sldId id="500"/>
            <p14:sldId id="504"/>
            <p14:sldId id="503"/>
            <p14:sldId id="505"/>
            <p14:sldId id="506"/>
            <p14:sldId id="501"/>
            <p14:sldId id="54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FCA1"/>
    <a:srgbClr val="ECFC97"/>
    <a:srgbClr val="EBFD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0F4C83-37AB-1E40-A4BB-46A25534DE26}" v="227" dt="2020-09-02T10:24:33.8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36" autoAdjust="0"/>
    <p:restoredTop sz="86411" autoAdjust="0"/>
  </p:normalViewPr>
  <p:slideViewPr>
    <p:cSldViewPr snapToGrid="0">
      <p:cViewPr varScale="1">
        <p:scale>
          <a:sx n="132" d="100"/>
          <a:sy n="132" d="100"/>
        </p:scale>
        <p:origin x="2600" y="1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182"/>
    </p:cViewPr>
  </p:sorterViewPr>
  <p:notesViewPr>
    <p:cSldViewPr snapToGrid="0">
      <p:cViewPr varScale="1">
        <p:scale>
          <a:sx n="101" d="100"/>
          <a:sy n="101" d="100"/>
        </p:scale>
        <p:origin x="3540" y="11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viewProps" Target="viewProps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slide" Target="slides/slide87.xml"/><Relationship Id="rId9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tableStyles" Target="tableStyle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handoutMaster" Target="handoutMasters/handoutMaster1.xml"/><Relationship Id="rId98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575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102" y="0"/>
            <a:ext cx="2982119" cy="4575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B5BC45-66ED-47E2-893A-D3BABCDC3A5A}" type="datetimeFigureOut">
              <a:rPr lang="en-US" smtClean="0"/>
              <a:t>11/20/21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62596"/>
            <a:ext cx="2982119" cy="4575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102" y="8662596"/>
            <a:ext cx="2982119" cy="4575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84A6EE-3614-47CD-9362-DDC8AEA1C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9400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575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575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1F0A6E-7066-444F-9154-C920A97B19B6}" type="datetimeFigureOut">
              <a:rPr lang="en-US" smtClean="0"/>
              <a:t>11/20/21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89063" y="1139825"/>
            <a:ext cx="4103687" cy="30781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389090"/>
            <a:ext cx="5505450" cy="359107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62596"/>
            <a:ext cx="2982119" cy="4575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662596"/>
            <a:ext cx="2982119" cy="4575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A73DCC-7281-48A2-81AB-205AFF0B9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571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6" algn="l" defTabSz="9142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93" algn="l" defTabSz="9142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40" algn="l" defTabSz="9142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86" algn="l" defTabSz="9142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33" algn="l" defTabSz="9142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79" algn="l" defTabSz="9142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26" algn="l" defTabSz="9142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72" algn="l" defTabSz="9142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9063" y="1139825"/>
            <a:ext cx="4103687" cy="30781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73DCC-7281-48A2-81AB-205AFF0B936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2758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9063" y="1139825"/>
            <a:ext cx="4103687" cy="30781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73DCC-7281-48A2-81AB-205AFF0B936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8002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A73DCC-7281-48A2-81AB-205AFF0B9365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0546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9063" y="1139825"/>
            <a:ext cx="4103687" cy="30781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73DCC-7281-48A2-81AB-205AFF0B9365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2628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9063" y="1139825"/>
            <a:ext cx="4103687" cy="30781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73DCC-7281-48A2-81AB-205AFF0B9365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3035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9063" y="1139825"/>
            <a:ext cx="4103687" cy="30781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73DCC-7281-48A2-81AB-205AFF0B9365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0664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A73DCC-7281-48A2-81AB-205AFF0B9365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2068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9063" y="1139825"/>
            <a:ext cx="4103687" cy="30781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73DCC-7281-48A2-81AB-205AFF0B9365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9182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9063" y="1139825"/>
            <a:ext cx="4103687" cy="30781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73DCC-7281-48A2-81AB-205AFF0B9365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693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A73DCC-7281-48A2-81AB-205AFF0B936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3154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9063" y="1139825"/>
            <a:ext cx="4103687" cy="30781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73DCC-7281-48A2-81AB-205AFF0B936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8870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9063" y="1139825"/>
            <a:ext cx="4103687" cy="30781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73DCC-7281-48A2-81AB-205AFF0B936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6690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A73DCC-7281-48A2-81AB-205AFF0B936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2857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A73DCC-7281-48A2-81AB-205AFF0B936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4094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A73DCC-7281-48A2-81AB-205AFF0B936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4646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A73DCC-7281-48A2-81AB-205AFF0B936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4077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9063" y="1139825"/>
            <a:ext cx="4103687" cy="30781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73DCC-7281-48A2-81AB-205AFF0B936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740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524000" y="3429000"/>
            <a:ext cx="7620000" cy="1219200"/>
          </a:xfrm>
        </p:spPr>
        <p:txBody>
          <a:bodyPr anchor="t" anchorCtr="0"/>
          <a:lstStyle>
            <a:lvl1pPr algn="ctr">
              <a:defRPr sz="2400">
                <a:ln w="9000" cmpd="sng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effectLst/>
                <a:latin typeface="Calibri" pitchFamily="34" charset="0"/>
                <a:ea typeface="Tahoma" pitchFamily="34" charset="0"/>
                <a:cs typeface="Calibri" pitchFamily="34" charset="0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048000" y="4648200"/>
            <a:ext cx="6096000" cy="914400"/>
          </a:xfrm>
        </p:spPr>
        <p:txBody>
          <a:bodyPr/>
          <a:lstStyle>
            <a:lvl1pPr marL="0" indent="0" algn="r">
              <a:buNone/>
              <a:defRPr sz="1500">
                <a:solidFill>
                  <a:schemeClr val="tx2"/>
                </a:solidFill>
                <a:latin typeface="Calibri" pitchFamily="34" charset="0"/>
                <a:ea typeface="Tahoma" pitchFamily="34" charset="0"/>
                <a:cs typeface="Calibri" pitchFamily="34" charset="0"/>
              </a:defRPr>
            </a:lvl1pPr>
            <a:lvl2pPr marL="342875" indent="0" algn="ctr">
              <a:buNone/>
            </a:lvl2pPr>
            <a:lvl3pPr marL="685749" indent="0" algn="ctr">
              <a:buNone/>
            </a:lvl3pPr>
            <a:lvl4pPr marL="1028624" indent="0" algn="ctr">
              <a:buNone/>
            </a:lvl4pPr>
            <a:lvl5pPr marL="1371498" indent="0" algn="ctr">
              <a:buNone/>
            </a:lvl5pPr>
            <a:lvl6pPr marL="1714373" indent="0" algn="ctr">
              <a:buNone/>
            </a:lvl6pPr>
            <a:lvl7pPr marL="2057246" indent="0" algn="ctr">
              <a:buNone/>
            </a:lvl7pPr>
            <a:lvl8pPr marL="2400120" indent="0" algn="ctr">
              <a:buNone/>
            </a:lvl8pPr>
            <a:lvl9pPr marL="2742995" indent="0" algn="ctr">
              <a:buNone/>
            </a:lvl9pPr>
          </a:lstStyle>
          <a:p>
            <a:r>
              <a:rPr kumimoji="0" lang="en-US" dirty="0"/>
              <a:t>Click to edit Master subtitle style</a:t>
            </a:r>
          </a:p>
        </p:txBody>
      </p:sp>
      <p:sp>
        <p:nvSpPr>
          <p:cNvPr id="2" name="Rectangle 1"/>
          <p:cNvSpPr/>
          <p:nvPr/>
        </p:nvSpPr>
        <p:spPr>
          <a:xfrm>
            <a:off x="5950634" y="5496950"/>
            <a:ext cx="2895600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Rectangle 11"/>
          <p:cNvSpPr/>
          <p:nvPr/>
        </p:nvSpPr>
        <p:spPr>
          <a:xfrm>
            <a:off x="5114036" y="5994576"/>
            <a:ext cx="634041" cy="1786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367117-81BE-5B43-9A7C-C3DB00AFD223}"/>
              </a:ext>
            </a:extLst>
          </p:cNvPr>
          <p:cNvSpPr txBox="1"/>
          <p:nvPr userDrawn="1"/>
        </p:nvSpPr>
        <p:spPr>
          <a:xfrm>
            <a:off x="228600" y="6491080"/>
            <a:ext cx="46057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Computer Architecture Group</a:t>
            </a:r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@ </a:t>
            </a:r>
            <a:r>
              <a:rPr lang="en-US" sz="10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SNU</a:t>
            </a:r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ECE</a:t>
            </a:r>
          </a:p>
        </p:txBody>
      </p:sp>
    </p:spTree>
    <p:extLst>
      <p:ext uri="{BB962C8B-B14F-4D97-AF65-F5344CB8AC3E}">
        <p14:creationId xmlns:p14="http://schemas.microsoft.com/office/powerpoint/2010/main" val="1260711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515100" y="6349313"/>
            <a:ext cx="21717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n w="900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10" name="Slide Number Placeholder 22"/>
          <p:cNvSpPr txBox="1">
            <a:spLocks/>
          </p:cNvSpPr>
          <p:nvPr/>
        </p:nvSpPr>
        <p:spPr>
          <a:xfrm>
            <a:off x="8610600" y="6517750"/>
            <a:ext cx="609600" cy="228600"/>
          </a:xfrm>
          <a:prstGeom prst="rect">
            <a:avLst/>
          </a:prstGeom>
        </p:spPr>
        <p:txBody>
          <a:bodyPr vert="horz"/>
          <a:lstStyle>
            <a:defPPr>
              <a:defRPr lang="en-US"/>
            </a:defPPr>
            <a:lvl1pPr marL="0" algn="l" defTabSz="914400" rtl="0" eaLnBrk="1" latinLnBrk="0" hangingPunct="1">
              <a:defRPr kumimoji="0" sz="1200" b="0" kern="1200" cap="none" spc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9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‹#›</a:t>
            </a:fld>
            <a:endParaRPr lang="en-US" sz="9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228600" y="1143000"/>
            <a:ext cx="8686800" cy="5181600"/>
          </a:xfrm>
        </p:spPr>
        <p:txBody>
          <a:bodyPr>
            <a:normAutofit/>
          </a:bodyPr>
          <a:lstStyle>
            <a:lvl1pPr marL="205725" indent="-205725">
              <a:buFont typeface="Arial" panose="020B0604020202020204" pitchFamily="34" charset="0"/>
              <a:buChar char="•"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defRPr>
            </a:lvl1pPr>
            <a:lvl2pPr marL="411450" indent="-205725"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Tahoma" pitchFamily="34" charset="0"/>
                <a:cs typeface="Calibri" pitchFamily="34" charset="0"/>
              </a:defRPr>
            </a:lvl2pPr>
            <a:lvl3pPr>
              <a:defRPr sz="1350">
                <a:latin typeface="Calibri" pitchFamily="34" charset="0"/>
                <a:ea typeface="Tahoma" pitchFamily="34" charset="0"/>
                <a:cs typeface="Calibri" pitchFamily="34" charset="0"/>
              </a:defRPr>
            </a:lvl3pPr>
            <a:lvl4pPr>
              <a:defRPr sz="1350">
                <a:latin typeface="Calibri" pitchFamily="34" charset="0"/>
                <a:ea typeface="Tahoma" pitchFamily="34" charset="0"/>
                <a:cs typeface="Calibri" pitchFamily="34" charset="0"/>
              </a:defRPr>
            </a:lvl4pPr>
            <a:lvl5pPr>
              <a:defRPr sz="1050">
                <a:latin typeface="Calibri" pitchFamily="34" charset="0"/>
                <a:ea typeface="Tahoma" pitchFamily="34" charset="0"/>
                <a:cs typeface="Calibri" pitchFamily="34" charset="0"/>
              </a:defRPr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D32FDC-DB1B-0840-BE54-ECE2F5EC3314}"/>
              </a:ext>
            </a:extLst>
          </p:cNvPr>
          <p:cNvSpPr txBox="1"/>
          <p:nvPr userDrawn="1"/>
        </p:nvSpPr>
        <p:spPr>
          <a:xfrm>
            <a:off x="228600" y="6491080"/>
            <a:ext cx="46057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Computer Architecture Group</a:t>
            </a:r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@ </a:t>
            </a:r>
            <a:r>
              <a:rPr lang="en-US" sz="10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SNU</a:t>
            </a:r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ECE</a:t>
            </a:r>
          </a:p>
        </p:txBody>
      </p:sp>
    </p:spTree>
    <p:extLst>
      <p:ext uri="{BB962C8B-B14F-4D97-AF65-F5344CB8AC3E}">
        <p14:creationId xmlns:p14="http://schemas.microsoft.com/office/powerpoint/2010/main" val="2917105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8382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28600" y="1143000"/>
            <a:ext cx="8686800" cy="5181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382000" y="762000"/>
            <a:ext cx="609600" cy="2286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900" b="0" cap="none" spc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itchFamily="34" charset="0"/>
                <a:cs typeface="Calibri" pitchFamily="34" charset="0"/>
              </a:defRPr>
            </a:lvl1pPr>
          </a:lstStyle>
          <a:p>
            <a:fld id="{E7122E10-4F2E-4725-A33A-6AB1F67B9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398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</p:sldLayoutIdLst>
  <p:txStyles>
    <p:titleStyle>
      <a:lvl1pPr algn="l" rtl="0" eaLnBrk="1" latinLnBrk="0" hangingPunct="1">
        <a:spcBef>
          <a:spcPct val="0"/>
        </a:spcBef>
        <a:buNone/>
        <a:defRPr kumimoji="0" sz="2400" b="1" kern="1200" cap="none" spc="0">
          <a:ln w="9000" cmpd="sng">
            <a:solidFill>
              <a:schemeClr val="accent4">
                <a:shade val="50000"/>
                <a:satMod val="120000"/>
              </a:schemeClr>
            </a:solidFill>
            <a:prstDash val="solid"/>
          </a:ln>
          <a:solidFill>
            <a:schemeClr val="tx2"/>
          </a:solidFill>
          <a:effectLst>
            <a:reflection blurRad="12700" stA="28000" endPos="45000" dist="1000" dir="5400000" sy="-100000" algn="bl" rotWithShape="0"/>
          </a:effectLst>
          <a:latin typeface="Tahoma" pitchFamily="34" charset="0"/>
          <a:ea typeface="Tahoma" pitchFamily="34" charset="0"/>
          <a:cs typeface="Tahoma" pitchFamily="34" charset="0"/>
        </a:defRPr>
      </a:lvl1pPr>
    </p:titleStyle>
    <p:bodyStyle>
      <a:lvl1pPr marL="205725" indent="-205725" algn="l" rtl="0" eaLnBrk="1" latinLnBrk="0" hangingPunct="1">
        <a:spcBef>
          <a:spcPts val="450"/>
        </a:spcBef>
        <a:buClr>
          <a:schemeClr val="accent2"/>
        </a:buClr>
        <a:buSzPct val="100000"/>
        <a:buFont typeface="Tahoma" pitchFamily="34" charset="0"/>
        <a:buChar char="|"/>
        <a:defRPr kumimoji="0" sz="21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411450" indent="-205725" algn="l" rtl="0" eaLnBrk="1" latinLnBrk="0" hangingPunct="1">
        <a:spcBef>
          <a:spcPts val="375"/>
        </a:spcBef>
        <a:buClr>
          <a:schemeClr val="accent4"/>
        </a:buClr>
        <a:buSzPct val="76000"/>
        <a:buFont typeface="Wingdings 3" pitchFamily="18" charset="2"/>
        <a:buChar char=""/>
        <a:defRPr kumimoji="0" sz="1800" kern="1200">
          <a:solidFill>
            <a:schemeClr val="tx2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617174" indent="-171438" algn="l" rtl="0" eaLnBrk="1" latinLnBrk="0" hangingPunct="1">
        <a:spcBef>
          <a:spcPts val="375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18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822899" indent="-171438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5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1028624" indent="-171438" algn="l" rtl="0" eaLnBrk="1" latinLnBrk="0" hangingPunct="1">
        <a:spcBef>
          <a:spcPts val="225"/>
        </a:spcBef>
        <a:buClr>
          <a:schemeClr val="accent2"/>
        </a:buClr>
        <a:buSzPct val="70000"/>
        <a:buFont typeface="Wingdings"/>
        <a:buChar char=""/>
        <a:defRPr kumimoji="0" sz="135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1234349" indent="-137150" algn="l" rtl="0" eaLnBrk="1" latinLnBrk="0" hangingPunct="1">
        <a:spcBef>
          <a:spcPts val="225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371498" indent="-137150" algn="l" rtl="0" eaLnBrk="1" latinLnBrk="0" hangingPunct="1">
        <a:spcBef>
          <a:spcPts val="225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05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1508648" indent="-137150" algn="l" rtl="0" eaLnBrk="1" latinLnBrk="0" hangingPunct="1">
        <a:spcBef>
          <a:spcPts val="225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05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1645797" indent="-137150" algn="l" rtl="0" eaLnBrk="1" latinLnBrk="0" hangingPunct="1">
        <a:spcBef>
          <a:spcPts val="225"/>
        </a:spcBef>
        <a:buClr>
          <a:srgbClr val="9FB8CD"/>
        </a:buClr>
        <a:buSzPct val="75000"/>
        <a:buFont typeface="Wingdings 3"/>
        <a:buChar char=""/>
        <a:defRPr kumimoji="0" lang="en-US" sz="9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87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74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2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9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7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4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2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9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7" Type="http://schemas.openxmlformats.org/officeDocument/2006/relationships/hyperlink" Target="http://needjarvis.tistory.com/182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cs231n.github.io/convolutional-networks/#conv" TargetMode="External"/><Relationship Id="rId2" Type="http://schemas.openxmlformats.org/officeDocument/2006/relationships/hyperlink" Target="https://www.nature.com/articles/nature14539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cs231n.github.io/convolutional-networks/#pool" TargetMode="External"/><Relationship Id="rId4" Type="http://schemas.openxmlformats.org/officeDocument/2006/relationships/hyperlink" Target="http://cs231n.github.io/convolutional-networks/#fc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ecs.umich.edu/courses/eecs373/labs/lab3/IHI0024C_amba_apb_protocol_spec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xilinx.com/support/documentation/ip_documentation/ug761_axi_reference_guide.pdf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The_Elements_of_Programming_Style" TargetMode="Externa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524008"/>
            <a:ext cx="9144000" cy="1070405"/>
          </a:xfrm>
        </p:spPr>
        <p:txBody>
          <a:bodyPr>
            <a:noAutofit/>
          </a:bodyPr>
          <a:lstStyle/>
          <a:p>
            <a:r>
              <a:rPr lang="en-US" sz="3900" dirty="0">
                <a:ln w="9000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Digital Systems Design</a:t>
            </a:r>
            <a:br>
              <a:rPr lang="en-US" sz="3900" dirty="0">
                <a:ln w="9000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800" dirty="0">
                <a:ln w="9000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Term Project: CNN Accelerator</a:t>
            </a:r>
            <a:br>
              <a:rPr lang="en-US" sz="3900" dirty="0">
                <a:ln w="900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br>
              <a:rPr lang="en-US" sz="3900" dirty="0">
                <a:ln w="900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ln w="9000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Electrical and Computer Engineering</a:t>
            </a:r>
            <a:br>
              <a:rPr lang="en-US" sz="2000" dirty="0">
                <a:ln w="900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ln w="9000" cmpd="sng">
                  <a:noFill/>
                  <a:prstDash val="solid"/>
                </a:ln>
                <a:solidFill>
                  <a:schemeClr val="accent2"/>
                </a:solidFill>
              </a:rPr>
              <a:t>Seoul National University</a:t>
            </a:r>
            <a:br>
              <a:rPr lang="en-US" sz="2000" dirty="0">
                <a:ln w="9000" cmpd="sng">
                  <a:solidFill>
                    <a:schemeClr val="accent2"/>
                  </a:solidFill>
                  <a:prstDash val="solid"/>
                </a:ln>
                <a:solidFill>
                  <a:schemeClr val="accent2"/>
                </a:solidFill>
              </a:rPr>
            </a:br>
            <a:br>
              <a:rPr lang="en-US" sz="3900" dirty="0">
                <a:ln w="9000" cmpd="sng">
                  <a:solidFill>
                    <a:schemeClr val="accent2"/>
                  </a:solidFill>
                  <a:prstDash val="solid"/>
                </a:ln>
                <a:solidFill>
                  <a:schemeClr val="accent2"/>
                </a:solidFill>
              </a:rPr>
            </a:br>
            <a:endParaRPr lang="en-US" sz="3000" dirty="0">
              <a:ln w="9000" cmpd="sng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3278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9252"/>
    </mc:Choice>
    <mc:Fallback xmlns="">
      <p:transition advTm="2925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Overview of CNN Model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Convolution Neural Network</a:t>
            </a:r>
          </a:p>
          <a:p>
            <a:pPr lvl="1"/>
            <a:r>
              <a:rPr lang="en-US" altLang="ko-KR" dirty="0"/>
              <a:t>Convolution + </a:t>
            </a:r>
            <a:r>
              <a:rPr lang="en-US" altLang="ko-KR" dirty="0" err="1"/>
              <a:t>ReLU</a:t>
            </a:r>
            <a:r>
              <a:rPr lang="en-US" altLang="ko-KR" dirty="0"/>
              <a:t> (activation function)</a:t>
            </a:r>
          </a:p>
          <a:p>
            <a:pPr lvl="1"/>
            <a:r>
              <a:rPr lang="en-US" altLang="ko-KR" dirty="0"/>
              <a:t>Pooling</a:t>
            </a:r>
          </a:p>
          <a:p>
            <a:pPr lvl="1"/>
            <a:r>
              <a:rPr lang="en-US" altLang="ko-KR" dirty="0"/>
              <a:t>FC</a:t>
            </a:r>
          </a:p>
          <a:p>
            <a:pPr lvl="1"/>
            <a:endParaRPr lang="en-US" altLang="ko-KR" dirty="0"/>
          </a:p>
        </p:txBody>
      </p:sp>
      <p:pic>
        <p:nvPicPr>
          <p:cNvPr id="10" name="Picture 7">
            <a:extLst>
              <a:ext uri="{FF2B5EF4-FFF2-40B4-BE49-F238E27FC236}">
                <a16:creationId xmlns:a16="http://schemas.microsoft.com/office/drawing/2014/main" id="{559C962F-1B10-A74C-A8FA-7538A7F3B7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391" y="3045017"/>
            <a:ext cx="7477218" cy="2542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571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Convolution Layer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Convolution layers extract the features of input data</a:t>
            </a:r>
          </a:p>
          <a:p>
            <a:r>
              <a:rPr lang="en-US" altLang="ko-KR" dirty="0"/>
              <a:t>Filter</a:t>
            </a:r>
          </a:p>
          <a:p>
            <a:pPr lvl="1"/>
            <a:r>
              <a:rPr lang="en-US" altLang="ko-KR" dirty="0"/>
              <a:t>Weight matrix to multiply with feature matrix</a:t>
            </a:r>
          </a:p>
          <a:p>
            <a:r>
              <a:rPr lang="en-US" altLang="ko-KR" dirty="0"/>
              <a:t>Stride</a:t>
            </a:r>
          </a:p>
          <a:p>
            <a:pPr lvl="1"/>
            <a:r>
              <a:rPr lang="en-US" altLang="ko-KR" dirty="0"/>
              <a:t>Stride size: How many elements for filter to jump?</a:t>
            </a:r>
          </a:p>
          <a:p>
            <a:r>
              <a:rPr lang="en-US" altLang="ko-KR" dirty="0"/>
              <a:t>Padding</a:t>
            </a:r>
          </a:p>
          <a:p>
            <a:pPr lvl="1"/>
            <a:r>
              <a:rPr lang="en-US" altLang="ko-KR" dirty="0"/>
              <a:t>Padding is used for making the size of input and output similar or the same</a:t>
            </a:r>
          </a:p>
          <a:p>
            <a:r>
              <a:rPr lang="en-US" altLang="ko-KR" dirty="0"/>
              <a:t>After convolution, do </a:t>
            </a:r>
            <a:r>
              <a:rPr lang="en-US" altLang="ko-KR" dirty="0" err="1"/>
              <a:t>ReLU</a:t>
            </a:r>
            <a:r>
              <a:rPr lang="en-US" altLang="ko-KR" dirty="0"/>
              <a:t> operation, which filters out negative values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874318-1CD7-B741-8051-80613A5BFE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767" y="4725389"/>
            <a:ext cx="3823329" cy="135666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339D769-4C6A-1E44-B87F-DFE8D58B61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2481" y="4887363"/>
            <a:ext cx="4622919" cy="10739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EC62E50-77D6-104D-B629-0246EB4DCB42}"/>
              </a:ext>
            </a:extLst>
          </p:cNvPr>
          <p:cNvSpPr txBox="1"/>
          <p:nvPr/>
        </p:nvSpPr>
        <p:spPr>
          <a:xfrm>
            <a:off x="901148" y="6001244"/>
            <a:ext cx="27165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of convolution computation</a:t>
            </a:r>
          </a:p>
          <a:p>
            <a:pPr algn="ctr"/>
            <a:r>
              <a:rPr lang="en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(stride_size=1, padding=0)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5E4ACF-8643-9D4E-8BD8-EACF77C53CA0}"/>
              </a:ext>
            </a:extLst>
          </p:cNvPr>
          <p:cNvSpPr txBox="1"/>
          <p:nvPr/>
        </p:nvSpPr>
        <p:spPr>
          <a:xfrm>
            <a:off x="5184965" y="5961312"/>
            <a:ext cx="27165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effect of padding</a:t>
            </a:r>
          </a:p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(left: no padding, right: zero padding)</a:t>
            </a:r>
            <a:endParaRPr lang="en-KR" sz="1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6384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Fully-Connected (FC) Layer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FC layers classify the data</a:t>
            </a:r>
          </a:p>
          <a:p>
            <a:r>
              <a:rPr lang="en-US" altLang="ko-KR" dirty="0"/>
              <a:t>FC = Matrix-Vector multiplication</a:t>
            </a:r>
          </a:p>
          <a:p>
            <a:r>
              <a:rPr lang="en-US" altLang="ko-KR" dirty="0"/>
              <a:t>The output of the last conv(+pool) layer is a matrix form, so it is unrolled as a vector form</a:t>
            </a:r>
          </a:p>
          <a:p>
            <a:r>
              <a:rPr lang="en-US" altLang="ko-KR" dirty="0"/>
              <a:t>After FC, do </a:t>
            </a:r>
            <a:r>
              <a:rPr lang="en-US" altLang="ko-KR" dirty="0" err="1"/>
              <a:t>ReLU</a:t>
            </a:r>
            <a:r>
              <a:rPr lang="en-US" altLang="ko-KR" dirty="0"/>
              <a:t> operation same as the convolution layer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CEAED5A-4A82-734A-9ED8-235D85CE4498}"/>
              </a:ext>
            </a:extLst>
          </p:cNvPr>
          <p:cNvGrpSpPr/>
          <p:nvPr/>
        </p:nvGrpSpPr>
        <p:grpSpPr>
          <a:xfrm>
            <a:off x="545740" y="3733800"/>
            <a:ext cx="8052520" cy="2303540"/>
            <a:chOff x="704480" y="2034000"/>
            <a:chExt cx="8052520" cy="2303540"/>
          </a:xfrm>
        </p:grpSpPr>
        <p:pic>
          <p:nvPicPr>
            <p:cNvPr id="26" name="Picture 3">
              <a:extLst>
                <a:ext uri="{FF2B5EF4-FFF2-40B4-BE49-F238E27FC236}">
                  <a16:creationId xmlns:a16="http://schemas.microsoft.com/office/drawing/2014/main" id="{A7D119D3-D349-3349-8863-F1D9D208EE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-1" r="42252" b="13636"/>
            <a:stretch/>
          </p:blipFill>
          <p:spPr>
            <a:xfrm>
              <a:off x="704480" y="2034000"/>
              <a:ext cx="2212898" cy="2088745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E7E573A-1B3F-2C4F-BE3D-584ADD1018A1}"/>
                </a:ext>
              </a:extLst>
            </p:cNvPr>
            <p:cNvSpPr txBox="1"/>
            <p:nvPr/>
          </p:nvSpPr>
          <p:spPr>
            <a:xfrm>
              <a:off x="1413229" y="4106708"/>
              <a:ext cx="16109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>
                  <a:latin typeface="Arial" panose="020B0604020202020204" pitchFamily="34" charset="0"/>
                  <a:cs typeface="Arial" panose="020B0604020202020204" pitchFamily="34" charset="0"/>
                </a:rPr>
                <a:t>Structure of FC layer</a:t>
              </a:r>
              <a:r>
                <a:rPr lang="en-US" altLang="ko-KR" sz="900" baseline="30000">
                  <a:latin typeface="Arial" panose="020B0604020202020204" pitchFamily="34" charset="0"/>
                  <a:cs typeface="Arial" panose="020B0604020202020204" pitchFamily="34" charset="0"/>
                </a:rPr>
                <a:t> 1)</a:t>
              </a:r>
              <a:endParaRPr 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91EED11-4ADC-8C4C-B339-7D46905C29C5}"/>
                </a:ext>
              </a:extLst>
            </p:cNvPr>
            <p:cNvSpPr txBox="1"/>
            <p:nvPr/>
          </p:nvSpPr>
          <p:spPr>
            <a:xfrm>
              <a:off x="5555404" y="4106708"/>
              <a:ext cx="147622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>
                  <a:latin typeface="Arial" panose="020B0604020202020204" pitchFamily="34" charset="0"/>
                  <a:cs typeface="Arial" panose="020B0604020202020204" pitchFamily="34" charset="0"/>
                </a:rPr>
                <a:t>Operation of FC layer</a:t>
              </a:r>
              <a:r>
                <a:rPr lang="en-US" altLang="ko-KR" sz="900" baseline="30000">
                  <a:latin typeface="Arial" panose="020B0604020202020204" pitchFamily="34" charset="0"/>
                  <a:cs typeface="Arial" panose="020B0604020202020204" pitchFamily="34" charset="0"/>
                </a:rPr>
                <a:t>2)</a:t>
              </a:r>
              <a:endParaRPr 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9" name="그림 13">
              <a:extLst>
                <a:ext uri="{FF2B5EF4-FFF2-40B4-BE49-F238E27FC236}">
                  <a16:creationId xmlns:a16="http://schemas.microsoft.com/office/drawing/2014/main" id="{B056AD63-3C53-B140-926B-E88AD15CD8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50858" y="2382997"/>
              <a:ext cx="2274271" cy="1316212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AC3C6F66-4681-F244-9A92-4B8AA98F72BB}"/>
                    </a:ext>
                  </a:extLst>
                </p:cNvPr>
                <p:cNvSpPr txBox="1"/>
                <p:nvPr/>
              </p:nvSpPr>
              <p:spPr>
                <a:xfrm>
                  <a:off x="5791529" y="3014668"/>
                  <a:ext cx="23574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ko-KR" altLang="en-US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AC3C6F66-4681-F244-9A92-4B8AA98F72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1529" y="3014668"/>
                  <a:ext cx="235749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35000"/>
                  </a:stretch>
                </a:blipFill>
              </p:spPr>
              <p:txBody>
                <a:bodyPr/>
                <a:lstStyle/>
                <a:p>
                  <a:r>
                    <a:rPr lang="en-K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직사각형 15">
              <a:extLst>
                <a:ext uri="{FF2B5EF4-FFF2-40B4-BE49-F238E27FC236}">
                  <a16:creationId xmlns:a16="http://schemas.microsoft.com/office/drawing/2014/main" id="{E42BEC11-E355-C345-B919-AFC8DB56D60F}"/>
                </a:ext>
              </a:extLst>
            </p:cNvPr>
            <p:cNvSpPr/>
            <p:nvPr/>
          </p:nvSpPr>
          <p:spPr>
            <a:xfrm>
              <a:off x="6083411" y="3175799"/>
              <a:ext cx="991273" cy="152263"/>
            </a:xfrm>
            <a:prstGeom prst="rect">
              <a:avLst/>
            </a:prstGeom>
            <a:solidFill>
              <a:schemeClr val="accent6"/>
            </a:solidFill>
            <a:ln w="254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BF410AD-C2B5-F744-BCF7-A659638551AB}"/>
                </a:ext>
              </a:extLst>
            </p:cNvPr>
            <p:cNvSpPr txBox="1"/>
            <p:nvPr/>
          </p:nvSpPr>
          <p:spPr>
            <a:xfrm>
              <a:off x="6423461" y="2837060"/>
              <a:ext cx="202500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50" dirty="0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ko-KR" altLang="en-US" sz="13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직사각형 17">
              <a:extLst>
                <a:ext uri="{FF2B5EF4-FFF2-40B4-BE49-F238E27FC236}">
                  <a16:creationId xmlns:a16="http://schemas.microsoft.com/office/drawing/2014/main" id="{74181CB9-8155-004D-A9D2-FF58DC0FCC15}"/>
                </a:ext>
              </a:extLst>
            </p:cNvPr>
            <p:cNvSpPr/>
            <p:nvPr/>
          </p:nvSpPr>
          <p:spPr>
            <a:xfrm>
              <a:off x="4714539" y="2432487"/>
              <a:ext cx="641250" cy="4295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Weight</a:t>
              </a:r>
              <a:endParaRPr lang="ko-KR" altLang="en-US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직사각형 18">
              <a:extLst>
                <a:ext uri="{FF2B5EF4-FFF2-40B4-BE49-F238E27FC236}">
                  <a16:creationId xmlns:a16="http://schemas.microsoft.com/office/drawing/2014/main" id="{F156ADAD-7F38-7A43-BF97-FF6E2B1ADD91}"/>
                </a:ext>
              </a:extLst>
            </p:cNvPr>
            <p:cNvSpPr/>
            <p:nvPr/>
          </p:nvSpPr>
          <p:spPr>
            <a:xfrm>
              <a:off x="3670503" y="2432487"/>
              <a:ext cx="641250" cy="4295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Input</a:t>
              </a:r>
              <a:endParaRPr lang="ko-KR" altLang="en-US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직사각형 19">
              <a:extLst>
                <a:ext uri="{FF2B5EF4-FFF2-40B4-BE49-F238E27FC236}">
                  <a16:creationId xmlns:a16="http://schemas.microsoft.com/office/drawing/2014/main" id="{B9FC505C-C524-714B-B190-E6825CC7E765}"/>
                </a:ext>
              </a:extLst>
            </p:cNvPr>
            <p:cNvSpPr/>
            <p:nvPr/>
          </p:nvSpPr>
          <p:spPr>
            <a:xfrm>
              <a:off x="6258423" y="2496296"/>
              <a:ext cx="641250" cy="4295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Bias</a:t>
              </a:r>
              <a:endParaRPr lang="ko-KR" altLang="en-US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FBBD01A-2F52-DF41-8647-B323D4057272}"/>
                </a:ext>
              </a:extLst>
            </p:cNvPr>
            <p:cNvSpPr txBox="1"/>
            <p:nvPr/>
          </p:nvSpPr>
          <p:spPr>
            <a:xfrm>
              <a:off x="7216251" y="3014668"/>
              <a:ext cx="2357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latin typeface="Arial" panose="020B0604020202020204" pitchFamily="34" charset="0"/>
                  <a:cs typeface="Arial" panose="020B0604020202020204" pitchFamily="34" charset="0"/>
                </a:rPr>
                <a:t>=</a:t>
              </a:r>
              <a:endParaRPr lang="ko-KR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7" name="그룹 21">
              <a:extLst>
                <a:ext uri="{FF2B5EF4-FFF2-40B4-BE49-F238E27FC236}">
                  <a16:creationId xmlns:a16="http://schemas.microsoft.com/office/drawing/2014/main" id="{209E0785-F161-B64D-AF0E-315D6BF677A1}"/>
                </a:ext>
              </a:extLst>
            </p:cNvPr>
            <p:cNvGrpSpPr/>
            <p:nvPr/>
          </p:nvGrpSpPr>
          <p:grpSpPr>
            <a:xfrm>
              <a:off x="7450234" y="2410821"/>
              <a:ext cx="1306766" cy="1382994"/>
              <a:chOff x="10222385" y="2496328"/>
              <a:chExt cx="1742354" cy="1843992"/>
            </a:xfrm>
          </p:grpSpPr>
          <p:pic>
            <p:nvPicPr>
              <p:cNvPr id="40" name="그림 22">
                <a:extLst>
                  <a:ext uri="{FF2B5EF4-FFF2-40B4-BE49-F238E27FC236}">
                    <a16:creationId xmlns:a16="http://schemas.microsoft.com/office/drawing/2014/main" id="{CC08E6E4-5C22-5448-ACFE-9266122C46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222385" y="2496328"/>
                <a:ext cx="1742354" cy="1843992"/>
              </a:xfrm>
              <a:prstGeom prst="rect">
                <a:avLst/>
              </a:prstGeom>
            </p:spPr>
          </p:pic>
          <p:sp>
            <p:nvSpPr>
              <p:cNvPr id="41" name="직사각형 23">
                <a:extLst>
                  <a:ext uri="{FF2B5EF4-FFF2-40B4-BE49-F238E27FC236}">
                    <a16:creationId xmlns:a16="http://schemas.microsoft.com/office/drawing/2014/main" id="{31011B76-012D-8741-AD87-987F271EC954}"/>
                  </a:ext>
                </a:extLst>
              </p:cNvPr>
              <p:cNvSpPr/>
              <p:nvPr/>
            </p:nvSpPr>
            <p:spPr>
              <a:xfrm>
                <a:off x="10682596" y="2541328"/>
                <a:ext cx="855000" cy="57267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105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Output</a:t>
                </a:r>
                <a:endParaRPr lang="ko-KR" altLang="en-US" sz="10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615E7D5-6BF9-8149-8694-3F0940E572E8}"/>
                </a:ext>
              </a:extLst>
            </p:cNvPr>
            <p:cNvSpPr txBox="1"/>
            <p:nvPr/>
          </p:nvSpPr>
          <p:spPr>
            <a:xfrm>
              <a:off x="5534419" y="2475422"/>
              <a:ext cx="235749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0" dirty="0">
                  <a:latin typeface="Arial" panose="020B0604020202020204" pitchFamily="34" charset="0"/>
                  <a:cs typeface="Arial" panose="020B0604020202020204" pitchFamily="34" charset="0"/>
                </a:rPr>
                <a:t>]</a:t>
              </a:r>
              <a:endParaRPr lang="ko-KR" altLang="en-US" sz="8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BD794FA-9E85-5D4C-9A9E-D2F95DB040B8}"/>
                </a:ext>
              </a:extLst>
            </p:cNvPr>
            <p:cNvSpPr txBox="1"/>
            <p:nvPr/>
          </p:nvSpPr>
          <p:spPr>
            <a:xfrm>
              <a:off x="3271397" y="2484000"/>
              <a:ext cx="235749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0" dirty="0">
                  <a:latin typeface="Arial" panose="020B0604020202020204" pitchFamily="34" charset="0"/>
                  <a:cs typeface="Arial" panose="020B0604020202020204" pitchFamily="34" charset="0"/>
                </a:rPr>
                <a:t>[</a:t>
              </a:r>
              <a:endParaRPr lang="ko-KR" altLang="en-US" sz="8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DC0587AD-E6D4-3F44-B6AC-DFBC482E766F}"/>
              </a:ext>
            </a:extLst>
          </p:cNvPr>
          <p:cNvSpPr txBox="1"/>
          <p:nvPr/>
        </p:nvSpPr>
        <p:spPr>
          <a:xfrm>
            <a:off x="211753" y="6149115"/>
            <a:ext cx="4117500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25" dirty="0">
                <a:latin typeface="Arial" panose="020B0604020202020204" pitchFamily="34" charset="0"/>
                <a:cs typeface="Arial" panose="020B0604020202020204" pitchFamily="34" charset="0"/>
              </a:rPr>
              <a:t>1) </a:t>
            </a:r>
            <a:r>
              <a:rPr lang="en-US" altLang="ko-KR" sz="825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http://needjarvis.tistory.com/182</a:t>
            </a:r>
            <a:endParaRPr lang="en-US" altLang="ko-KR" sz="82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825" dirty="0">
                <a:latin typeface="Arial" panose="020B0604020202020204" pitchFamily="34" charset="0"/>
                <a:cs typeface="Arial" panose="020B0604020202020204" pitchFamily="34" charset="0"/>
              </a:rPr>
              <a:t>2) https://petewarden.com/2015/04/20/why-gemm-is-at-the-heart-of-deep-learning/</a:t>
            </a:r>
          </a:p>
        </p:txBody>
      </p:sp>
    </p:spTree>
    <p:extLst>
      <p:ext uri="{BB962C8B-B14F-4D97-AF65-F5344CB8AC3E}">
        <p14:creationId xmlns:p14="http://schemas.microsoft.com/office/powerpoint/2010/main" val="27861875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Pooling Layer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Option: </a:t>
            </a:r>
            <a:r>
              <a:rPr lang="en-US" altLang="ko-KR" b="1" dirty="0"/>
              <a:t>Max pooling</a:t>
            </a:r>
            <a:r>
              <a:rPr lang="en-US" altLang="ko-KR" dirty="0"/>
              <a:t>, min pooling, average pooling(no comp.)</a:t>
            </a:r>
          </a:p>
          <a:p>
            <a:r>
              <a:rPr lang="en-US" altLang="ko-KR" dirty="0"/>
              <a:t>Used for preventing overfitting</a:t>
            </a:r>
          </a:p>
          <a:p>
            <a:r>
              <a:rPr lang="en-US" altLang="ko-KR" dirty="0"/>
              <a:t>Window size</a:t>
            </a:r>
          </a:p>
          <a:p>
            <a:pPr lvl="1"/>
            <a:r>
              <a:rPr lang="en-US" altLang="ko-KR" dirty="0"/>
              <a:t>Similar to filter of conv. layer (almost 2x2)</a:t>
            </a:r>
          </a:p>
          <a:p>
            <a:r>
              <a:rPr lang="en-US" altLang="ko-KR" dirty="0"/>
              <a:t>Stride size</a:t>
            </a:r>
          </a:p>
          <a:p>
            <a:pPr lvl="1"/>
            <a:r>
              <a:rPr lang="en-US" altLang="ko-KR" dirty="0"/>
              <a:t>How many elements for window to jump?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08F3BB-D235-F245-BC1C-F98C2AF004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9627" y="3667013"/>
            <a:ext cx="4964745" cy="251905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888F8E2-C233-5F41-BB9E-9747DDC9E818}"/>
              </a:ext>
            </a:extLst>
          </p:cNvPr>
          <p:cNvSpPr txBox="1"/>
          <p:nvPr/>
        </p:nvSpPr>
        <p:spPr>
          <a:xfrm>
            <a:off x="3213716" y="6163032"/>
            <a:ext cx="27165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of pooling computation</a:t>
            </a:r>
          </a:p>
          <a:p>
            <a:pPr algn="ctr"/>
            <a:r>
              <a:rPr lang="en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(window_size=2x2, stride_size=2)</a:t>
            </a:r>
          </a:p>
        </p:txBody>
      </p:sp>
    </p:spTree>
    <p:extLst>
      <p:ext uri="{BB962C8B-B14F-4D97-AF65-F5344CB8AC3E}">
        <p14:creationId xmlns:p14="http://schemas.microsoft.com/office/powerpoint/2010/main" val="35026483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Appendix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What is Deep Learning?</a:t>
            </a:r>
          </a:p>
          <a:p>
            <a:pPr lvl="1"/>
            <a:r>
              <a:rPr lang="en-US" altLang="ko-KR" dirty="0">
                <a:hlinkClick r:id="rId2"/>
              </a:rPr>
              <a:t>https://www.nature.com/articles/nature14539</a:t>
            </a:r>
            <a:endParaRPr lang="en-US" altLang="ko-KR" dirty="0"/>
          </a:p>
          <a:p>
            <a:r>
              <a:rPr lang="en-US" altLang="ko-KR" dirty="0"/>
              <a:t>For convolutional layer,</a:t>
            </a:r>
          </a:p>
          <a:p>
            <a:pPr lvl="1"/>
            <a:r>
              <a:rPr lang="en-US" altLang="ko-KR" dirty="0"/>
              <a:t>Refer </a:t>
            </a:r>
            <a:r>
              <a:rPr lang="en-US" altLang="ko-KR" dirty="0">
                <a:hlinkClick r:id="rId3"/>
              </a:rPr>
              <a:t>http://cs231n.github.io/convolutional-networks/#conv</a:t>
            </a:r>
            <a:endParaRPr lang="en-US" altLang="ko-KR" dirty="0"/>
          </a:p>
          <a:p>
            <a:r>
              <a:rPr lang="en-US" altLang="ko-KR" dirty="0"/>
              <a:t>For fully-connected layer,</a:t>
            </a:r>
          </a:p>
          <a:p>
            <a:pPr lvl="1"/>
            <a:r>
              <a:rPr lang="en-US" altLang="ko-KR" dirty="0"/>
              <a:t>Refer to Lab 06 notes</a:t>
            </a:r>
          </a:p>
          <a:p>
            <a:pPr lvl="1"/>
            <a:r>
              <a:rPr lang="en-US" altLang="ko-KR" dirty="0"/>
              <a:t>Or refer </a:t>
            </a:r>
            <a:r>
              <a:rPr lang="en-US" altLang="ko-KR" dirty="0">
                <a:hlinkClick r:id="rId4"/>
              </a:rPr>
              <a:t>http://cs231n.github.io/convolutional-networks/#fc</a:t>
            </a:r>
            <a:endParaRPr lang="en-US" altLang="ko-KR" dirty="0"/>
          </a:p>
          <a:p>
            <a:r>
              <a:rPr lang="en-US" altLang="ko-KR" dirty="0"/>
              <a:t>For pooling layer,</a:t>
            </a:r>
          </a:p>
          <a:p>
            <a:pPr lvl="1"/>
            <a:r>
              <a:rPr lang="en-US" altLang="ko-KR" dirty="0"/>
              <a:t>Also refer </a:t>
            </a:r>
            <a:r>
              <a:rPr lang="en-US" altLang="ko-KR" dirty="0">
                <a:hlinkClick r:id="rId5"/>
              </a:rPr>
              <a:t>http://cs231n.github.io/convolutional-networks/#pool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77486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524008"/>
            <a:ext cx="9144000" cy="1070405"/>
          </a:xfrm>
        </p:spPr>
        <p:txBody>
          <a:bodyPr>
            <a:noAutofit/>
          </a:bodyPr>
          <a:lstStyle/>
          <a:p>
            <a:r>
              <a:rPr lang="en-US" sz="3900" dirty="0">
                <a:ln w="9000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Model Configuration</a:t>
            </a:r>
            <a:endParaRPr lang="en-US" sz="3000" dirty="0">
              <a:ln w="9000" cmpd="sng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4681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9252"/>
    </mc:Choice>
    <mc:Fallback xmlns="">
      <p:transition advTm="29252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 Setup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Dataset: </a:t>
            </a:r>
            <a:r>
              <a:rPr lang="en-US" altLang="ko-KR" b="1" dirty="0">
                <a:solidFill>
                  <a:srgbClr val="C00000"/>
                </a:solidFill>
              </a:rPr>
              <a:t>CIFAR-10</a:t>
            </a:r>
          </a:p>
          <a:p>
            <a:r>
              <a:rPr lang="en-US" altLang="ko-KR" dirty="0"/>
              <a:t>Model architecture: revised VGG</a:t>
            </a:r>
          </a:p>
          <a:p>
            <a:pPr lvl="1"/>
            <a:r>
              <a:rPr lang="en-US" altLang="ko-KR" dirty="0"/>
              <a:t># of convolutional layers = 6</a:t>
            </a:r>
          </a:p>
          <a:p>
            <a:pPr lvl="1"/>
            <a:r>
              <a:rPr lang="en-US" altLang="ko-KR" dirty="0"/>
              <a:t># of pooling layers = 4</a:t>
            </a:r>
          </a:p>
          <a:p>
            <a:pPr lvl="1"/>
            <a:r>
              <a:rPr lang="en-US" altLang="ko-KR" dirty="0"/>
              <a:t># of FC layers = 3</a:t>
            </a:r>
          </a:p>
          <a:p>
            <a:r>
              <a:rPr lang="en-US" altLang="ko-KR" dirty="0"/>
              <a:t>Trained with </a:t>
            </a:r>
            <a:r>
              <a:rPr lang="en-US" altLang="ko-KR" dirty="0" err="1"/>
              <a:t>PyTorch</a:t>
            </a:r>
            <a:r>
              <a:rPr lang="en-US" altLang="ko-KR" dirty="0"/>
              <a:t> framework</a:t>
            </a:r>
          </a:p>
          <a:p>
            <a:pPr lvl="1"/>
            <a:r>
              <a:rPr lang="en-US" altLang="ko-KR" dirty="0"/>
              <a:t>The default feature/weight representation in </a:t>
            </a:r>
            <a:r>
              <a:rPr lang="en-US" altLang="ko-KR" dirty="0" err="1"/>
              <a:t>PyTorch</a:t>
            </a:r>
            <a:r>
              <a:rPr lang="en-US" altLang="ko-KR" dirty="0"/>
              <a:t> is (out-channel, in-channel, rows, cols)</a:t>
            </a:r>
          </a:p>
          <a:p>
            <a:pPr lvl="1"/>
            <a:r>
              <a:rPr lang="en-US" altLang="ko-KR" dirty="0"/>
              <a:t>E.g. weight matrix: (out-channel, in-channel, rows, cols)</a:t>
            </a:r>
          </a:p>
        </p:txBody>
      </p:sp>
    </p:spTree>
    <p:extLst>
      <p:ext uri="{BB962C8B-B14F-4D97-AF65-F5344CB8AC3E}">
        <p14:creationId xmlns:p14="http://schemas.microsoft.com/office/powerpoint/2010/main" val="29615386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 Structure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398842" y="1907722"/>
            <a:ext cx="8482492" cy="3641564"/>
            <a:chOff x="392528" y="1006869"/>
            <a:chExt cx="11309989" cy="4855417"/>
          </a:xfrm>
        </p:grpSpPr>
        <p:sp>
          <p:nvSpPr>
            <p:cNvPr id="5" name="TextBox 4"/>
            <p:cNvSpPr txBox="1"/>
            <p:nvPr/>
          </p:nvSpPr>
          <p:spPr>
            <a:xfrm>
              <a:off x="392528" y="1720824"/>
              <a:ext cx="2421467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350" dirty="0">
                  <a:latin typeface="Arial" panose="020B0604020202020204" pitchFamily="34" charset="0"/>
                  <a:cs typeface="Arial" panose="020B0604020202020204" pitchFamily="34" charset="0"/>
                </a:rPr>
                <a:t>Input size per </a:t>
              </a:r>
              <a:r>
                <a:rPr lang="en-US" altLang="ko-KR" sz="1350" dirty="0" err="1">
                  <a:latin typeface="Arial" panose="020B0604020202020204" pitchFamily="34" charset="0"/>
                  <a:cs typeface="Arial" panose="020B0604020202020204" pitchFamily="34" charset="0"/>
                </a:rPr>
                <a:t>img</a:t>
              </a:r>
              <a:endParaRPr lang="en-US" altLang="ko-KR" sz="135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altLang="ko-KR" sz="1350" dirty="0">
                  <a:latin typeface="Arial" panose="020B0604020202020204" pitchFamily="34" charset="0"/>
                  <a:cs typeface="Arial" panose="020B0604020202020204" pitchFamily="34" charset="0"/>
                </a:rPr>
                <a:t>3x32x32</a:t>
              </a: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158285" y="1006869"/>
              <a:ext cx="428317" cy="4364474"/>
            </a:xfrm>
            <a:prstGeom prst="rect">
              <a:avLst/>
            </a:prstGeom>
            <a:solidFill>
              <a:srgbClr val="CF3F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738516" y="1006869"/>
              <a:ext cx="428317" cy="4364474"/>
            </a:xfrm>
            <a:prstGeom prst="rect">
              <a:avLst/>
            </a:prstGeom>
            <a:solidFill>
              <a:srgbClr val="F095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8870974" y="1006869"/>
              <a:ext cx="428317" cy="4364474"/>
            </a:xfrm>
            <a:prstGeom prst="rect">
              <a:avLst/>
            </a:prstGeom>
            <a:solidFill>
              <a:srgbClr val="5F4B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 rot="16200000">
              <a:off x="1545771" y="2989050"/>
              <a:ext cx="3572821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35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CONV1 (32, 3, 3, 3)</a:t>
              </a:r>
              <a:endParaRPr lang="ko-KR" altLang="en-US" sz="13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506889" y="5462176"/>
              <a:ext cx="3590988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50" dirty="0">
                  <a:latin typeface="Arial" panose="020B0604020202020204" pitchFamily="34" charset="0"/>
                  <a:cs typeface="Arial" panose="020B0604020202020204" pitchFamily="34" charset="0"/>
                </a:rPr>
                <a:t>(Out-</a:t>
              </a:r>
              <a:r>
                <a:rPr lang="en-US" altLang="ko-KR" sz="1350" dirty="0" err="1">
                  <a:latin typeface="Arial" panose="020B0604020202020204" pitchFamily="34" charset="0"/>
                  <a:cs typeface="Arial" panose="020B0604020202020204" pitchFamily="34" charset="0"/>
                </a:rPr>
                <a:t>ch</a:t>
              </a:r>
              <a:r>
                <a:rPr lang="en-US" altLang="ko-KR" sz="1350" dirty="0">
                  <a:latin typeface="Arial" panose="020B0604020202020204" pitchFamily="34" charset="0"/>
                  <a:cs typeface="Arial" panose="020B0604020202020204" pitchFamily="34" charset="0"/>
                </a:rPr>
                <a:t>, In-</a:t>
              </a:r>
              <a:r>
                <a:rPr lang="en-US" altLang="ko-KR" sz="1350" dirty="0" err="1">
                  <a:latin typeface="Arial" panose="020B0604020202020204" pitchFamily="34" charset="0"/>
                  <a:cs typeface="Arial" panose="020B0604020202020204" pitchFamily="34" charset="0"/>
                </a:rPr>
                <a:t>ch</a:t>
              </a:r>
              <a:r>
                <a:rPr lang="en-US" altLang="ko-KR" sz="1350" dirty="0">
                  <a:latin typeface="Arial" panose="020B0604020202020204" pitchFamily="34" charset="0"/>
                  <a:cs typeface="Arial" panose="020B0604020202020204" pitchFamily="34" charset="0"/>
                </a:rPr>
                <a:t>, Row, Col)</a:t>
              </a:r>
              <a:endParaRPr lang="ko-KR" altLang="en-US" sz="13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 rot="16200000">
              <a:off x="2166263" y="2989051"/>
              <a:ext cx="3572820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35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MAXPOOL1</a:t>
              </a:r>
              <a:endParaRPr lang="ko-KR" altLang="en-US" sz="13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 rot="16200000">
              <a:off x="7298723" y="2989050"/>
              <a:ext cx="3572820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35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FC1 (256, 1024)</a:t>
              </a:r>
              <a:endParaRPr lang="ko-KR" altLang="en-US" sz="13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4315291" y="1006869"/>
              <a:ext cx="428317" cy="4364474"/>
            </a:xfrm>
            <a:prstGeom prst="rect">
              <a:avLst/>
            </a:prstGeom>
            <a:solidFill>
              <a:srgbClr val="CF3F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4895522" y="1006869"/>
              <a:ext cx="428317" cy="4364474"/>
            </a:xfrm>
            <a:prstGeom prst="rect">
              <a:avLst/>
            </a:prstGeom>
            <a:solidFill>
              <a:srgbClr val="F095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 rot="16200000">
              <a:off x="2702778" y="2989051"/>
              <a:ext cx="3572820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35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CONV2 (64, 32, 3, 3)</a:t>
              </a:r>
              <a:endParaRPr lang="ko-KR" altLang="en-US" sz="13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 rot="16200000">
              <a:off x="3323270" y="2989051"/>
              <a:ext cx="3572820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35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MAXPOOL2</a:t>
              </a:r>
              <a:endParaRPr lang="ko-KR" altLang="en-US" sz="13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475753" y="1006869"/>
              <a:ext cx="428317" cy="4364474"/>
            </a:xfrm>
            <a:prstGeom prst="rect">
              <a:avLst/>
            </a:prstGeom>
            <a:solidFill>
              <a:srgbClr val="CF3F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 rot="16200000">
              <a:off x="3863239" y="2989051"/>
              <a:ext cx="3572820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35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CONV3 (128, 64, 3, 3)</a:t>
              </a:r>
              <a:endParaRPr lang="ko-KR" altLang="en-US" sz="13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6044796" y="1006869"/>
              <a:ext cx="428317" cy="4364474"/>
            </a:xfrm>
            <a:prstGeom prst="rect">
              <a:avLst/>
            </a:prstGeom>
            <a:solidFill>
              <a:srgbClr val="CF3F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 rot="16200000">
              <a:off x="4432281" y="2989051"/>
              <a:ext cx="3572820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35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CONV4 (128, 128, 3, 3)</a:t>
              </a:r>
              <a:endParaRPr lang="ko-KR" altLang="en-US" sz="13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6610626" y="1006869"/>
              <a:ext cx="428317" cy="4364474"/>
            </a:xfrm>
            <a:prstGeom prst="rect">
              <a:avLst/>
            </a:prstGeom>
            <a:solidFill>
              <a:srgbClr val="F095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 rot="16200000">
              <a:off x="5038373" y="2989051"/>
              <a:ext cx="3572820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35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MAXPOOL3</a:t>
              </a:r>
              <a:endParaRPr lang="ko-KR" altLang="en-US" sz="13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7170271" y="1006869"/>
              <a:ext cx="428317" cy="4364474"/>
            </a:xfrm>
            <a:prstGeom prst="rect">
              <a:avLst/>
            </a:prstGeom>
            <a:solidFill>
              <a:srgbClr val="CF3F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 rot="16200000">
              <a:off x="5557757" y="2989051"/>
              <a:ext cx="3572820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35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CONV5 (256, 128, 3, 3)</a:t>
              </a:r>
              <a:endParaRPr lang="ko-KR" altLang="en-US" sz="13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7739314" y="1006869"/>
              <a:ext cx="428317" cy="4364474"/>
            </a:xfrm>
            <a:prstGeom prst="rect">
              <a:avLst/>
            </a:prstGeom>
            <a:solidFill>
              <a:srgbClr val="CF3F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 rot="16200000">
              <a:off x="6126800" y="2989051"/>
              <a:ext cx="3572820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35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CONV6 (256, 256, 3, 3)</a:t>
              </a:r>
              <a:endParaRPr lang="ko-KR" altLang="en-US" sz="13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8305144" y="1006869"/>
              <a:ext cx="428317" cy="4364474"/>
            </a:xfrm>
            <a:prstGeom prst="rect">
              <a:avLst/>
            </a:prstGeom>
            <a:solidFill>
              <a:srgbClr val="F095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 rot="16200000">
              <a:off x="6732891" y="2989051"/>
              <a:ext cx="3572820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35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MAXPOOL4</a:t>
              </a:r>
              <a:endParaRPr lang="ko-KR" altLang="en-US" sz="13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9447749" y="1006869"/>
              <a:ext cx="428317" cy="4364474"/>
            </a:xfrm>
            <a:prstGeom prst="rect">
              <a:avLst/>
            </a:prstGeom>
            <a:solidFill>
              <a:srgbClr val="5F4B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 rot="16200000">
              <a:off x="7875497" y="2989050"/>
              <a:ext cx="3572820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35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FC2 (64, 256)</a:t>
              </a:r>
              <a:endParaRPr lang="ko-KR" altLang="en-US" sz="13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0030890" y="1006869"/>
              <a:ext cx="428317" cy="4364474"/>
            </a:xfrm>
            <a:prstGeom prst="rect">
              <a:avLst/>
            </a:prstGeom>
            <a:solidFill>
              <a:srgbClr val="5F4B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 rot="16200000">
              <a:off x="8458639" y="2989050"/>
              <a:ext cx="3572820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35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FC3 (10, 64)</a:t>
              </a:r>
              <a:endParaRPr lang="ko-KR" altLang="en-US" sz="13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3" name="직선 화살표 연결선 32"/>
            <p:cNvCxnSpPr/>
            <p:nvPr/>
          </p:nvCxnSpPr>
          <p:spPr>
            <a:xfrm>
              <a:off x="10459207" y="3192322"/>
              <a:ext cx="750867" cy="0"/>
            </a:xfrm>
            <a:prstGeom prst="straightConnector1">
              <a:avLst/>
            </a:prstGeom>
            <a:ln w="50800">
              <a:solidFill>
                <a:srgbClr val="E9598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9094817" y="5462177"/>
              <a:ext cx="1230279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50" dirty="0">
                  <a:latin typeface="Arial" panose="020B0604020202020204" pitchFamily="34" charset="0"/>
                  <a:cs typeface="Arial" panose="020B0604020202020204" pitchFamily="34" charset="0"/>
                </a:rPr>
                <a:t>(Out, In)</a:t>
              </a:r>
              <a:endParaRPr lang="ko-KR" altLang="en-US" sz="13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 rot="10800000">
              <a:off x="11179297" y="2710132"/>
              <a:ext cx="523220" cy="95794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altLang="ko-KR" sz="1350" b="1" dirty="0">
                  <a:latin typeface="Arial" panose="020B0604020202020204" pitchFamily="34" charset="0"/>
                  <a:cs typeface="Arial" panose="020B0604020202020204" pitchFamily="34" charset="0"/>
                </a:rPr>
                <a:t>Label</a:t>
              </a:r>
              <a:endParaRPr lang="ko-KR" altLang="en-US" sz="13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6" name="그림 3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2021" y="2367155"/>
              <a:ext cx="2480023" cy="2197587"/>
            </a:xfrm>
            <a:prstGeom prst="rect">
              <a:avLst/>
            </a:prstGeom>
          </p:spPr>
        </p:pic>
        <p:cxnSp>
          <p:nvCxnSpPr>
            <p:cNvPr id="37" name="직선 화살표 연결선 36"/>
            <p:cNvCxnSpPr/>
            <p:nvPr/>
          </p:nvCxnSpPr>
          <p:spPr>
            <a:xfrm>
              <a:off x="2412900" y="3189104"/>
              <a:ext cx="750867" cy="0"/>
            </a:xfrm>
            <a:prstGeom prst="straightConnector1">
              <a:avLst/>
            </a:prstGeom>
            <a:ln w="50800">
              <a:solidFill>
                <a:srgbClr val="E9598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185512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524008"/>
            <a:ext cx="9144000" cy="1070405"/>
          </a:xfrm>
        </p:spPr>
        <p:txBody>
          <a:bodyPr>
            <a:noAutofit/>
          </a:bodyPr>
          <a:lstStyle/>
          <a:p>
            <a:r>
              <a:rPr lang="en-US" sz="3900" dirty="0">
                <a:ln w="9000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Module-wise Description</a:t>
            </a:r>
            <a:endParaRPr lang="en-US" sz="3000" dirty="0">
              <a:ln w="9000" cmpd="sng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1148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9252"/>
    </mc:Choice>
    <mc:Fallback xmlns="">
      <p:transition advTm="29252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APB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Abbreviation of </a:t>
            </a:r>
            <a:r>
              <a:rPr lang="en-US" altLang="ko-KR" b="1" dirty="0"/>
              <a:t>A</a:t>
            </a:r>
            <a:r>
              <a:rPr lang="en-US" altLang="ko-KR" dirty="0"/>
              <a:t>dvanced </a:t>
            </a:r>
            <a:r>
              <a:rPr lang="en-US" altLang="ko-KR" b="1" dirty="0"/>
              <a:t>P</a:t>
            </a:r>
            <a:r>
              <a:rPr lang="en-US" altLang="ko-KR" dirty="0"/>
              <a:t>eripheral </a:t>
            </a:r>
            <a:r>
              <a:rPr lang="en-US" altLang="ko-KR" b="1" dirty="0"/>
              <a:t>B</a:t>
            </a:r>
            <a:r>
              <a:rPr lang="en-US" altLang="ko-KR" dirty="0"/>
              <a:t>us, which is a kind of AMBA (Advanced Microcontroller Bus Architecture) protocol</a:t>
            </a:r>
          </a:p>
          <a:p>
            <a:endParaRPr lang="en-US" altLang="ko-KR" dirty="0"/>
          </a:p>
          <a:p>
            <a:r>
              <a:rPr lang="en-US" altLang="ko-KR" dirty="0"/>
              <a:t>We will use this protocol on our control path</a:t>
            </a:r>
          </a:p>
          <a:p>
            <a:endParaRPr lang="en-US" altLang="ko-KR" dirty="0"/>
          </a:p>
          <a:p>
            <a:r>
              <a:rPr lang="en-US" altLang="ko-KR" dirty="0"/>
              <a:t>If you want to know more about the APB protocol, refer to:</a:t>
            </a:r>
            <a:br>
              <a:rPr lang="en-US" altLang="ko-KR" dirty="0"/>
            </a:br>
            <a:r>
              <a:rPr lang="en-US" altLang="ko-KR" dirty="0">
                <a:hlinkClick r:id="rId2"/>
              </a:rPr>
              <a:t>https://www.eecs.umich.edu/courses/eecs373/labs/lab3/IHI0024C_amba_apb_protocol_spec.pdf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83877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A4A34-ADFE-684F-A0E6-142B0E0E0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730E4-5426-6046-9528-1C4286A2EF3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KR" dirty="0"/>
              <a:t>Introduction &amp; project goals</a:t>
            </a:r>
          </a:p>
          <a:p>
            <a:r>
              <a:rPr lang="en-KR" dirty="0"/>
              <a:t>Background</a:t>
            </a:r>
          </a:p>
          <a:p>
            <a:pPr lvl="1"/>
            <a:r>
              <a:rPr lang="en-KR" dirty="0"/>
              <a:t>Convolution / FC / Pooling / ReLU</a:t>
            </a:r>
          </a:p>
          <a:p>
            <a:r>
              <a:rPr lang="en-KR" dirty="0"/>
              <a:t>Model configuration</a:t>
            </a:r>
          </a:p>
          <a:p>
            <a:r>
              <a:rPr lang="en-KR" dirty="0"/>
              <a:t>Module-wise description</a:t>
            </a:r>
          </a:p>
          <a:p>
            <a:pPr lvl="1"/>
            <a:r>
              <a:rPr lang="en-KR" dirty="0"/>
              <a:t>APB, AXI-stream / Computation layers (FC, Conv, Pool)</a:t>
            </a:r>
          </a:p>
          <a:p>
            <a:pPr lvl="1"/>
            <a:r>
              <a:rPr lang="en-KR" dirty="0"/>
              <a:t>VDMA</a:t>
            </a:r>
          </a:p>
          <a:p>
            <a:r>
              <a:rPr lang="en-KR" dirty="0"/>
              <a:t>System overview</a:t>
            </a:r>
          </a:p>
          <a:p>
            <a:r>
              <a:rPr lang="en-KR" dirty="0"/>
              <a:t>Project materials</a:t>
            </a:r>
          </a:p>
          <a:p>
            <a:r>
              <a:rPr lang="en-KR" dirty="0"/>
              <a:t>Submission</a:t>
            </a:r>
          </a:p>
          <a:p>
            <a:r>
              <a:rPr lang="en-KR" dirty="0"/>
              <a:t>Miscellaneous</a:t>
            </a:r>
          </a:p>
          <a:p>
            <a:endParaRPr lang="en-KR" dirty="0"/>
          </a:p>
          <a:p>
            <a:pPr lvl="1"/>
            <a:endParaRPr lang="en-KR" dirty="0"/>
          </a:p>
          <a:p>
            <a:endParaRPr lang="en-KR" dirty="0"/>
          </a:p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18678747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APB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It takes part of control flow</a:t>
            </a:r>
          </a:p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  <p:grpSp>
        <p:nvGrpSpPr>
          <p:cNvPr id="11" name="그룹 10"/>
          <p:cNvGrpSpPr/>
          <p:nvPr/>
        </p:nvGrpSpPr>
        <p:grpSpPr>
          <a:xfrm>
            <a:off x="1187923" y="2628145"/>
            <a:ext cx="6539553" cy="2915088"/>
            <a:chOff x="573965" y="2709425"/>
            <a:chExt cx="6539553" cy="2915088"/>
          </a:xfrm>
        </p:grpSpPr>
        <p:sp>
          <p:nvSpPr>
            <p:cNvPr id="4" name="Rectangle 5">
              <a:extLst>
                <a:ext uri="{FF2B5EF4-FFF2-40B4-BE49-F238E27FC236}">
                  <a16:creationId xmlns:a16="http://schemas.microsoft.com/office/drawing/2014/main" id="{B8443548-6805-8848-AF90-F8BC0B759366}"/>
                </a:ext>
              </a:extLst>
            </p:cNvPr>
            <p:cNvSpPr/>
            <p:nvPr/>
          </p:nvSpPr>
          <p:spPr>
            <a:xfrm>
              <a:off x="1733204" y="4025256"/>
              <a:ext cx="2811210" cy="952995"/>
            </a:xfrm>
            <a:prstGeom prst="rect">
              <a:avLst/>
            </a:prstGeom>
            <a:solidFill>
              <a:srgbClr val="2D2C4D"/>
            </a:solidFill>
            <a:ln w="38100">
              <a:solidFill>
                <a:srgbClr val="2D2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b="1" dirty="0" err="1">
                  <a:solidFill>
                    <a:srgbClr val="EEEAE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apb</a:t>
              </a:r>
              <a:r>
                <a:rPr lang="en-US" sz="2100" b="1" dirty="0">
                  <a:solidFill>
                    <a:srgbClr val="EEEAE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_&lt;ex&gt;_module</a:t>
              </a:r>
            </a:p>
          </p:txBody>
        </p:sp>
        <p:sp>
          <p:nvSpPr>
            <p:cNvPr id="5" name="Rectangle 18">
              <a:extLst>
                <a:ext uri="{FF2B5EF4-FFF2-40B4-BE49-F238E27FC236}">
                  <a16:creationId xmlns:a16="http://schemas.microsoft.com/office/drawing/2014/main" id="{645652F7-38AA-EC4F-85D2-F64BA1F60D70}"/>
                </a:ext>
              </a:extLst>
            </p:cNvPr>
            <p:cNvSpPr/>
            <p:nvPr/>
          </p:nvSpPr>
          <p:spPr>
            <a:xfrm>
              <a:off x="6254180" y="3066832"/>
              <a:ext cx="859338" cy="2110979"/>
            </a:xfrm>
            <a:prstGeom prst="rect">
              <a:avLst/>
            </a:prstGeom>
            <a:solidFill>
              <a:srgbClr val="EEEAE3"/>
            </a:solidFill>
            <a:ln w="38100">
              <a:solidFill>
                <a:srgbClr val="EEEA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b="1" dirty="0">
                  <a:solidFill>
                    <a:srgbClr val="2D2C4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PC</a:t>
              </a:r>
            </a:p>
          </p:txBody>
        </p:sp>
        <p:cxnSp>
          <p:nvCxnSpPr>
            <p:cNvPr id="6" name="직선 연결선 5"/>
            <p:cNvCxnSpPr/>
            <p:nvPr/>
          </p:nvCxnSpPr>
          <p:spPr>
            <a:xfrm>
              <a:off x="1084812" y="2709425"/>
              <a:ext cx="3690275" cy="9290"/>
            </a:xfrm>
            <a:prstGeom prst="line">
              <a:avLst/>
            </a:prstGeom>
            <a:ln w="101600">
              <a:solidFill>
                <a:srgbClr val="5F4B8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4737566" y="2711193"/>
              <a:ext cx="0" cy="2913320"/>
            </a:xfrm>
            <a:prstGeom prst="line">
              <a:avLst/>
            </a:prstGeom>
            <a:ln w="101600">
              <a:solidFill>
                <a:srgbClr val="5F4B8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0B0D8A6-F7E1-0F44-9573-C0E6DCDCC096}"/>
                </a:ext>
              </a:extLst>
            </p:cNvPr>
            <p:cNvSpPr txBox="1"/>
            <p:nvPr/>
          </p:nvSpPr>
          <p:spPr>
            <a:xfrm>
              <a:off x="4436461" y="4603417"/>
              <a:ext cx="211417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rgbClr val="2D2C4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APB</a:t>
              </a:r>
              <a:br>
                <a:rPr lang="en-US" sz="1500" b="1" dirty="0">
                  <a:solidFill>
                    <a:srgbClr val="2D2C4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500" b="1" dirty="0">
                  <a:solidFill>
                    <a:srgbClr val="2D2C4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(control flow)</a:t>
              </a:r>
            </a:p>
          </p:txBody>
        </p:sp>
        <p:cxnSp>
          <p:nvCxnSpPr>
            <p:cNvPr id="9" name="Straight Arrow Connector 11">
              <a:extLst>
                <a:ext uri="{FF2B5EF4-FFF2-40B4-BE49-F238E27FC236}">
                  <a16:creationId xmlns:a16="http://schemas.microsoft.com/office/drawing/2014/main" id="{5E136A37-941F-CB4D-B1DC-153D7FAFAB59}"/>
                </a:ext>
              </a:extLst>
            </p:cNvPr>
            <p:cNvCxnSpPr>
              <a:cxnSpLocks/>
            </p:cNvCxnSpPr>
            <p:nvPr/>
          </p:nvCxnSpPr>
          <p:spPr>
            <a:xfrm>
              <a:off x="4623650" y="4500446"/>
              <a:ext cx="1533533" cy="1308"/>
            </a:xfrm>
            <a:prstGeom prst="straightConnector1">
              <a:avLst/>
            </a:prstGeom>
            <a:ln w="101600">
              <a:solidFill>
                <a:srgbClr val="F5EF9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0B0D8A6-F7E1-0F44-9573-C0E6DCDCC096}"/>
                </a:ext>
              </a:extLst>
            </p:cNvPr>
            <p:cNvSpPr txBox="1"/>
            <p:nvPr/>
          </p:nvSpPr>
          <p:spPr>
            <a:xfrm>
              <a:off x="573965" y="2819918"/>
              <a:ext cx="2114171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rgbClr val="2D2C4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top_&lt;ex&gt;_module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645735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APB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You can read and write values to modules from the CPU</a:t>
            </a:r>
          </a:p>
          <a:p>
            <a:pPr lvl="1"/>
            <a:r>
              <a:rPr lang="en-US" altLang="ko-KR" dirty="0"/>
              <a:t>From the CPU, you can send start signals &amp; receive end signals</a:t>
            </a:r>
          </a:p>
          <a:p>
            <a:pPr lvl="1"/>
            <a:r>
              <a:rPr lang="en-US" altLang="ko-KR" dirty="0"/>
              <a:t>You can set certain parameters to your module</a:t>
            </a:r>
          </a:p>
          <a:p>
            <a:endParaRPr lang="en-US" altLang="ko-KR" dirty="0"/>
          </a:p>
          <a:p>
            <a:r>
              <a:rPr lang="en-US" altLang="ko-KR" dirty="0"/>
              <a:t>You can read certain values from your module from the CPU</a:t>
            </a:r>
          </a:p>
          <a:p>
            <a:pPr lvl="1"/>
            <a:r>
              <a:rPr lang="en-US" altLang="ko-KR" dirty="0"/>
              <a:t>This might be very useful for debugging!</a:t>
            </a:r>
          </a:p>
        </p:txBody>
      </p:sp>
    </p:spTree>
    <p:extLst>
      <p:ext uri="{BB962C8B-B14F-4D97-AF65-F5344CB8AC3E}">
        <p14:creationId xmlns:p14="http://schemas.microsoft.com/office/powerpoint/2010/main" val="34910430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AXI-Stream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There are three kinds of AXI</a:t>
            </a:r>
          </a:p>
          <a:p>
            <a:pPr lvl="1"/>
            <a:r>
              <a:rPr lang="en-US" altLang="ko-KR" dirty="0"/>
              <a:t>AXI (full)</a:t>
            </a:r>
          </a:p>
          <a:p>
            <a:pPr lvl="2"/>
            <a:r>
              <a:rPr lang="en-US" altLang="ko-KR" dirty="0"/>
              <a:t>Basic version</a:t>
            </a:r>
          </a:p>
          <a:p>
            <a:pPr lvl="2"/>
            <a:r>
              <a:rPr lang="en-US" altLang="ko-KR" dirty="0"/>
              <a:t>Uses 5 channels for data transaction between master and slave</a:t>
            </a:r>
          </a:p>
          <a:p>
            <a:pPr lvl="2"/>
            <a:r>
              <a:rPr lang="en-US" altLang="ko-KR" dirty="0"/>
              <a:t>(Write address/control, Write data, Write response, Read address and Read data)</a:t>
            </a:r>
          </a:p>
          <a:p>
            <a:pPr lvl="1"/>
            <a:r>
              <a:rPr lang="en-US" altLang="ko-KR" dirty="0"/>
              <a:t>AXI-Lite (already learn in the lab session)</a:t>
            </a:r>
          </a:p>
          <a:p>
            <a:pPr lvl="2"/>
            <a:r>
              <a:rPr lang="en-US" altLang="ko-KR" dirty="0"/>
              <a:t>Light version of AXI</a:t>
            </a:r>
          </a:p>
          <a:p>
            <a:pPr lvl="2"/>
            <a:r>
              <a:rPr lang="en-US" altLang="ko-KR" dirty="0"/>
              <a:t>Uses 5 channels for data transaction between master and slave</a:t>
            </a:r>
          </a:p>
          <a:p>
            <a:pPr lvl="2"/>
            <a:r>
              <a:rPr lang="en-US" altLang="ko-KR" dirty="0"/>
              <a:t>But do not use burst mode or other modes</a:t>
            </a:r>
          </a:p>
          <a:p>
            <a:pPr lvl="1"/>
            <a:r>
              <a:rPr lang="en-US" altLang="ko-KR" dirty="0">
                <a:solidFill>
                  <a:srgbClr val="C00000"/>
                </a:solidFill>
              </a:rPr>
              <a:t>AXI-Stream</a:t>
            </a:r>
          </a:p>
          <a:p>
            <a:pPr lvl="2"/>
            <a:r>
              <a:rPr lang="en-US" altLang="ko-KR" dirty="0"/>
              <a:t>We will use this in the project</a:t>
            </a:r>
          </a:p>
          <a:p>
            <a:pPr lvl="2"/>
            <a:r>
              <a:rPr lang="en-US" altLang="ko-KR" dirty="0"/>
              <a:t>Used for sending and receiving data streams</a:t>
            </a:r>
          </a:p>
          <a:p>
            <a:pPr lvl="2"/>
            <a:r>
              <a:rPr lang="en-US" altLang="ko-KR" dirty="0"/>
              <a:t>Uses only one channel (Write data channel) for data transaction between master and slave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82458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AXI-Stream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>
                <a:ea typeface="Noto Sans CJK KR Regular" panose="020B0500000000000000" pitchFamily="34" charset="-127"/>
              </a:rPr>
              <a:t>You have to implement below signals</a:t>
            </a:r>
          </a:p>
          <a:p>
            <a:pPr lvl="1"/>
            <a:r>
              <a:rPr lang="en-US" altLang="ko-KR" dirty="0">
                <a:ea typeface="Noto Sans CJK KR Regular" panose="020B0500000000000000" pitchFamily="34" charset="-127"/>
              </a:rPr>
              <a:t>Both AXI-Stream Master and Slave interface</a:t>
            </a:r>
          </a:p>
          <a:p>
            <a:pPr lvl="1"/>
            <a:r>
              <a:rPr lang="en-US" altLang="ko-KR" dirty="0">
                <a:solidFill>
                  <a:srgbClr val="C00000"/>
                </a:solidFill>
                <a:ea typeface="Noto Sans CJK KR Regular" panose="020B0500000000000000" pitchFamily="34" charset="-127"/>
              </a:rPr>
              <a:t>ACLK and </a:t>
            </a:r>
            <a:r>
              <a:rPr lang="en-US" altLang="ko-KR" dirty="0" err="1">
                <a:solidFill>
                  <a:srgbClr val="C00000"/>
                </a:solidFill>
                <a:ea typeface="Noto Sans CJK KR Regular" panose="020B0500000000000000" pitchFamily="34" charset="-127"/>
              </a:rPr>
              <a:t>ARESETn</a:t>
            </a:r>
            <a:r>
              <a:rPr lang="en-US" altLang="ko-KR" dirty="0">
                <a:solidFill>
                  <a:srgbClr val="C00000"/>
                </a:solidFill>
                <a:ea typeface="Noto Sans CJK KR Regular" panose="020B0500000000000000" pitchFamily="34" charset="-127"/>
              </a:rPr>
              <a:t> are shared with master and slave</a:t>
            </a:r>
          </a:p>
          <a:p>
            <a:pPr lvl="1"/>
            <a:r>
              <a:rPr lang="en-US" altLang="ko-KR" dirty="0">
                <a:ea typeface="Noto Sans CJK KR Regular" panose="020B0500000000000000" pitchFamily="34" charset="-127"/>
              </a:rPr>
              <a:t>Other signals exist respectively (master and slave) </a:t>
            </a:r>
          </a:p>
          <a:p>
            <a:pPr lvl="1"/>
            <a:r>
              <a:rPr lang="en-US" altLang="ko-KR" dirty="0">
                <a:ea typeface="Noto Sans CJK KR Regular" panose="020B0500000000000000" pitchFamily="34" charset="-127"/>
              </a:rPr>
              <a:t>For master interface, </a:t>
            </a:r>
            <a:br>
              <a:rPr lang="en-US" altLang="ko-KR" dirty="0">
                <a:ea typeface="Noto Sans CJK KR Regular" panose="020B0500000000000000" pitchFamily="34" charset="-127"/>
              </a:rPr>
            </a:br>
            <a:r>
              <a:rPr lang="en-US" altLang="ko-KR" dirty="0">
                <a:solidFill>
                  <a:srgbClr val="C00000"/>
                </a:solidFill>
                <a:ea typeface="Noto Sans CJK KR Regular" panose="020B0500000000000000" pitchFamily="34" charset="-127"/>
              </a:rPr>
              <a:t>TKEEP and TUSER</a:t>
            </a:r>
            <a:r>
              <a:rPr lang="en-US" altLang="ko-KR" dirty="0">
                <a:ea typeface="Noto Sans CJK KR Regular" panose="020B0500000000000000" pitchFamily="34" charset="-127"/>
              </a:rPr>
              <a:t> is used for </a:t>
            </a:r>
            <a:br>
              <a:rPr lang="en-US" altLang="ko-KR" dirty="0">
                <a:ea typeface="Noto Sans CJK KR Regular" panose="020B0500000000000000" pitchFamily="34" charset="-127"/>
              </a:rPr>
            </a:br>
            <a:r>
              <a:rPr lang="en-US" altLang="ko-KR" dirty="0">
                <a:ea typeface="Noto Sans CJK KR Regular" panose="020B0500000000000000" pitchFamily="34" charset="-127"/>
              </a:rPr>
              <a:t>output and it should be set to </a:t>
            </a:r>
            <a:br>
              <a:rPr lang="en-US" altLang="ko-KR" dirty="0">
                <a:ea typeface="Noto Sans CJK KR Regular" panose="020B0500000000000000" pitchFamily="34" charset="-127"/>
              </a:rPr>
            </a:br>
            <a:r>
              <a:rPr lang="en-US" altLang="ko-KR" dirty="0">
                <a:ea typeface="Noto Sans CJK KR Regular" panose="020B0500000000000000" pitchFamily="34" charset="-127"/>
              </a:rPr>
              <a:t>{4{1’b1}}, 1’b0</a:t>
            </a:r>
          </a:p>
          <a:p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4266692" y="2700789"/>
            <a:ext cx="3926012" cy="3897000"/>
            <a:chOff x="4641850" y="1184917"/>
            <a:chExt cx="3926012" cy="3897000"/>
          </a:xfrm>
        </p:grpSpPr>
        <p:grpSp>
          <p:nvGrpSpPr>
            <p:cNvPr id="4" name="그룹 3"/>
            <p:cNvGrpSpPr/>
            <p:nvPr/>
          </p:nvGrpSpPr>
          <p:grpSpPr>
            <a:xfrm>
              <a:off x="4755690" y="1184917"/>
              <a:ext cx="3643290" cy="3897000"/>
              <a:chOff x="5359280" y="570421"/>
              <a:chExt cx="4857720" cy="5196000"/>
            </a:xfrm>
          </p:grpSpPr>
          <p:pic>
            <p:nvPicPr>
              <p:cNvPr id="5" name="그림 4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49895"/>
              <a:stretch/>
            </p:blipFill>
            <p:spPr>
              <a:xfrm>
                <a:off x="5359280" y="570421"/>
                <a:ext cx="4805315" cy="2599308"/>
              </a:xfrm>
              <a:prstGeom prst="rect">
                <a:avLst/>
              </a:prstGeom>
            </p:spPr>
          </p:pic>
          <p:pic>
            <p:nvPicPr>
              <p:cNvPr id="6" name="그림 5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46" t="49946"/>
              <a:stretch/>
            </p:blipFill>
            <p:spPr>
              <a:xfrm>
                <a:off x="5442704" y="3169729"/>
                <a:ext cx="4774296" cy="2596692"/>
              </a:xfrm>
              <a:prstGeom prst="rect">
                <a:avLst/>
              </a:prstGeom>
            </p:spPr>
          </p:pic>
        </p:grpSp>
        <p:sp>
          <p:nvSpPr>
            <p:cNvPr id="7" name="직사각형 6"/>
            <p:cNvSpPr/>
            <p:nvPr/>
          </p:nvSpPr>
          <p:spPr>
            <a:xfrm>
              <a:off x="4641850" y="1600745"/>
              <a:ext cx="3918486" cy="1533653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649376" y="3481147"/>
              <a:ext cx="3918486" cy="799418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649376" y="4764598"/>
              <a:ext cx="3918486" cy="276032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40667561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AXI-Stream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AXI port list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98D159E-C73F-4918-89DF-CAE6B40289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9585113"/>
              </p:ext>
            </p:extLst>
          </p:nvPr>
        </p:nvGraphicFramePr>
        <p:xfrm>
          <a:off x="677699" y="2233337"/>
          <a:ext cx="7560001" cy="3000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1852">
                  <a:extLst>
                    <a:ext uri="{9D8B030D-6E8A-4147-A177-3AD203B41FA5}">
                      <a16:colId xmlns:a16="http://schemas.microsoft.com/office/drawing/2014/main" val="2262499931"/>
                    </a:ext>
                  </a:extLst>
                </a:gridCol>
                <a:gridCol w="1932167">
                  <a:extLst>
                    <a:ext uri="{9D8B030D-6E8A-4147-A177-3AD203B41FA5}">
                      <a16:colId xmlns:a16="http://schemas.microsoft.com/office/drawing/2014/main" val="2110529792"/>
                    </a:ext>
                  </a:extLst>
                </a:gridCol>
                <a:gridCol w="1872533">
                  <a:extLst>
                    <a:ext uri="{9D8B030D-6E8A-4147-A177-3AD203B41FA5}">
                      <a16:colId xmlns:a16="http://schemas.microsoft.com/office/drawing/2014/main" val="501713418"/>
                    </a:ext>
                  </a:extLst>
                </a:gridCol>
                <a:gridCol w="1903449">
                  <a:extLst>
                    <a:ext uri="{9D8B030D-6E8A-4147-A177-3AD203B41FA5}">
                      <a16:colId xmlns:a16="http://schemas.microsoft.com/office/drawing/2014/main" val="1630203398"/>
                    </a:ext>
                  </a:extLst>
                </a:gridCol>
              </a:tblGrid>
              <a:tr h="43434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rgbClr val="EEEAE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AXI-Stream</a:t>
                      </a:r>
                      <a:r>
                        <a:rPr lang="ko-KR" altLang="en-US" sz="2400" b="1" dirty="0">
                          <a:solidFill>
                            <a:srgbClr val="EEEAE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2400" b="1" dirty="0">
                          <a:solidFill>
                            <a:srgbClr val="EEEAE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input/output</a:t>
                      </a:r>
                      <a:endParaRPr lang="ko-KR" altLang="en-US" sz="2400" b="1" dirty="0">
                        <a:solidFill>
                          <a:srgbClr val="EEEAE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F4B8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8212015"/>
                  </a:ext>
                </a:extLst>
              </a:tr>
              <a:tr h="28276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Input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Output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831900"/>
                  </a:ext>
                </a:extLst>
              </a:tr>
              <a:tr h="2721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Size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Size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595356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M_AXIS_TREADY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1-bit</a:t>
                      </a:r>
                      <a:endParaRPr lang="ko-KR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S_AXIS_TREADY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1-bit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2487818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S_AXIS_TDATA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32-bit</a:t>
                      </a:r>
                      <a:endParaRPr lang="ko-KR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M_AXIS_TDATA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32-bit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2728484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S_AXIS_TVALID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1-bit</a:t>
                      </a:r>
                      <a:endParaRPr lang="ko-KR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M_AXIS_TVALID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1-bit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605904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S_AXIS_TLAST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1-bit</a:t>
                      </a:r>
                      <a:endParaRPr lang="ko-KR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M_AXIS_TLAST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1-bit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2922277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S_AXIS_TKEEP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4-bit</a:t>
                      </a:r>
                      <a:endParaRPr lang="ko-KR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M_AXIS_TKEEP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4-bit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2102575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S_AXIS_TUSER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1-bit</a:t>
                      </a:r>
                      <a:endParaRPr lang="ko-KR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M_AXIS_TUSER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1-bit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3221728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AXIS_ACLK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1-bit</a:t>
                      </a:r>
                      <a:endParaRPr lang="ko-KR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3466545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AXIS_ARESETN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1-bit</a:t>
                      </a:r>
                      <a:endParaRPr lang="ko-KR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0769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16669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AXI-Stream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1" b="32631"/>
          <a:stretch/>
        </p:blipFill>
        <p:spPr>
          <a:xfrm>
            <a:off x="1955596" y="1533881"/>
            <a:ext cx="5250563" cy="152081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43124" y="3852452"/>
            <a:ext cx="7348589" cy="6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Noto Sans CJK KR Regular" panose="020B0500000000000000" pitchFamily="34" charset="-127"/>
                <a:cs typeface="Arial" panose="020B0604020202020204" pitchFamily="34" charset="0"/>
              </a:rPr>
              <a:t>When Slave is ready for get data, TREADY &lt;= HIGH</a:t>
            </a:r>
          </a:p>
          <a:p>
            <a:endParaRPr lang="en-US" altLang="ko-KR" sz="135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Noto Sans CJK KR Regular" panose="020B0500000000000000" pitchFamily="34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625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AXI-Stream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1" b="32631"/>
          <a:stretch/>
        </p:blipFill>
        <p:spPr>
          <a:xfrm>
            <a:off x="1959690" y="1534275"/>
            <a:ext cx="5250563" cy="1520811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149950" y="3893691"/>
            <a:ext cx="64817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Noto Sans CJK KR Regular" panose="020B0500000000000000" pitchFamily="34" charset="-127"/>
                <a:cs typeface="Arial" panose="020B0604020202020204" pitchFamily="34" charset="0"/>
              </a:rPr>
              <a:t>When master sends TDATA, TVALID &lt;= HIGH</a:t>
            </a:r>
          </a:p>
        </p:txBody>
      </p:sp>
    </p:spTree>
    <p:extLst>
      <p:ext uri="{BB962C8B-B14F-4D97-AF65-F5344CB8AC3E}">
        <p14:creationId xmlns:p14="http://schemas.microsoft.com/office/powerpoint/2010/main" val="26081575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AXI-Stream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05815" y="4292866"/>
            <a:ext cx="82704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Noto Sans CJK KR Regular" panose="020B0500000000000000" pitchFamily="34" charset="-127"/>
                <a:cs typeface="Arial" panose="020B0604020202020204" pitchFamily="34" charset="0"/>
              </a:rPr>
              <a:t>When TREDAY AND TVALID are both HIGH, data are sent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1FD6CFF-747D-8D47-AF50-E81D97D1287E}"/>
              </a:ext>
            </a:extLst>
          </p:cNvPr>
          <p:cNvGrpSpPr/>
          <p:nvPr/>
        </p:nvGrpSpPr>
        <p:grpSpPr>
          <a:xfrm>
            <a:off x="1832418" y="1340528"/>
            <a:ext cx="5250563" cy="1978153"/>
            <a:chOff x="1832418" y="1340528"/>
            <a:chExt cx="5250563" cy="1978153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91" b="32631"/>
            <a:stretch/>
          </p:blipFill>
          <p:spPr>
            <a:xfrm>
              <a:off x="1832418" y="1797870"/>
              <a:ext cx="5250563" cy="1520811"/>
            </a:xfrm>
            <a:prstGeom prst="rect">
              <a:avLst/>
            </a:prstGeom>
          </p:spPr>
        </p:pic>
        <p:sp>
          <p:nvSpPr>
            <p:cNvPr id="6" name="아래쪽 화살표 5"/>
            <p:cNvSpPr/>
            <p:nvPr/>
          </p:nvSpPr>
          <p:spPr>
            <a:xfrm>
              <a:off x="2725296" y="1340528"/>
              <a:ext cx="82030" cy="578488"/>
            </a:xfrm>
            <a:prstGeom prst="downArrow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807326" y="1592418"/>
              <a:ext cx="2254075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50" b="1" dirty="0">
                  <a:solidFill>
                    <a:srgbClr val="C00000"/>
                  </a:solidFill>
                </a:rPr>
                <a:t>Send D0</a:t>
              </a:r>
              <a:endParaRPr lang="ko-KR" altLang="en-US" sz="1350" b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66874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AXI-Stream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39477" y="4183387"/>
            <a:ext cx="82704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Noto Sans CJK KR Regular" panose="020B0500000000000000" pitchFamily="34" charset="-127"/>
                <a:cs typeface="Arial" panose="020B0604020202020204" pitchFamily="34" charset="0"/>
              </a:rPr>
              <a:t>When the last data is sent, the TLAST goes high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58C59F3-CBC6-904E-B0EE-EF09538763C4}"/>
              </a:ext>
            </a:extLst>
          </p:cNvPr>
          <p:cNvGrpSpPr/>
          <p:nvPr/>
        </p:nvGrpSpPr>
        <p:grpSpPr>
          <a:xfrm>
            <a:off x="1820731" y="1182174"/>
            <a:ext cx="5250563" cy="2269817"/>
            <a:chOff x="1832418" y="1506824"/>
            <a:chExt cx="5250563" cy="2269817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91" b="32631"/>
            <a:stretch/>
          </p:blipFill>
          <p:spPr>
            <a:xfrm>
              <a:off x="1832418" y="2151238"/>
              <a:ext cx="5250563" cy="1520811"/>
            </a:xfrm>
            <a:prstGeom prst="rect">
              <a:avLst/>
            </a:prstGeom>
          </p:spPr>
        </p:pic>
        <p:sp>
          <p:nvSpPr>
            <p:cNvPr id="6" name="아래쪽 화살표 5"/>
            <p:cNvSpPr/>
            <p:nvPr/>
          </p:nvSpPr>
          <p:spPr>
            <a:xfrm>
              <a:off x="4225458" y="1506824"/>
              <a:ext cx="81696" cy="805543"/>
            </a:xfrm>
            <a:prstGeom prst="downArrow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796168" y="1908552"/>
              <a:ext cx="2254075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50" b="1" dirty="0">
                  <a:solidFill>
                    <a:srgbClr val="C00000"/>
                  </a:solidFill>
                </a:rPr>
                <a:t>Send D3 (Last)</a:t>
              </a:r>
              <a:endParaRPr lang="ko-KR" altLang="en-US" sz="1350" b="1" dirty="0">
                <a:solidFill>
                  <a:srgbClr val="C00000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923206" y="2971098"/>
              <a:ext cx="462644" cy="805543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4314527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AXI-Stream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36789" y="4257355"/>
            <a:ext cx="82704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Noto Sans CJK KR Regular" panose="020B0500000000000000" pitchFamily="34" charset="-127"/>
                <a:cs typeface="Arial" panose="020B0604020202020204" pitchFamily="34" charset="0"/>
              </a:rPr>
              <a:t>After the last data is sent, TVALID and TLAST goes LOW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3F8E5AD-80C2-5348-B595-11028E21D0CE}"/>
              </a:ext>
            </a:extLst>
          </p:cNvPr>
          <p:cNvGrpSpPr/>
          <p:nvPr/>
        </p:nvGrpSpPr>
        <p:grpSpPr>
          <a:xfrm>
            <a:off x="1832418" y="1671563"/>
            <a:ext cx="5250563" cy="1520812"/>
            <a:chOff x="1727227" y="1696384"/>
            <a:chExt cx="5250563" cy="1520812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91" b="32631"/>
            <a:stretch/>
          </p:blipFill>
          <p:spPr>
            <a:xfrm>
              <a:off x="1727227" y="1696384"/>
              <a:ext cx="5250563" cy="1520811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4121186" y="2054019"/>
              <a:ext cx="562244" cy="1163177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1570234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524008"/>
            <a:ext cx="9144000" cy="1070405"/>
          </a:xfrm>
        </p:spPr>
        <p:txBody>
          <a:bodyPr>
            <a:noAutofit/>
          </a:bodyPr>
          <a:lstStyle/>
          <a:p>
            <a:r>
              <a:rPr lang="en-US" sz="3900" dirty="0">
                <a:ln w="9000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Introduction &amp; Project Goal</a:t>
            </a:r>
            <a:endParaRPr lang="en-US" sz="3000" dirty="0">
              <a:ln w="9000" cmpd="sng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387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9252"/>
    </mc:Choice>
    <mc:Fallback xmlns="">
      <p:transition advTm="29252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AXI-Stream</a:t>
            </a:r>
            <a:endParaRPr lang="ko-KR" altLang="en-US" dirty="0"/>
          </a:p>
        </p:txBody>
      </p:sp>
      <p:sp>
        <p:nvSpPr>
          <p:cNvPr id="4" name="내용 개체 틀 1"/>
          <p:cNvSpPr txBox="1">
            <a:spLocks/>
          </p:cNvSpPr>
          <p:nvPr/>
        </p:nvSpPr>
        <p:spPr>
          <a:xfrm>
            <a:off x="628650" y="4371596"/>
            <a:ext cx="7886700" cy="205302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05725" indent="-205725" algn="l" rtl="0" eaLnBrk="1" latinLnBrk="0" hangingPunct="1">
              <a:spcBef>
                <a:spcPts val="450"/>
              </a:spcBef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defRPr kumimoji="0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defRPr>
            </a:lvl1pPr>
            <a:lvl2pPr marL="411450" indent="-205725" algn="l" rtl="0" eaLnBrk="1" latinLnBrk="0" hangingPunct="1">
              <a:spcBef>
                <a:spcPts val="375"/>
              </a:spcBef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 kumimoji="0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Tahoma" pitchFamily="34" charset="0"/>
                <a:cs typeface="Calibri" pitchFamily="34" charset="0"/>
              </a:defRPr>
            </a:lvl2pPr>
            <a:lvl3pPr marL="617174" indent="-171438" algn="l" rtl="0" eaLnBrk="1" latinLnBrk="0" hangingPunct="1">
              <a:spcBef>
                <a:spcPts val="375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1350" kern="1200">
                <a:solidFill>
                  <a:schemeClr val="tx1"/>
                </a:solidFill>
                <a:latin typeface="Calibri" pitchFamily="34" charset="0"/>
                <a:ea typeface="Tahoma" pitchFamily="34" charset="0"/>
                <a:cs typeface="Calibri" pitchFamily="34" charset="0"/>
              </a:defRPr>
            </a:lvl3pPr>
            <a:lvl4pPr marL="822899" indent="-171438" algn="l" rtl="0" eaLnBrk="1" latinLnBrk="0" hangingPunct="1">
              <a:spcBef>
                <a:spcPts val="3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350" kern="1200">
                <a:solidFill>
                  <a:schemeClr val="tx1"/>
                </a:solidFill>
                <a:latin typeface="Calibri" pitchFamily="34" charset="0"/>
                <a:ea typeface="Tahoma" pitchFamily="34" charset="0"/>
                <a:cs typeface="Calibri" pitchFamily="34" charset="0"/>
              </a:defRPr>
            </a:lvl4pPr>
            <a:lvl5pPr marL="1028624" indent="-171438" algn="l" rtl="0" eaLnBrk="1" latinLnBrk="0" hangingPunct="1">
              <a:spcBef>
                <a:spcPts val="225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050" kern="1200">
                <a:solidFill>
                  <a:schemeClr val="tx1"/>
                </a:solidFill>
                <a:latin typeface="Calibri" pitchFamily="34" charset="0"/>
                <a:ea typeface="Tahoma" pitchFamily="34" charset="0"/>
                <a:cs typeface="Calibri" pitchFamily="34" charset="0"/>
              </a:defRPr>
            </a:lvl5pPr>
            <a:lvl6pPr marL="1234349" indent="-137150" algn="l" rtl="0" eaLnBrk="1" latinLnBrk="0" hangingPunct="1">
              <a:spcBef>
                <a:spcPts val="225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71498" indent="-137150" algn="l" rtl="0" eaLnBrk="1" latinLnBrk="0" hangingPunct="1">
              <a:spcBef>
                <a:spcPts val="225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0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648" indent="-137150" algn="l" rtl="0" eaLnBrk="1" latinLnBrk="0" hangingPunct="1">
              <a:spcBef>
                <a:spcPts val="225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0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45797" indent="-137150" algn="l" rtl="0" eaLnBrk="1" latinLnBrk="0" hangingPunct="1">
              <a:spcBef>
                <a:spcPts val="225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9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/>
            <a:r>
              <a:rPr lang="en-US" altLang="ko-KR" dirty="0">
                <a:solidFill>
                  <a:srgbClr val="C00000"/>
                </a:solidFill>
              </a:rPr>
              <a:t>TVALID (0) &amp;&amp; TREADY (1) : </a:t>
            </a:r>
            <a:r>
              <a:rPr lang="en-US" altLang="ko-KR" dirty="0"/>
              <a:t>No data sent from master</a:t>
            </a:r>
          </a:p>
          <a:p>
            <a:pPr algn="ctr" defTabSz="914400"/>
            <a:endParaRPr lang="en-US" altLang="ko-KR" dirty="0"/>
          </a:p>
          <a:p>
            <a:pPr defTabSz="914400"/>
            <a:r>
              <a:rPr lang="en-US" altLang="ko-KR" dirty="0">
                <a:solidFill>
                  <a:srgbClr val="C00000"/>
                </a:solidFill>
              </a:rPr>
              <a:t>TVALID (1) &amp;&amp; TREADY (0) : </a:t>
            </a:r>
            <a:r>
              <a:rPr lang="en-US" altLang="ko-KR" dirty="0"/>
              <a:t>No data received from slave, master holds current data value</a:t>
            </a:r>
            <a:endParaRPr lang="ko-KR" alt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5711E11-F33D-6B42-A443-4CFD348BA820}"/>
              </a:ext>
            </a:extLst>
          </p:cNvPr>
          <p:cNvGrpSpPr/>
          <p:nvPr/>
        </p:nvGrpSpPr>
        <p:grpSpPr>
          <a:xfrm>
            <a:off x="1755342" y="1654584"/>
            <a:ext cx="5404715" cy="2053028"/>
            <a:chOff x="1450168" y="1370918"/>
            <a:chExt cx="5404715" cy="2053028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0168" y="1370918"/>
              <a:ext cx="5404715" cy="2053028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3711634" y="1830928"/>
              <a:ext cx="1442357" cy="941615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27150798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AXI-Stream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If you want to know more information, you can make AXI-stream example file with the way you make the AXI-Lite example file. (Please refer the Lab 09)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Or you can refer the following site:</a:t>
            </a:r>
            <a:br>
              <a:rPr lang="en-US" altLang="ko-KR" dirty="0"/>
            </a:br>
            <a:r>
              <a:rPr lang="en-US" altLang="ko-KR" dirty="0">
                <a:hlinkClick r:id="rId2"/>
              </a:rPr>
              <a:t>https://www.xilinx.com/support/documentation/ip_documentation/ug761_axi_reference_guide.pdf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273489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VDMA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AXI VDMA (Video Direct Memory Access)</a:t>
            </a:r>
          </a:p>
          <a:p>
            <a:pPr lvl="1"/>
            <a:r>
              <a:rPr lang="en-US" altLang="ko-KR" dirty="0"/>
              <a:t>Provides a high bandwidth solution for video applications</a:t>
            </a:r>
          </a:p>
          <a:p>
            <a:pPr lvl="1"/>
            <a:r>
              <a:rPr lang="en-US" altLang="ko-KR" dirty="0"/>
              <a:t>Provides high performance direct memory access btw system memory and </a:t>
            </a:r>
            <a:r>
              <a:rPr lang="en-US" altLang="ko-KR" b="1" dirty="0">
                <a:solidFill>
                  <a:srgbClr val="C00000"/>
                </a:solidFill>
              </a:rPr>
              <a:t>AXI4-Stream</a:t>
            </a:r>
            <a:r>
              <a:rPr lang="en-US" altLang="ko-KR" dirty="0"/>
              <a:t> type target peripherals</a:t>
            </a:r>
          </a:p>
          <a:p>
            <a:pPr marL="342900" lvl="1" indent="0">
              <a:buNone/>
            </a:pPr>
            <a:endParaRPr lang="en-US" altLang="ko-KR" dirty="0"/>
          </a:p>
          <a:p>
            <a:r>
              <a:rPr lang="en-US" altLang="ko-KR" dirty="0"/>
              <a:t>DMA? (Direct Memory Access)</a:t>
            </a:r>
          </a:p>
          <a:p>
            <a:pPr lvl="1"/>
            <a:r>
              <a:rPr lang="en-US" altLang="ko-KR" dirty="0"/>
              <a:t>A feature of computer systems that allows certain hardware subsystems to access main system memory independent of the CPU (Central Processing Unit) &lt;-&gt; (PIO)</a:t>
            </a:r>
          </a:p>
        </p:txBody>
      </p:sp>
    </p:spTree>
    <p:extLst>
      <p:ext uri="{BB962C8B-B14F-4D97-AF65-F5344CB8AC3E}">
        <p14:creationId xmlns:p14="http://schemas.microsoft.com/office/powerpoint/2010/main" val="27492588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VDMA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After registers are programmed through the AXI4-Lite interfaces, the </a:t>
            </a:r>
            <a:r>
              <a:rPr lang="en-US" altLang="ko-KR" b="1" dirty="0"/>
              <a:t>Control/Status</a:t>
            </a:r>
            <a:r>
              <a:rPr lang="en-US" altLang="ko-KR" dirty="0"/>
              <a:t> logic block generates appropriate commands to the </a:t>
            </a:r>
            <a:r>
              <a:rPr lang="en-US" altLang="ko-KR" b="1" dirty="0" err="1"/>
              <a:t>DataMover</a:t>
            </a:r>
            <a:r>
              <a:rPr lang="en-US" altLang="ko-KR" dirty="0"/>
              <a:t> to initiate Write and Read commands on the AXI4 Master interface</a:t>
            </a:r>
          </a:p>
        </p:txBody>
      </p:sp>
      <p:grpSp>
        <p:nvGrpSpPr>
          <p:cNvPr id="26" name="그룹 25"/>
          <p:cNvGrpSpPr/>
          <p:nvPr/>
        </p:nvGrpSpPr>
        <p:grpSpPr>
          <a:xfrm>
            <a:off x="1061997" y="3117615"/>
            <a:ext cx="6791406" cy="2495986"/>
            <a:chOff x="522441" y="2894095"/>
            <a:chExt cx="6791406" cy="2495986"/>
          </a:xfrm>
        </p:grpSpPr>
        <p:grpSp>
          <p:nvGrpSpPr>
            <p:cNvPr id="15" name="그룹 14"/>
            <p:cNvGrpSpPr/>
            <p:nvPr/>
          </p:nvGrpSpPr>
          <p:grpSpPr>
            <a:xfrm>
              <a:off x="1955144" y="2894095"/>
              <a:ext cx="4643532" cy="2080488"/>
              <a:chOff x="3419337" y="2079556"/>
              <a:chExt cx="5353325" cy="2436786"/>
            </a:xfrm>
          </p:grpSpPr>
          <p:pic>
            <p:nvPicPr>
              <p:cNvPr id="16" name="그림 15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9711"/>
              <a:stretch/>
            </p:blipFill>
            <p:spPr>
              <a:xfrm>
                <a:off x="3419337" y="2079556"/>
                <a:ext cx="5353325" cy="2436786"/>
              </a:xfrm>
              <a:prstGeom prst="rect">
                <a:avLst/>
              </a:prstGeom>
            </p:spPr>
          </p:pic>
          <p:sp>
            <p:nvSpPr>
              <p:cNvPr id="17" name="직사각형 16"/>
              <p:cNvSpPr/>
              <p:nvPr/>
            </p:nvSpPr>
            <p:spPr>
              <a:xfrm>
                <a:off x="8128606" y="4230095"/>
                <a:ext cx="644056" cy="286247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</p:grpSp>
        <p:sp>
          <p:nvSpPr>
            <p:cNvPr id="18" name="직사각형 17"/>
            <p:cNvSpPr/>
            <p:nvPr/>
          </p:nvSpPr>
          <p:spPr>
            <a:xfrm>
              <a:off x="5840867" y="3400226"/>
              <a:ext cx="512859" cy="196795"/>
            </a:xfrm>
            <a:prstGeom prst="rect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437732" y="4974583"/>
              <a:ext cx="1678356" cy="41549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/>
                <a:t>AXI VDMA Block Diagram</a:t>
              </a: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522441" y="3937933"/>
              <a:ext cx="1478945" cy="979098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46823" y="3820403"/>
              <a:ext cx="790790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/>
                <a:t>Memory</a:t>
              </a:r>
              <a:endParaRPr lang="ko-KR" altLang="en-US" sz="1050" dirty="0"/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5834902" y="3936938"/>
              <a:ext cx="1478945" cy="979098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159284" y="3819409"/>
              <a:ext cx="790790" cy="41549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/>
                <a:t>FC module</a:t>
              </a:r>
              <a:endParaRPr lang="ko-KR" altLang="en-US" sz="105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834905" y="4311123"/>
              <a:ext cx="691763" cy="25198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382753" y="3442212"/>
              <a:ext cx="88309" cy="1846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rgbClr val="FF0000"/>
                  </a:solidFill>
                </a:rPr>
                <a:t>S</a:t>
              </a:r>
              <a:endParaRPr lang="ko-KR" altLang="en-US" sz="6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52377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VDMA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>
                <a:ea typeface="Noto Sans CJK KR Regular" panose="020B0500000000000000" pitchFamily="34" charset="-127"/>
              </a:rPr>
              <a:t>A configurable asynchronous </a:t>
            </a:r>
            <a:r>
              <a:rPr lang="en-US" altLang="ko-KR" b="1" dirty="0">
                <a:ea typeface="Noto Sans CJK KR Regular" panose="020B0500000000000000" pitchFamily="34" charset="-127"/>
              </a:rPr>
              <a:t>Line Buffer </a:t>
            </a:r>
            <a:r>
              <a:rPr lang="en-US" altLang="ko-KR" dirty="0">
                <a:ea typeface="Noto Sans CJK KR Regular" panose="020B0500000000000000" pitchFamily="34" charset="-127"/>
              </a:rPr>
              <a:t>is used to temporarily hold the pixel data prior to writing it out to the AXI4-Memory Map interface or the AXI4-Stream interface.</a:t>
            </a:r>
          </a:p>
        </p:txBody>
      </p:sp>
      <p:grpSp>
        <p:nvGrpSpPr>
          <p:cNvPr id="26" name="그룹 25"/>
          <p:cNvGrpSpPr/>
          <p:nvPr/>
        </p:nvGrpSpPr>
        <p:grpSpPr>
          <a:xfrm>
            <a:off x="1061997" y="3117615"/>
            <a:ext cx="6791406" cy="2495986"/>
            <a:chOff x="522441" y="2894095"/>
            <a:chExt cx="6791406" cy="2495986"/>
          </a:xfrm>
        </p:grpSpPr>
        <p:grpSp>
          <p:nvGrpSpPr>
            <p:cNvPr id="15" name="그룹 14"/>
            <p:cNvGrpSpPr/>
            <p:nvPr/>
          </p:nvGrpSpPr>
          <p:grpSpPr>
            <a:xfrm>
              <a:off x="1955144" y="2894095"/>
              <a:ext cx="4643532" cy="2080488"/>
              <a:chOff x="3419337" y="2079556"/>
              <a:chExt cx="5353325" cy="2436786"/>
            </a:xfrm>
          </p:grpSpPr>
          <p:pic>
            <p:nvPicPr>
              <p:cNvPr id="16" name="그림 15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9711"/>
              <a:stretch/>
            </p:blipFill>
            <p:spPr>
              <a:xfrm>
                <a:off x="3419337" y="2079556"/>
                <a:ext cx="5353325" cy="2436786"/>
              </a:xfrm>
              <a:prstGeom prst="rect">
                <a:avLst/>
              </a:prstGeom>
            </p:spPr>
          </p:pic>
          <p:sp>
            <p:nvSpPr>
              <p:cNvPr id="17" name="직사각형 16"/>
              <p:cNvSpPr/>
              <p:nvPr/>
            </p:nvSpPr>
            <p:spPr>
              <a:xfrm>
                <a:off x="8128606" y="4230095"/>
                <a:ext cx="644056" cy="286247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</p:grpSp>
        <p:sp>
          <p:nvSpPr>
            <p:cNvPr id="18" name="직사각형 17"/>
            <p:cNvSpPr/>
            <p:nvPr/>
          </p:nvSpPr>
          <p:spPr>
            <a:xfrm>
              <a:off x="5840867" y="3400226"/>
              <a:ext cx="512859" cy="196795"/>
            </a:xfrm>
            <a:prstGeom prst="rect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437732" y="4974583"/>
              <a:ext cx="1678356" cy="41549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/>
                <a:t>AXI VDMA Block Diagram</a:t>
              </a: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522441" y="3937933"/>
              <a:ext cx="1478945" cy="979098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46823" y="3820403"/>
              <a:ext cx="790790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/>
                <a:t>Memory</a:t>
              </a:r>
              <a:endParaRPr lang="ko-KR" altLang="en-US" sz="1050" dirty="0"/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5834902" y="3936938"/>
              <a:ext cx="1478945" cy="979098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159284" y="3819409"/>
              <a:ext cx="790790" cy="41549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/>
                <a:t>FC module</a:t>
              </a:r>
              <a:endParaRPr lang="ko-KR" altLang="en-US" sz="105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834905" y="4311123"/>
              <a:ext cx="691763" cy="25198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382753" y="3442212"/>
              <a:ext cx="88309" cy="1846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rgbClr val="FF0000"/>
                  </a:solidFill>
                </a:rPr>
                <a:t>S</a:t>
              </a:r>
              <a:endParaRPr lang="ko-KR" altLang="en-US" sz="6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59650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VDMA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In the </a:t>
            </a:r>
            <a:r>
              <a:rPr lang="en-US" altLang="ko-KR" b="1" dirty="0">
                <a:solidFill>
                  <a:srgbClr val="C00000"/>
                </a:solidFill>
              </a:rPr>
              <a:t>Write</a:t>
            </a:r>
            <a:r>
              <a:rPr lang="en-US" altLang="ko-KR" dirty="0"/>
              <a:t> path, the AXI VDMA accepts frames on </a:t>
            </a:r>
            <a:r>
              <a:rPr lang="en-US" altLang="ko-KR" b="1" dirty="0">
                <a:solidFill>
                  <a:srgbClr val="C00000"/>
                </a:solidFill>
              </a:rPr>
              <a:t>the AXI4 Stream</a:t>
            </a:r>
            <a:r>
              <a:rPr lang="en-US" altLang="ko-KR" dirty="0"/>
              <a:t> </a:t>
            </a:r>
            <a:r>
              <a:rPr lang="en-US" altLang="ko-KR" b="1" dirty="0">
                <a:solidFill>
                  <a:srgbClr val="C00000"/>
                </a:solidFill>
              </a:rPr>
              <a:t>slave interface </a:t>
            </a:r>
            <a:r>
              <a:rPr lang="en-US" altLang="ko-KR" dirty="0"/>
              <a:t>and writes it to system memory using </a:t>
            </a:r>
            <a:r>
              <a:rPr lang="en-US" altLang="ko-KR" b="1" dirty="0">
                <a:solidFill>
                  <a:srgbClr val="C00000"/>
                </a:solidFill>
              </a:rPr>
              <a:t>the AXI4 Master interface </a:t>
            </a:r>
            <a:r>
              <a:rPr lang="en-US" altLang="ko-KR" dirty="0"/>
              <a:t>(</a:t>
            </a:r>
            <a:r>
              <a:rPr lang="en-US" altLang="ko-KR" b="1" dirty="0">
                <a:solidFill>
                  <a:srgbClr val="C00000"/>
                </a:solidFill>
              </a:rPr>
              <a:t>S2MM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  <p:grpSp>
        <p:nvGrpSpPr>
          <p:cNvPr id="21" name="그룹 20"/>
          <p:cNvGrpSpPr/>
          <p:nvPr/>
        </p:nvGrpSpPr>
        <p:grpSpPr>
          <a:xfrm>
            <a:off x="1061997" y="2832344"/>
            <a:ext cx="6791406" cy="2495986"/>
            <a:chOff x="887378" y="2763256"/>
            <a:chExt cx="6791406" cy="2495986"/>
          </a:xfrm>
        </p:grpSpPr>
        <p:grpSp>
          <p:nvGrpSpPr>
            <p:cNvPr id="4" name="그룹 3"/>
            <p:cNvGrpSpPr/>
            <p:nvPr/>
          </p:nvGrpSpPr>
          <p:grpSpPr>
            <a:xfrm>
              <a:off x="2320081" y="2763256"/>
              <a:ext cx="4643537" cy="2080488"/>
              <a:chOff x="3419334" y="2079556"/>
              <a:chExt cx="5353328" cy="2436786"/>
            </a:xfrm>
          </p:grpSpPr>
          <p:pic>
            <p:nvPicPr>
              <p:cNvPr id="5" name="그림 4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9711"/>
              <a:stretch/>
            </p:blipFill>
            <p:spPr>
              <a:xfrm>
                <a:off x="3419334" y="2079556"/>
                <a:ext cx="5353323" cy="2436786"/>
              </a:xfrm>
              <a:prstGeom prst="rect">
                <a:avLst/>
              </a:prstGeom>
            </p:spPr>
          </p:pic>
          <p:sp>
            <p:nvSpPr>
              <p:cNvPr id="6" name="직사각형 5"/>
              <p:cNvSpPr/>
              <p:nvPr/>
            </p:nvSpPr>
            <p:spPr>
              <a:xfrm>
                <a:off x="8128606" y="4230095"/>
                <a:ext cx="644056" cy="286247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</p:grpSp>
        <p:sp>
          <p:nvSpPr>
            <p:cNvPr id="7" name="모서리가 둥근 직사각형 6"/>
            <p:cNvSpPr/>
            <p:nvPr/>
          </p:nvSpPr>
          <p:spPr>
            <a:xfrm>
              <a:off x="6199839" y="3806099"/>
              <a:ext cx="1478945" cy="979098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524221" y="3688569"/>
              <a:ext cx="790790" cy="41549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/>
                <a:t>FC module</a:t>
              </a:r>
              <a:endParaRPr lang="ko-KR" altLang="en-US" sz="105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802669" y="4843744"/>
              <a:ext cx="1678356" cy="41549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/>
                <a:t>AXI VDMA Block Diagram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6199842" y="4180284"/>
              <a:ext cx="691763" cy="25198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523453" y="4388987"/>
              <a:ext cx="223182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/>
                <a:t>Stream to Memory Map (</a:t>
              </a:r>
              <a:r>
                <a:rPr lang="en-US" altLang="ko-KR" sz="900" b="1" dirty="0">
                  <a:solidFill>
                    <a:srgbClr val="FF0000"/>
                  </a:solidFill>
                </a:rPr>
                <a:t>S2MM</a:t>
              </a:r>
              <a:r>
                <a:rPr lang="en-US" altLang="ko-KR" sz="900" b="1" dirty="0"/>
                <a:t>)</a:t>
              </a:r>
              <a:endParaRPr lang="ko-KR" altLang="en-US" sz="900" b="1" dirty="0"/>
            </a:p>
          </p:txBody>
        </p:sp>
        <p:cxnSp>
          <p:nvCxnSpPr>
            <p:cNvPr id="12" name="직선 화살표 연결선 11"/>
            <p:cNvCxnSpPr/>
            <p:nvPr/>
          </p:nvCxnSpPr>
          <p:spPr>
            <a:xfrm flipH="1">
              <a:off x="3218102" y="4424939"/>
              <a:ext cx="2987705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871108" y="4063805"/>
              <a:ext cx="1464933" cy="1962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75" dirty="0"/>
                <a:t>Memory Map to Stream (</a:t>
              </a:r>
              <a:r>
                <a:rPr lang="en-US" altLang="ko-KR" sz="675" dirty="0">
                  <a:solidFill>
                    <a:srgbClr val="FF0000"/>
                  </a:solidFill>
                </a:rPr>
                <a:t>MM2S</a:t>
              </a:r>
              <a:r>
                <a:rPr lang="en-US" altLang="ko-KR" sz="675" dirty="0"/>
                <a:t>)</a:t>
              </a:r>
              <a:endParaRPr lang="ko-KR" altLang="en-US" sz="675" dirty="0"/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887378" y="3807093"/>
              <a:ext cx="1478945" cy="979098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211760" y="3689564"/>
              <a:ext cx="790790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/>
                <a:t>Memory</a:t>
              </a:r>
              <a:endParaRPr lang="ko-KR" altLang="en-US" sz="105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213720" y="4233524"/>
              <a:ext cx="104615" cy="1846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rgbClr val="FF0000"/>
                  </a:solidFill>
                </a:rPr>
                <a:t>M</a:t>
              </a:r>
              <a:endParaRPr lang="ko-KR" altLang="en-US" sz="600" dirty="0">
                <a:solidFill>
                  <a:srgbClr val="FF000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900738" y="4351699"/>
              <a:ext cx="88309" cy="1846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rgbClr val="FF0000"/>
                  </a:solidFill>
                </a:rPr>
                <a:t>S</a:t>
              </a:r>
              <a:endParaRPr lang="ko-KR" altLang="en-US" sz="600" dirty="0">
                <a:solidFill>
                  <a:srgbClr val="FF000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208766" y="4090162"/>
              <a:ext cx="88309" cy="1846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rgbClr val="FF0000"/>
                  </a:solidFill>
                </a:rPr>
                <a:t>S</a:t>
              </a:r>
              <a:endParaRPr lang="ko-KR" altLang="en-US" sz="600" dirty="0">
                <a:solidFill>
                  <a:srgbClr val="FF000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206829" y="4351694"/>
              <a:ext cx="88309" cy="1846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rgbClr val="FF0000"/>
                  </a:solidFill>
                </a:rPr>
                <a:t>M</a:t>
              </a:r>
              <a:endParaRPr lang="ko-KR" altLang="en-US" sz="600" dirty="0">
                <a:solidFill>
                  <a:srgbClr val="FF000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898800" y="4090161"/>
              <a:ext cx="88309" cy="1846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rgbClr val="FF0000"/>
                  </a:solidFill>
                </a:rPr>
                <a:t>M</a:t>
              </a:r>
              <a:endParaRPr lang="ko-KR" altLang="en-US" sz="6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52528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VDMA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In the </a:t>
            </a:r>
            <a:r>
              <a:rPr lang="en-US" altLang="ko-KR" b="1" dirty="0">
                <a:solidFill>
                  <a:srgbClr val="C00000"/>
                </a:solidFill>
              </a:rPr>
              <a:t>Read</a:t>
            </a:r>
            <a:r>
              <a:rPr lang="en-US" altLang="ko-KR" dirty="0"/>
              <a:t> path, the AXI VDMA uses </a:t>
            </a:r>
            <a:r>
              <a:rPr lang="en-US" altLang="ko-KR" b="1" dirty="0">
                <a:solidFill>
                  <a:srgbClr val="C00000"/>
                </a:solidFill>
              </a:rPr>
              <a:t>the AXI4 Master interface</a:t>
            </a:r>
            <a:r>
              <a:rPr lang="en-US" altLang="ko-KR" dirty="0"/>
              <a:t> for reading frames from system memory and outputs it on </a:t>
            </a:r>
            <a:r>
              <a:rPr lang="en-US" altLang="ko-KR" b="1" dirty="0">
                <a:solidFill>
                  <a:srgbClr val="C00000"/>
                </a:solidFill>
              </a:rPr>
              <a:t>the AXI4 Stream Master interface</a:t>
            </a:r>
            <a:r>
              <a:rPr lang="en-US" altLang="ko-KR" dirty="0"/>
              <a:t> (</a:t>
            </a:r>
            <a:r>
              <a:rPr lang="en-US" altLang="ko-KR" b="1" dirty="0">
                <a:solidFill>
                  <a:srgbClr val="C00000"/>
                </a:solidFill>
              </a:rPr>
              <a:t>M2SS</a:t>
            </a:r>
            <a:r>
              <a:rPr lang="en-US" altLang="ko-KR" dirty="0"/>
              <a:t>)</a:t>
            </a:r>
          </a:p>
        </p:txBody>
      </p:sp>
      <p:grpSp>
        <p:nvGrpSpPr>
          <p:cNvPr id="21" name="그룹 20"/>
          <p:cNvGrpSpPr/>
          <p:nvPr/>
        </p:nvGrpSpPr>
        <p:grpSpPr>
          <a:xfrm>
            <a:off x="1176297" y="2853588"/>
            <a:ext cx="6791406" cy="2495986"/>
            <a:chOff x="714987" y="2621940"/>
            <a:chExt cx="6791406" cy="2495986"/>
          </a:xfrm>
        </p:grpSpPr>
        <p:grpSp>
          <p:nvGrpSpPr>
            <p:cNvPr id="4" name="그룹 3"/>
            <p:cNvGrpSpPr/>
            <p:nvPr/>
          </p:nvGrpSpPr>
          <p:grpSpPr>
            <a:xfrm>
              <a:off x="2147690" y="2621940"/>
              <a:ext cx="4643537" cy="2080488"/>
              <a:chOff x="3419334" y="2079556"/>
              <a:chExt cx="5353328" cy="2436786"/>
            </a:xfrm>
          </p:grpSpPr>
          <p:pic>
            <p:nvPicPr>
              <p:cNvPr id="5" name="그림 4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9711"/>
              <a:stretch/>
            </p:blipFill>
            <p:spPr>
              <a:xfrm>
                <a:off x="3419334" y="2079556"/>
                <a:ext cx="5353323" cy="2436786"/>
              </a:xfrm>
              <a:prstGeom prst="rect">
                <a:avLst/>
              </a:prstGeom>
            </p:spPr>
          </p:pic>
          <p:sp>
            <p:nvSpPr>
              <p:cNvPr id="6" name="직사각형 5"/>
              <p:cNvSpPr/>
              <p:nvPr/>
            </p:nvSpPr>
            <p:spPr>
              <a:xfrm>
                <a:off x="8128606" y="4230095"/>
                <a:ext cx="644056" cy="286247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</p:grpSp>
        <p:sp>
          <p:nvSpPr>
            <p:cNvPr id="7" name="모서리가 둥근 직사각형 6"/>
            <p:cNvSpPr/>
            <p:nvPr/>
          </p:nvSpPr>
          <p:spPr>
            <a:xfrm>
              <a:off x="6027448" y="3664783"/>
              <a:ext cx="1478945" cy="979098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351830" y="3547253"/>
              <a:ext cx="790790" cy="41549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/>
                <a:t>FC module</a:t>
              </a:r>
              <a:endParaRPr lang="ko-KR" altLang="en-US" sz="105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630278" y="4702428"/>
              <a:ext cx="1678356" cy="41549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/>
                <a:t>AXI VDMA Block Diagram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6027451" y="4038968"/>
              <a:ext cx="691763" cy="25198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674478" y="4247671"/>
              <a:ext cx="1513410" cy="1962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75" dirty="0"/>
                <a:t>Stream to Memory Map (</a:t>
              </a:r>
              <a:r>
                <a:rPr lang="en-US" altLang="ko-KR" sz="675" dirty="0">
                  <a:solidFill>
                    <a:srgbClr val="FF0000"/>
                  </a:solidFill>
                </a:rPr>
                <a:t>S2MM</a:t>
              </a:r>
              <a:r>
                <a:rPr lang="en-US" altLang="ko-KR" sz="675" dirty="0"/>
                <a:t>)</a:t>
              </a:r>
              <a:endParaRPr lang="ko-KR" altLang="en-US" sz="675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921747" y="3857554"/>
              <a:ext cx="298355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/>
                <a:t>Memory Map to Stream (</a:t>
              </a:r>
              <a:r>
                <a:rPr lang="en-US" altLang="ko-KR" sz="900" b="1" dirty="0">
                  <a:solidFill>
                    <a:srgbClr val="FF0000"/>
                  </a:solidFill>
                </a:rPr>
                <a:t>MM2S</a:t>
              </a:r>
              <a:r>
                <a:rPr lang="en-US" altLang="ko-KR" sz="900" b="1" dirty="0"/>
                <a:t>)</a:t>
              </a:r>
              <a:endParaRPr lang="ko-KR" altLang="en-US" sz="900" b="1" dirty="0"/>
            </a:p>
          </p:txBody>
        </p:sp>
        <p:cxnSp>
          <p:nvCxnSpPr>
            <p:cNvPr id="13" name="직선 화살표 연결선 12"/>
            <p:cNvCxnSpPr/>
            <p:nvPr/>
          </p:nvCxnSpPr>
          <p:spPr>
            <a:xfrm flipV="1">
              <a:off x="3045712" y="4051374"/>
              <a:ext cx="2979815" cy="1304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모서리가 둥근 직사각형 13"/>
            <p:cNvSpPr/>
            <p:nvPr/>
          </p:nvSpPr>
          <p:spPr>
            <a:xfrm>
              <a:off x="714987" y="3665777"/>
              <a:ext cx="1478945" cy="979098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039369" y="3548248"/>
              <a:ext cx="790790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/>
                <a:t>Memory</a:t>
              </a:r>
              <a:endParaRPr lang="ko-KR" altLang="en-US" sz="105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041329" y="4092208"/>
              <a:ext cx="104615" cy="1846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rgbClr val="FF0000"/>
                  </a:solidFill>
                </a:rPr>
                <a:t>M</a:t>
              </a:r>
              <a:endParaRPr lang="ko-KR" altLang="en-US" sz="600" dirty="0">
                <a:solidFill>
                  <a:srgbClr val="FF000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728347" y="4210383"/>
              <a:ext cx="88309" cy="1846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rgbClr val="FF0000"/>
                  </a:solidFill>
                </a:rPr>
                <a:t>S</a:t>
              </a:r>
              <a:endParaRPr lang="ko-KR" altLang="en-US" sz="600" dirty="0">
                <a:solidFill>
                  <a:srgbClr val="FF000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036375" y="3948846"/>
              <a:ext cx="88309" cy="1846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rgbClr val="FF0000"/>
                  </a:solidFill>
                </a:rPr>
                <a:t>S</a:t>
              </a:r>
              <a:endParaRPr lang="ko-KR" altLang="en-US" sz="600" dirty="0">
                <a:solidFill>
                  <a:srgbClr val="FF000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034438" y="4210378"/>
              <a:ext cx="88309" cy="1846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rgbClr val="FF0000"/>
                  </a:solidFill>
                </a:rPr>
                <a:t>M</a:t>
              </a:r>
              <a:endParaRPr lang="ko-KR" altLang="en-US" sz="600" dirty="0">
                <a:solidFill>
                  <a:srgbClr val="FF000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726409" y="3948845"/>
              <a:ext cx="88309" cy="1846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rgbClr val="FF0000"/>
                  </a:solidFill>
                </a:rPr>
                <a:t>M</a:t>
              </a:r>
              <a:endParaRPr lang="ko-KR" altLang="en-US" sz="6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04016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VDMA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Within the VDMA, there are registers responsible for setting the </a:t>
            </a:r>
            <a:r>
              <a:rPr lang="en-US" altLang="ko-KR" b="1" dirty="0"/>
              <a:t>control</a:t>
            </a:r>
            <a:r>
              <a:rPr lang="en-US" altLang="ko-KR" dirty="0"/>
              <a:t>, </a:t>
            </a:r>
            <a:r>
              <a:rPr lang="en-US" altLang="ko-KR" b="1" dirty="0"/>
              <a:t>start address</a:t>
            </a:r>
            <a:r>
              <a:rPr lang="en-US" altLang="ko-KR" dirty="0"/>
              <a:t>, </a:t>
            </a:r>
            <a:r>
              <a:rPr lang="en-US" altLang="ko-KR" b="1" dirty="0"/>
              <a:t>class</a:t>
            </a:r>
            <a:r>
              <a:rPr lang="en-US" altLang="ko-KR" dirty="0"/>
              <a:t>, </a:t>
            </a:r>
            <a:r>
              <a:rPr lang="en-US" altLang="ko-KR" b="1" dirty="0" err="1"/>
              <a:t>hsize</a:t>
            </a:r>
            <a:r>
              <a:rPr lang="en-US" altLang="ko-KR" dirty="0"/>
              <a:t> and </a:t>
            </a:r>
            <a:r>
              <a:rPr lang="en-US" altLang="ko-KR" b="1" dirty="0" err="1"/>
              <a:t>vsize</a:t>
            </a:r>
            <a:r>
              <a:rPr lang="en-US" altLang="ko-KR" dirty="0"/>
              <a:t> by data transfer direction (MM2S and S2MM)</a:t>
            </a:r>
          </a:p>
          <a:p>
            <a:endParaRPr lang="en-US" altLang="ko-KR" dirty="0"/>
          </a:p>
          <a:p>
            <a:r>
              <a:rPr lang="en-US" altLang="ko-KR" dirty="0"/>
              <a:t>To send data over VDMA, the values must be written to VDMA internal registers via the AXI4-Lite interface</a:t>
            </a:r>
          </a:p>
          <a:p>
            <a:endParaRPr lang="en-US" altLang="ko-KR" dirty="0"/>
          </a:p>
          <a:p>
            <a:r>
              <a:rPr lang="en-US" altLang="ko-KR" dirty="0"/>
              <a:t>Because it is Video DMA, default transfer unit is frame</a:t>
            </a:r>
          </a:p>
          <a:p>
            <a:pPr lvl="1"/>
            <a:r>
              <a:rPr lang="en-US" altLang="ko-KR" dirty="0"/>
              <a:t>The frame consists of lines, and you can send data by setting the </a:t>
            </a:r>
            <a:r>
              <a:rPr lang="en-US" altLang="ko-KR" b="1" dirty="0" err="1">
                <a:solidFill>
                  <a:srgbClr val="C00000"/>
                </a:solidFill>
              </a:rPr>
              <a:t>hsize</a:t>
            </a:r>
            <a:r>
              <a:rPr lang="en-US" altLang="ko-KR" b="1" dirty="0">
                <a:solidFill>
                  <a:srgbClr val="C00000"/>
                </a:solidFill>
              </a:rPr>
              <a:t> (line size) and </a:t>
            </a:r>
            <a:r>
              <a:rPr lang="en-US" altLang="ko-KR" b="1" dirty="0" err="1">
                <a:solidFill>
                  <a:srgbClr val="C00000"/>
                </a:solidFill>
              </a:rPr>
              <a:t>vsize</a:t>
            </a:r>
            <a:r>
              <a:rPr lang="en-US" altLang="ko-KR" b="1" dirty="0">
                <a:solidFill>
                  <a:srgbClr val="C00000"/>
                </a:solidFill>
              </a:rPr>
              <a:t> (# of lines)</a:t>
            </a:r>
          </a:p>
        </p:txBody>
      </p:sp>
    </p:spTree>
    <p:extLst>
      <p:ext uri="{BB962C8B-B14F-4D97-AF65-F5344CB8AC3E}">
        <p14:creationId xmlns:p14="http://schemas.microsoft.com/office/powerpoint/2010/main" val="5140590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VDMA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To operate the VDMA, </a:t>
            </a:r>
            <a:r>
              <a:rPr lang="en-US" altLang="ko-KR" b="1" dirty="0">
                <a:solidFill>
                  <a:srgbClr val="C00000"/>
                </a:solidFill>
              </a:rPr>
              <a:t>write the values on the registers in the order </a:t>
            </a:r>
            <a:r>
              <a:rPr lang="en-US" altLang="ko-KR" dirty="0"/>
              <a:t>as below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>
                <a:ea typeface="Noto Sans CJK KR Regular" panose="020B0500000000000000" pitchFamily="34" charset="-127"/>
              </a:rPr>
              <a:t>VDMACR (control) register: Setting the control (MM2S or S2MM)</a:t>
            </a:r>
          </a:p>
          <a:p>
            <a:pPr marL="342900" indent="-342900">
              <a:buAutoNum type="arabicPeriod"/>
            </a:pPr>
            <a:r>
              <a:rPr lang="en-US" altLang="ko-KR" dirty="0">
                <a:ea typeface="Noto Sans CJK KR Regular" panose="020B0500000000000000" pitchFamily="34" charset="-127"/>
              </a:rPr>
              <a:t>START_ADDRESS register: Setting the memory address to start send or receive data</a:t>
            </a:r>
          </a:p>
          <a:p>
            <a:pPr marL="342900" indent="-342900">
              <a:buAutoNum type="arabicPeriod"/>
            </a:pPr>
            <a:r>
              <a:rPr lang="en-US" altLang="ko-KR" dirty="0">
                <a:ea typeface="Noto Sans CJK KR Regular" panose="020B0500000000000000" pitchFamily="34" charset="-127"/>
              </a:rPr>
              <a:t>FRMDLY_STRIDE register: Setting the stride (if there is no need for using stride, set same as HSIZE</a:t>
            </a:r>
          </a:p>
          <a:p>
            <a:pPr marL="342900" indent="-342900">
              <a:buAutoNum type="arabicPeriod"/>
            </a:pPr>
            <a:r>
              <a:rPr lang="en-US" altLang="ko-KR" dirty="0">
                <a:ea typeface="Noto Sans CJK KR Regular" panose="020B0500000000000000" pitchFamily="34" charset="-127"/>
              </a:rPr>
              <a:t>HSIZE register: Setting the HSIZE (line size in Bytes)</a:t>
            </a:r>
          </a:p>
          <a:p>
            <a:pPr marL="342900" indent="-342900">
              <a:buAutoNum type="arabicPeriod"/>
            </a:pPr>
            <a:r>
              <a:rPr lang="en-US" altLang="ko-KR" dirty="0">
                <a:ea typeface="Noto Sans CJK KR Regular" panose="020B0500000000000000" pitchFamily="34" charset="-127"/>
              </a:rPr>
              <a:t>VSIZE register: Setting the VSIZE (# of lines)</a:t>
            </a:r>
          </a:p>
          <a:p>
            <a:pPr lvl="1"/>
            <a:r>
              <a:rPr lang="en-US" altLang="ko-KR" dirty="0">
                <a:ea typeface="Noto Sans CJK KR Regular" panose="020B0500000000000000" pitchFamily="34" charset="-127"/>
              </a:rPr>
              <a:t>After setting the VSIZE, data transfer will be start on VDMA</a:t>
            </a:r>
          </a:p>
        </p:txBody>
      </p:sp>
    </p:spTree>
    <p:extLst>
      <p:ext uri="{BB962C8B-B14F-4D97-AF65-F5344CB8AC3E}">
        <p14:creationId xmlns:p14="http://schemas.microsoft.com/office/powerpoint/2010/main" val="1218265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VDMA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Register address offset:</a:t>
            </a:r>
          </a:p>
          <a:p>
            <a:pPr lvl="1"/>
            <a:r>
              <a:rPr lang="en-US" altLang="ko-KR" dirty="0"/>
              <a:t>You should only send the address value in 9-bits (b/c port width is 9-bit)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622380" y="2635036"/>
          <a:ext cx="5899239" cy="2197463"/>
        </p:xfrm>
        <a:graphic>
          <a:graphicData uri="http://schemas.openxmlformats.org/drawingml/2006/table">
            <a:tbl>
              <a:tblPr firstRow="1" firstCol="1" bandRow="1"/>
              <a:tblGrid>
                <a:gridCol w="2364856">
                  <a:extLst>
                    <a:ext uri="{9D8B030D-6E8A-4147-A177-3AD203B41FA5}">
                      <a16:colId xmlns:a16="http://schemas.microsoft.com/office/drawing/2014/main" val="1977014529"/>
                    </a:ext>
                  </a:extLst>
                </a:gridCol>
                <a:gridCol w="1567752">
                  <a:extLst>
                    <a:ext uri="{9D8B030D-6E8A-4147-A177-3AD203B41FA5}">
                      <a16:colId xmlns:a16="http://schemas.microsoft.com/office/drawing/2014/main" val="2968034767"/>
                    </a:ext>
                  </a:extLst>
                </a:gridCol>
                <a:gridCol w="1966631">
                  <a:extLst>
                    <a:ext uri="{9D8B030D-6E8A-4147-A177-3AD203B41FA5}">
                      <a16:colId xmlns:a16="http://schemas.microsoft.com/office/drawing/2014/main" val="1806940181"/>
                    </a:ext>
                  </a:extLst>
                </a:gridCol>
              </a:tblGrid>
              <a:tr h="342424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100" b="1" kern="100" dirty="0">
                          <a:solidFill>
                            <a:srgbClr val="EEEAE3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Register </a:t>
                      </a:r>
                      <a:r>
                        <a:rPr lang="en-US" altLang="ko-KR" sz="2100" b="1" kern="100" dirty="0">
                          <a:solidFill>
                            <a:srgbClr val="EEEAE3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type</a:t>
                      </a:r>
                      <a:endParaRPr lang="ko-KR" sz="2100" b="1" kern="100" dirty="0">
                        <a:solidFill>
                          <a:srgbClr val="EEEAE3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F4B8B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100" b="1" kern="100" dirty="0">
                          <a:solidFill>
                            <a:srgbClr val="EEEAE3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Address Offset</a:t>
                      </a:r>
                      <a:endParaRPr lang="ko-KR" sz="2100" b="1" kern="100" dirty="0">
                        <a:solidFill>
                          <a:srgbClr val="EEEAE3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F4B8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6828896"/>
                  </a:ext>
                </a:extLst>
              </a:tr>
              <a:tr h="34242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100" b="1" kern="100" dirty="0">
                          <a:solidFill>
                            <a:srgbClr val="EEEAE3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MM2S</a:t>
                      </a:r>
                      <a:endParaRPr lang="ko-KR" sz="2100" b="1" kern="100" dirty="0">
                        <a:solidFill>
                          <a:srgbClr val="EEEAE3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F4B8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100" b="1" kern="100" dirty="0">
                          <a:solidFill>
                            <a:srgbClr val="EEEAE3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S2MM</a:t>
                      </a:r>
                      <a:endParaRPr lang="ko-KR" sz="2100" b="1" kern="100" dirty="0">
                        <a:solidFill>
                          <a:srgbClr val="EEEAE3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F4B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7582936"/>
                  </a:ext>
                </a:extLst>
              </a:tr>
              <a:tr h="30252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VDMACR (control)</a:t>
                      </a:r>
                      <a:endParaRPr lang="ko-KR" sz="1400" b="0" i="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0x00</a:t>
                      </a:r>
                      <a:endParaRPr lang="ko-KR" sz="1400" b="0" i="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0x30</a:t>
                      </a:r>
                      <a:endParaRPr lang="ko-KR" sz="1400" b="0" i="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6877014"/>
                  </a:ext>
                </a:extLst>
              </a:tr>
              <a:tr h="30252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START_ADDRESS</a:t>
                      </a:r>
                      <a:endParaRPr lang="ko-KR" sz="1400" b="0" i="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0x5C</a:t>
                      </a:r>
                      <a:endParaRPr lang="ko-KR" sz="1400" b="0" i="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0xAC</a:t>
                      </a:r>
                      <a:endParaRPr lang="ko-KR" sz="1400" b="0" i="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7102644"/>
                  </a:ext>
                </a:extLst>
              </a:tr>
              <a:tr h="30252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FRMDLY_STRIDE</a:t>
                      </a:r>
                      <a:endParaRPr lang="ko-KR" sz="1400" b="0" i="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0x58</a:t>
                      </a:r>
                      <a:endParaRPr lang="ko-KR" sz="1400" b="0" i="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0xA8</a:t>
                      </a:r>
                      <a:endParaRPr lang="ko-KR" sz="1400" b="0" i="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9457797"/>
                  </a:ext>
                </a:extLst>
              </a:tr>
              <a:tr h="30252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HSIZE</a:t>
                      </a:r>
                      <a:endParaRPr lang="ko-KR" sz="1400" b="0" i="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0x54</a:t>
                      </a:r>
                      <a:endParaRPr lang="ko-KR" sz="1400" b="0" i="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0xA4</a:t>
                      </a:r>
                      <a:endParaRPr lang="ko-KR" sz="1400" b="0" i="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659278"/>
                  </a:ext>
                </a:extLst>
              </a:tr>
              <a:tr h="30252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VSIZE</a:t>
                      </a:r>
                      <a:endParaRPr lang="ko-KR" sz="1400" b="0" i="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0x50</a:t>
                      </a:r>
                      <a:endParaRPr lang="ko-KR" sz="1400" b="0" i="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0xA0</a:t>
                      </a:r>
                      <a:endParaRPr lang="ko-KR" sz="1400" b="0" i="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410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253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Deep Learning Hardware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3305843" y="2228514"/>
            <a:ext cx="1608290" cy="1398302"/>
            <a:chOff x="5023807" y="1631270"/>
            <a:chExt cx="2144386" cy="1864403"/>
          </a:xfrm>
        </p:grpSpPr>
        <p:pic>
          <p:nvPicPr>
            <p:cNvPr id="5" name="Picture 2" descr="tpu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3807" y="1631270"/>
              <a:ext cx="2144386" cy="16489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6152193" y="3003230"/>
              <a:ext cx="1016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Google TPU</a:t>
              </a:r>
              <a:endParaRPr lang="ko-KR" altLang="en-US" sz="900" dirty="0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5964662" y="2999557"/>
            <a:ext cx="2326784" cy="1712773"/>
            <a:chOff x="5023806" y="3414796"/>
            <a:chExt cx="3102379" cy="2283697"/>
          </a:xfrm>
        </p:grpSpPr>
        <p:pic>
          <p:nvPicPr>
            <p:cNvPr id="8" name="Picture 4" descr="https://images.anandtech.com/doci/12673/nvidia-titanv-technical-front-3qtr-left_1512609636_678x452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3806" y="3414796"/>
              <a:ext cx="3102379" cy="20682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6152193" y="5206050"/>
              <a:ext cx="16637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NVIDIA GPU (Titan V)</a:t>
              </a:r>
              <a:endParaRPr lang="ko-KR" altLang="en-US" sz="900" dirty="0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3467814" y="4712330"/>
            <a:ext cx="2208371" cy="1225686"/>
            <a:chOff x="6303703" y="4261173"/>
            <a:chExt cx="2944495" cy="1634247"/>
          </a:xfrm>
        </p:grpSpPr>
        <p:pic>
          <p:nvPicPr>
            <p:cNvPr id="11" name="Picture 8" descr="http://www.hitechglobal.com/images/Virtex7-PCIE-x3FMC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3703" y="4261173"/>
              <a:ext cx="2882814" cy="13905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7584498" y="5402978"/>
              <a:ext cx="1663700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FPGA (Xilinx Virtex-7)</a:t>
              </a:r>
              <a:endParaRPr lang="ko-KR" altLang="en-US" sz="900" dirty="0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901643" y="3749800"/>
            <a:ext cx="1607345" cy="1740984"/>
            <a:chOff x="3720597" y="4065815"/>
            <a:chExt cx="2143126" cy="2321312"/>
          </a:xfrm>
        </p:grpSpPr>
        <p:pic>
          <p:nvPicPr>
            <p:cNvPr id="14" name="Picture 6" descr="https://www.intel.com/content/dam/products/hero/foreground/processor-badge-xeon-platinum-1x1.png.rendition.intel.web.225.225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20597" y="4065815"/>
              <a:ext cx="2143125" cy="2143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4483037" y="6079351"/>
              <a:ext cx="1380686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Intel CPU (Xeon)</a:t>
              </a:r>
              <a:endParaRPr lang="ko-KR" altLang="en-US" sz="900" dirty="0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6708799" y="5375368"/>
            <a:ext cx="12477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NPU, etc…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2665965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FC Module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Module</a:t>
            </a:r>
          </a:p>
          <a:p>
            <a:pPr lvl="1"/>
            <a:r>
              <a:rPr lang="en-US" altLang="ko-KR" dirty="0"/>
              <a:t>Control</a:t>
            </a:r>
          </a:p>
          <a:p>
            <a:pPr lvl="1"/>
            <a:r>
              <a:rPr lang="en-US" altLang="ko-KR" dirty="0"/>
              <a:t>MAC (input format: 8-bit 2’s fixed-point)</a:t>
            </a:r>
          </a:p>
          <a:p>
            <a:pPr lvl="1"/>
            <a:r>
              <a:rPr lang="en-US" altLang="ko-KR" dirty="0"/>
              <a:t>AXI-stream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Ports</a:t>
            </a:r>
          </a:p>
          <a:p>
            <a:pPr lvl="1"/>
            <a:r>
              <a:rPr lang="en-US" altLang="ko-KR" dirty="0"/>
              <a:t>APB signal </a:t>
            </a:r>
          </a:p>
          <a:p>
            <a:pPr lvl="1"/>
            <a:r>
              <a:rPr lang="en-US" altLang="ko-KR" dirty="0"/>
              <a:t>AXI-stream</a:t>
            </a:r>
          </a:p>
        </p:txBody>
      </p:sp>
    </p:spTree>
    <p:extLst>
      <p:ext uri="{BB962C8B-B14F-4D97-AF65-F5344CB8AC3E}">
        <p14:creationId xmlns:p14="http://schemas.microsoft.com/office/powerpoint/2010/main" val="5798379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FC Module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AXI-Stream</a:t>
            </a:r>
          </a:p>
          <a:p>
            <a:pPr lvl="1"/>
            <a:r>
              <a:rPr lang="en-US" altLang="ko-KR" dirty="0"/>
              <a:t>I/O ports are given</a:t>
            </a:r>
          </a:p>
          <a:p>
            <a:pPr lvl="1"/>
            <a:r>
              <a:rPr lang="en-US" altLang="ko-KR" dirty="0"/>
              <a:t>Unnecessary pins are fixed to default</a:t>
            </a:r>
          </a:p>
          <a:p>
            <a:r>
              <a:rPr lang="en-US" altLang="ko-KR" dirty="0"/>
              <a:t>S_AXI: receive the data </a:t>
            </a:r>
          </a:p>
          <a:p>
            <a:r>
              <a:rPr lang="en-US" altLang="ko-KR" dirty="0"/>
              <a:t>M_AXI: send the data</a:t>
            </a:r>
          </a:p>
          <a:p>
            <a:endParaRPr lang="en-US" altLang="ko-KR" dirty="0"/>
          </a:p>
          <a:p>
            <a:r>
              <a:rPr lang="en-US" altLang="ko-KR" dirty="0"/>
              <a:t>The AXIS protocol ports for sending data</a:t>
            </a:r>
          </a:p>
          <a:p>
            <a:pPr lvl="1"/>
            <a:r>
              <a:rPr lang="en-US" altLang="ko-KR" dirty="0" err="1"/>
              <a:t>m_axis_tdata</a:t>
            </a:r>
            <a:r>
              <a:rPr lang="en-US" altLang="ko-KR" dirty="0"/>
              <a:t>, </a:t>
            </a:r>
            <a:r>
              <a:rPr lang="en-US" altLang="ko-KR"/>
              <a:t>m_axis</a:t>
            </a:r>
            <a:r>
              <a:rPr lang="en-US" altLang="ko-KR" dirty="0" err="1"/>
              <a:t>_tlast</a:t>
            </a:r>
            <a:r>
              <a:rPr lang="en-US" altLang="ko-KR" dirty="0"/>
              <a:t>, </a:t>
            </a:r>
            <a:r>
              <a:rPr lang="en-US" altLang="ko-KR" dirty="0" err="1"/>
              <a:t>m_axis_tvalid</a:t>
            </a:r>
            <a:endParaRPr lang="en-US" altLang="ko-KR" dirty="0"/>
          </a:p>
          <a:p>
            <a:r>
              <a:rPr lang="en-US" altLang="ko-KR" dirty="0"/>
              <a:t>The AXIS protocol port for receiving data:</a:t>
            </a:r>
          </a:p>
          <a:p>
            <a:pPr lvl="1"/>
            <a:r>
              <a:rPr lang="en-US" altLang="ko-KR" dirty="0" err="1"/>
              <a:t>s_axis_tready</a:t>
            </a:r>
            <a:endParaRPr lang="ko-KR" altLang="en-US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902097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FC Module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APB I/O Ports</a:t>
            </a:r>
          </a:p>
          <a:p>
            <a:pPr lvl="1"/>
            <a:r>
              <a:rPr lang="en-US" altLang="ko-KR" dirty="0" err="1"/>
              <a:t>fc_start</a:t>
            </a:r>
            <a:endParaRPr lang="en-US" altLang="ko-KR" dirty="0"/>
          </a:p>
          <a:p>
            <a:pPr lvl="2"/>
            <a:r>
              <a:rPr lang="en-US" altLang="ko-KR" dirty="0"/>
              <a:t>PC to FPGA, Use APB protocol</a:t>
            </a:r>
          </a:p>
          <a:p>
            <a:pPr lvl="2"/>
            <a:r>
              <a:rPr lang="en-US" altLang="ko-KR" dirty="0"/>
              <a:t>Trigger the start of operation of module’s</a:t>
            </a:r>
          </a:p>
          <a:p>
            <a:pPr lvl="2"/>
            <a:r>
              <a:rPr lang="en-US" altLang="ko-KR" dirty="0"/>
              <a:t>When PC receive  </a:t>
            </a:r>
            <a:r>
              <a:rPr lang="en-US" altLang="ko-KR" dirty="0" err="1"/>
              <a:t>fc_done</a:t>
            </a:r>
            <a:r>
              <a:rPr lang="en-US" altLang="ko-KR" dirty="0"/>
              <a:t>, PC set </a:t>
            </a:r>
            <a:r>
              <a:rPr lang="en-US" altLang="ko-KR" dirty="0" err="1"/>
              <a:t>fc_start</a:t>
            </a:r>
            <a:r>
              <a:rPr lang="en-US" altLang="ko-KR" dirty="0"/>
              <a:t> to zero 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 err="1"/>
              <a:t>max_index</a:t>
            </a:r>
            <a:endParaRPr lang="en-US" altLang="ko-KR" dirty="0"/>
          </a:p>
          <a:p>
            <a:pPr lvl="2"/>
            <a:r>
              <a:rPr lang="en-US" altLang="ko-KR" dirty="0"/>
              <a:t>Check whether this fc module is last or not</a:t>
            </a:r>
          </a:p>
          <a:p>
            <a:pPr lvl="2"/>
            <a:r>
              <a:rPr lang="en-US" altLang="ko-KR" dirty="0"/>
              <a:t>If it is last, it sends the maximum score’s index (0 to 9, =class number)</a:t>
            </a:r>
          </a:p>
          <a:p>
            <a:pPr lvl="2"/>
            <a:r>
              <a:rPr lang="en-US" altLang="ko-KR" dirty="0"/>
              <a:t>It reduces the communication overhead of inference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 err="1"/>
              <a:t>fc_done</a:t>
            </a:r>
            <a:endParaRPr lang="en-US" altLang="ko-KR" dirty="0"/>
          </a:p>
          <a:p>
            <a:pPr lvl="2"/>
            <a:r>
              <a:rPr lang="en-US" altLang="ko-KR" dirty="0"/>
              <a:t>The port indicating that the operation of the fc layer has ended </a:t>
            </a:r>
          </a:p>
          <a:p>
            <a:pPr lvl="2"/>
            <a:r>
              <a:rPr lang="en-US" altLang="ko-KR" dirty="0"/>
              <a:t>PC reads this value and then progresses</a:t>
            </a:r>
          </a:p>
          <a:p>
            <a:pPr lvl="2"/>
            <a:r>
              <a:rPr lang="en-US" altLang="ko-KR" dirty="0" err="1"/>
              <a:t>fc_done</a:t>
            </a:r>
            <a:r>
              <a:rPr lang="en-US" altLang="ko-KR" dirty="0"/>
              <a:t> flag must remain zero during processing and be HIGH when processing is over</a:t>
            </a:r>
            <a:endParaRPr lang="ko-KR" altLang="en-US" dirty="0"/>
          </a:p>
          <a:p>
            <a:endParaRPr lang="en-US" altLang="ko-KR" dirty="0"/>
          </a:p>
          <a:p>
            <a:r>
              <a:rPr lang="en-US" altLang="ko-KR" b="1" dirty="0"/>
              <a:t>You have to add these ports!!</a:t>
            </a:r>
          </a:p>
        </p:txBody>
      </p:sp>
    </p:spTree>
    <p:extLst>
      <p:ext uri="{BB962C8B-B14F-4D97-AF65-F5344CB8AC3E}">
        <p14:creationId xmlns:p14="http://schemas.microsoft.com/office/powerpoint/2010/main" val="33291630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FC Module</a:t>
            </a:r>
            <a:endParaRPr lang="ko-KR" altLang="en-US" dirty="0"/>
          </a:p>
        </p:txBody>
      </p:sp>
      <p:grpSp>
        <p:nvGrpSpPr>
          <p:cNvPr id="11" name="그룹 10"/>
          <p:cNvGrpSpPr/>
          <p:nvPr/>
        </p:nvGrpSpPr>
        <p:grpSpPr>
          <a:xfrm>
            <a:off x="452219" y="2462671"/>
            <a:ext cx="8010961" cy="2951117"/>
            <a:chOff x="847289" y="2621167"/>
            <a:chExt cx="8010961" cy="2951117"/>
          </a:xfrm>
        </p:grpSpPr>
        <p:sp>
          <p:nvSpPr>
            <p:cNvPr id="4" name="Rectangle 6">
              <a:extLst>
                <a:ext uri="{FF2B5EF4-FFF2-40B4-BE49-F238E27FC236}">
                  <a16:creationId xmlns:a16="http://schemas.microsoft.com/office/drawing/2014/main" id="{448B8527-B3B1-3B4F-88FB-1B2E0CCCAE13}"/>
                </a:ext>
              </a:extLst>
            </p:cNvPr>
            <p:cNvSpPr/>
            <p:nvPr/>
          </p:nvSpPr>
          <p:spPr>
            <a:xfrm>
              <a:off x="847289" y="2621167"/>
              <a:ext cx="4077050" cy="2951117"/>
            </a:xfrm>
            <a:prstGeom prst="rect">
              <a:avLst/>
            </a:prstGeom>
            <a:solidFill>
              <a:srgbClr val="2D2C4D"/>
            </a:solidFill>
            <a:ln w="38100">
              <a:solidFill>
                <a:srgbClr val="2D2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700" b="1" dirty="0" err="1">
                  <a:solidFill>
                    <a:srgbClr val="EEEAE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top_simulation</a:t>
              </a:r>
              <a:endParaRPr lang="en-US" sz="2700" b="1" dirty="0">
                <a:solidFill>
                  <a:srgbClr val="EEEAE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2F554985-FC0E-F140-B572-499E972B1854}"/>
                </a:ext>
              </a:extLst>
            </p:cNvPr>
            <p:cNvSpPr/>
            <p:nvPr/>
          </p:nvSpPr>
          <p:spPr>
            <a:xfrm>
              <a:off x="1084002" y="3670428"/>
              <a:ext cx="1558637" cy="1675361"/>
            </a:xfrm>
            <a:prstGeom prst="rect">
              <a:avLst/>
            </a:prstGeom>
            <a:solidFill>
              <a:srgbClr val="D2DEEF"/>
            </a:solidFill>
            <a:ln w="38100">
              <a:solidFill>
                <a:srgbClr val="D2DE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fc_module</a:t>
              </a:r>
              <a:endPara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" name="Straight Arrow Connector 10">
              <a:extLst>
                <a:ext uri="{FF2B5EF4-FFF2-40B4-BE49-F238E27FC236}">
                  <a16:creationId xmlns:a16="http://schemas.microsoft.com/office/drawing/2014/main" id="{056CEA91-C71D-AA49-ACD3-37D49319ECE7}"/>
                </a:ext>
              </a:extLst>
            </p:cNvPr>
            <p:cNvCxnSpPr>
              <a:cxnSpLocks/>
            </p:cNvCxnSpPr>
            <p:nvPr/>
          </p:nvCxnSpPr>
          <p:spPr>
            <a:xfrm>
              <a:off x="2885814" y="3890933"/>
              <a:ext cx="3852223" cy="0"/>
            </a:xfrm>
            <a:prstGeom prst="straightConnector1">
              <a:avLst/>
            </a:prstGeom>
            <a:ln w="76200">
              <a:solidFill>
                <a:srgbClr val="5F4B8B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11">
              <a:extLst>
                <a:ext uri="{FF2B5EF4-FFF2-40B4-BE49-F238E27FC236}">
                  <a16:creationId xmlns:a16="http://schemas.microsoft.com/office/drawing/2014/main" id="{5E136A37-941F-CB4D-B1DC-153D7FAFAB59}"/>
                </a:ext>
              </a:extLst>
            </p:cNvPr>
            <p:cNvCxnSpPr>
              <a:cxnSpLocks/>
            </p:cNvCxnSpPr>
            <p:nvPr/>
          </p:nvCxnSpPr>
          <p:spPr>
            <a:xfrm>
              <a:off x="2885814" y="4646475"/>
              <a:ext cx="3852223" cy="0"/>
            </a:xfrm>
            <a:prstGeom prst="straightConnector1">
              <a:avLst/>
            </a:prstGeom>
            <a:ln w="76200"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E24E716-B31C-1940-82ED-0C250ED86E3E}"/>
                </a:ext>
              </a:extLst>
            </p:cNvPr>
            <p:cNvSpPr txBox="1"/>
            <p:nvPr/>
          </p:nvSpPr>
          <p:spPr>
            <a:xfrm>
              <a:off x="5198966" y="3927534"/>
              <a:ext cx="1264444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b="1" dirty="0">
                  <a:latin typeface="Arial" panose="020B0604020202020204" pitchFamily="34" charset="0"/>
                  <a:cs typeface="Arial" panose="020B0604020202020204" pitchFamily="34" charset="0"/>
                </a:rPr>
                <a:t>AXI-Stream</a:t>
              </a:r>
              <a:br>
                <a:rPr lang="en-US" sz="1350" b="1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350" b="1" dirty="0">
                  <a:latin typeface="Arial" panose="020B0604020202020204" pitchFamily="34" charset="0"/>
                  <a:cs typeface="Arial" panose="020B0604020202020204" pitchFamily="34" charset="0"/>
                </a:rPr>
                <a:t>(Data flow)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0B0D8A6-F7E1-0F44-9573-C0E6DCDCC096}"/>
                </a:ext>
              </a:extLst>
            </p:cNvPr>
            <p:cNvSpPr txBox="1"/>
            <p:nvPr/>
          </p:nvSpPr>
          <p:spPr>
            <a:xfrm>
              <a:off x="5198966" y="4683075"/>
              <a:ext cx="1377369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b="1" dirty="0">
                  <a:latin typeface="Arial" panose="020B0604020202020204" pitchFamily="34" charset="0"/>
                  <a:cs typeface="Arial" panose="020B0604020202020204" pitchFamily="34" charset="0"/>
                </a:rPr>
                <a:t>wire</a:t>
              </a:r>
              <a:br>
                <a:rPr lang="en-US" sz="1350" b="1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350" b="1" dirty="0">
                  <a:latin typeface="Arial" panose="020B0604020202020204" pitchFamily="34" charset="0"/>
                  <a:cs typeface="Arial" panose="020B0604020202020204" pitchFamily="34" charset="0"/>
                </a:rPr>
                <a:t>(control flow)</a:t>
              </a:r>
            </a:p>
          </p:txBody>
        </p:sp>
        <p:sp>
          <p:nvSpPr>
            <p:cNvPr id="10" name="Rectangle 20">
              <a:extLst>
                <a:ext uri="{FF2B5EF4-FFF2-40B4-BE49-F238E27FC236}">
                  <a16:creationId xmlns:a16="http://schemas.microsoft.com/office/drawing/2014/main" id="{5CF208BD-A27C-E645-B745-99D811F906AE}"/>
                </a:ext>
              </a:extLst>
            </p:cNvPr>
            <p:cNvSpPr/>
            <p:nvPr/>
          </p:nvSpPr>
          <p:spPr>
            <a:xfrm>
              <a:off x="6891196" y="2634422"/>
              <a:ext cx="1967054" cy="2937862"/>
            </a:xfrm>
            <a:prstGeom prst="rect">
              <a:avLst/>
            </a:prstGeom>
            <a:solidFill>
              <a:srgbClr val="EEEAE3"/>
            </a:solidFill>
            <a:ln w="38100">
              <a:solidFill>
                <a:srgbClr val="EEEA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rgbClr val="2D2C4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tb</a:t>
              </a:r>
            </a:p>
          </p:txBody>
        </p:sp>
      </p:grp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56DD50A8-A3DB-A04D-B7A4-6D27150ED00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28600" y="1143000"/>
            <a:ext cx="8686800" cy="739064"/>
          </a:xfrm>
        </p:spPr>
        <p:txBody>
          <a:bodyPr>
            <a:normAutofit/>
          </a:bodyPr>
          <a:lstStyle/>
          <a:p>
            <a:r>
              <a:rPr lang="en-US" altLang="ko-KR" dirty="0"/>
              <a:t>Testbench structure</a:t>
            </a:r>
          </a:p>
        </p:txBody>
      </p:sp>
    </p:spTree>
    <p:extLst>
      <p:ext uri="{BB962C8B-B14F-4D97-AF65-F5344CB8AC3E}">
        <p14:creationId xmlns:p14="http://schemas.microsoft.com/office/powerpoint/2010/main" val="265502030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FC Module</a:t>
            </a:r>
            <a:endParaRPr lang="ko-KR" altLang="en-US" dirty="0"/>
          </a:p>
        </p:txBody>
      </p:sp>
      <p:grpSp>
        <p:nvGrpSpPr>
          <p:cNvPr id="14" name="그룹 13"/>
          <p:cNvGrpSpPr/>
          <p:nvPr/>
        </p:nvGrpSpPr>
        <p:grpSpPr>
          <a:xfrm>
            <a:off x="133770" y="2399719"/>
            <a:ext cx="8826903" cy="3172565"/>
            <a:chOff x="133770" y="2399719"/>
            <a:chExt cx="8826903" cy="3172565"/>
          </a:xfrm>
        </p:grpSpPr>
        <p:sp>
          <p:nvSpPr>
            <p:cNvPr id="4" name="Rectangle 6">
              <a:extLst>
                <a:ext uri="{FF2B5EF4-FFF2-40B4-BE49-F238E27FC236}">
                  <a16:creationId xmlns:a16="http://schemas.microsoft.com/office/drawing/2014/main" id="{448B8527-B3B1-3B4F-88FB-1B2E0CCCAE13}"/>
                </a:ext>
              </a:extLst>
            </p:cNvPr>
            <p:cNvSpPr/>
            <p:nvPr/>
          </p:nvSpPr>
          <p:spPr>
            <a:xfrm>
              <a:off x="2169889" y="2399719"/>
              <a:ext cx="4667003" cy="3172565"/>
            </a:xfrm>
            <a:prstGeom prst="rect">
              <a:avLst/>
            </a:prstGeom>
            <a:solidFill>
              <a:srgbClr val="2D2C4D"/>
            </a:solidFill>
            <a:ln w="38100">
              <a:solidFill>
                <a:srgbClr val="2D2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700" b="1" dirty="0" err="1">
                  <a:solidFill>
                    <a:srgbClr val="EEEAE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fc_top</a:t>
              </a:r>
              <a:endParaRPr lang="en-US" sz="2700" b="1" dirty="0">
                <a:solidFill>
                  <a:srgbClr val="EEEAE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2F554985-FC0E-F140-B572-499E972B1854}"/>
                </a:ext>
              </a:extLst>
            </p:cNvPr>
            <p:cNvSpPr/>
            <p:nvPr/>
          </p:nvSpPr>
          <p:spPr>
            <a:xfrm>
              <a:off x="2570682" y="4206578"/>
              <a:ext cx="1558637" cy="952995"/>
            </a:xfrm>
            <a:prstGeom prst="rect">
              <a:avLst/>
            </a:prstGeom>
            <a:solidFill>
              <a:srgbClr val="D2DEEF"/>
            </a:solidFill>
            <a:ln w="38100">
              <a:solidFill>
                <a:srgbClr val="D2DE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fc_module</a:t>
              </a:r>
              <a:endPara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8443548-6805-8848-AF90-F8BC0B759366}"/>
                </a:ext>
              </a:extLst>
            </p:cNvPr>
            <p:cNvSpPr/>
            <p:nvPr/>
          </p:nvSpPr>
          <p:spPr>
            <a:xfrm>
              <a:off x="4832932" y="4206578"/>
              <a:ext cx="1558637" cy="952995"/>
            </a:xfrm>
            <a:prstGeom prst="rect">
              <a:avLst/>
            </a:prstGeom>
            <a:solidFill>
              <a:srgbClr val="D2DEEF"/>
            </a:solidFill>
            <a:ln w="38100">
              <a:solidFill>
                <a:srgbClr val="D2DE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fc_apb</a:t>
              </a:r>
              <a:endParaRPr lang="en-US" sz="135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" name="Straight Arrow Connector 9">
              <a:extLst>
                <a:ext uri="{FF2B5EF4-FFF2-40B4-BE49-F238E27FC236}">
                  <a16:creationId xmlns:a16="http://schemas.microsoft.com/office/drawing/2014/main" id="{75A28C67-6A39-3247-882B-B3933A0BC3ED}"/>
                </a:ext>
              </a:extLst>
            </p:cNvPr>
            <p:cNvCxnSpPr/>
            <p:nvPr/>
          </p:nvCxnSpPr>
          <p:spPr>
            <a:xfrm>
              <a:off x="4129319" y="4646475"/>
              <a:ext cx="703613" cy="0"/>
            </a:xfrm>
            <a:prstGeom prst="straightConnector1">
              <a:avLst/>
            </a:prstGeom>
            <a:ln w="76200"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10">
              <a:extLst>
                <a:ext uri="{FF2B5EF4-FFF2-40B4-BE49-F238E27FC236}">
                  <a16:creationId xmlns:a16="http://schemas.microsoft.com/office/drawing/2014/main" id="{056CEA91-C71D-AA49-ACD3-37D49319ECE7}"/>
                </a:ext>
              </a:extLst>
            </p:cNvPr>
            <p:cNvCxnSpPr>
              <a:cxnSpLocks/>
            </p:cNvCxnSpPr>
            <p:nvPr/>
          </p:nvCxnSpPr>
          <p:spPr>
            <a:xfrm>
              <a:off x="1042665" y="4646475"/>
              <a:ext cx="1501298" cy="0"/>
            </a:xfrm>
            <a:prstGeom prst="straightConnector1">
              <a:avLst/>
            </a:prstGeom>
            <a:ln w="76200">
              <a:solidFill>
                <a:srgbClr val="5F4B8B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11">
              <a:extLst>
                <a:ext uri="{FF2B5EF4-FFF2-40B4-BE49-F238E27FC236}">
                  <a16:creationId xmlns:a16="http://schemas.microsoft.com/office/drawing/2014/main" id="{5E136A37-941F-CB4D-B1DC-153D7FAFAB59}"/>
                </a:ext>
              </a:extLst>
            </p:cNvPr>
            <p:cNvCxnSpPr>
              <a:cxnSpLocks/>
            </p:cNvCxnSpPr>
            <p:nvPr/>
          </p:nvCxnSpPr>
          <p:spPr>
            <a:xfrm>
              <a:off x="6391568" y="4646475"/>
              <a:ext cx="1659536" cy="0"/>
            </a:xfrm>
            <a:prstGeom prst="straightConnector1">
              <a:avLst/>
            </a:prstGeom>
            <a:ln w="76200"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E24E716-B31C-1940-82ED-0C250ED86E3E}"/>
                </a:ext>
              </a:extLst>
            </p:cNvPr>
            <p:cNvSpPr txBox="1"/>
            <p:nvPr/>
          </p:nvSpPr>
          <p:spPr>
            <a:xfrm>
              <a:off x="993108" y="4683076"/>
              <a:ext cx="1264444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b="1" dirty="0">
                  <a:latin typeface="Arial" panose="020B0604020202020204" pitchFamily="34" charset="0"/>
                  <a:cs typeface="Arial" panose="020B0604020202020204" pitchFamily="34" charset="0"/>
                </a:rPr>
                <a:t>AXI-Stream</a:t>
              </a:r>
              <a:br>
                <a:rPr lang="en-US" sz="1350" b="1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350" b="1" dirty="0">
                  <a:latin typeface="Arial" panose="020B0604020202020204" pitchFamily="34" charset="0"/>
                  <a:cs typeface="Arial" panose="020B0604020202020204" pitchFamily="34" charset="0"/>
                </a:rPr>
                <a:t>(Data flow)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0B0D8A6-F7E1-0F44-9573-C0E6DCDCC096}"/>
                </a:ext>
              </a:extLst>
            </p:cNvPr>
            <p:cNvSpPr txBox="1"/>
            <p:nvPr/>
          </p:nvSpPr>
          <p:spPr>
            <a:xfrm>
              <a:off x="6699381" y="4683076"/>
              <a:ext cx="1558637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b="1" dirty="0">
                  <a:latin typeface="Arial" panose="020B0604020202020204" pitchFamily="34" charset="0"/>
                  <a:cs typeface="Arial" panose="020B0604020202020204" pitchFamily="34" charset="0"/>
                </a:rPr>
                <a:t>APB</a:t>
              </a:r>
              <a:br>
                <a:rPr lang="en-US" sz="1350" b="1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350" b="1" dirty="0">
                  <a:latin typeface="Arial" panose="020B0604020202020204" pitchFamily="34" charset="0"/>
                  <a:cs typeface="Arial" panose="020B0604020202020204" pitchFamily="34" charset="0"/>
                </a:rPr>
                <a:t>(Control flow)</a:t>
              </a:r>
            </a:p>
          </p:txBody>
        </p:sp>
        <p:sp>
          <p:nvSpPr>
            <p:cNvPr id="12" name="Rectangle 18">
              <a:extLst>
                <a:ext uri="{FF2B5EF4-FFF2-40B4-BE49-F238E27FC236}">
                  <a16:creationId xmlns:a16="http://schemas.microsoft.com/office/drawing/2014/main" id="{645652F7-38AA-EC4F-85D2-F64BA1F60D70}"/>
                </a:ext>
              </a:extLst>
            </p:cNvPr>
            <p:cNvSpPr/>
            <p:nvPr/>
          </p:nvSpPr>
          <p:spPr>
            <a:xfrm>
              <a:off x="8101335" y="3248155"/>
              <a:ext cx="859338" cy="2110979"/>
            </a:xfrm>
            <a:prstGeom prst="rect">
              <a:avLst/>
            </a:prstGeom>
            <a:solidFill>
              <a:srgbClr val="EEEAE3"/>
            </a:solidFill>
            <a:ln w="38100">
              <a:solidFill>
                <a:srgbClr val="EEEA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300" b="1" dirty="0">
                  <a:solidFill>
                    <a:srgbClr val="2D2C4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PC</a:t>
              </a:r>
            </a:p>
          </p:txBody>
        </p:sp>
        <p:sp>
          <p:nvSpPr>
            <p:cNvPr id="13" name="Rectangle 19">
              <a:extLst>
                <a:ext uri="{FF2B5EF4-FFF2-40B4-BE49-F238E27FC236}">
                  <a16:creationId xmlns:a16="http://schemas.microsoft.com/office/drawing/2014/main" id="{4B8DFD3C-73C0-6348-B2F5-653B1B125AB7}"/>
                </a:ext>
              </a:extLst>
            </p:cNvPr>
            <p:cNvSpPr/>
            <p:nvPr/>
          </p:nvSpPr>
          <p:spPr>
            <a:xfrm>
              <a:off x="133770" y="3248155"/>
              <a:ext cx="908896" cy="2110979"/>
            </a:xfrm>
            <a:prstGeom prst="rect">
              <a:avLst/>
            </a:prstGeom>
            <a:solidFill>
              <a:srgbClr val="EEEAE3"/>
            </a:solidFill>
            <a:ln w="38100">
              <a:solidFill>
                <a:srgbClr val="EEEA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2D2C4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MEM</a:t>
              </a:r>
            </a:p>
          </p:txBody>
        </p:sp>
      </p:grp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949FB0F8-FA15-354F-9891-C8811D1DBE0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28600" y="1143000"/>
            <a:ext cx="8686800" cy="739064"/>
          </a:xfrm>
        </p:spPr>
        <p:txBody>
          <a:bodyPr>
            <a:normAutofit/>
          </a:bodyPr>
          <a:lstStyle/>
          <a:p>
            <a:r>
              <a:rPr lang="en-US" altLang="ko-KR" dirty="0"/>
              <a:t>Hardware structure</a:t>
            </a:r>
          </a:p>
        </p:txBody>
      </p:sp>
    </p:spTree>
    <p:extLst>
      <p:ext uri="{BB962C8B-B14F-4D97-AF65-F5344CB8AC3E}">
        <p14:creationId xmlns:p14="http://schemas.microsoft.com/office/powerpoint/2010/main" val="41166635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Conv Module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Module</a:t>
            </a:r>
          </a:p>
          <a:p>
            <a:pPr lvl="1"/>
            <a:r>
              <a:rPr lang="en-US" altLang="ko-KR" dirty="0"/>
              <a:t>Control</a:t>
            </a:r>
          </a:p>
          <a:p>
            <a:pPr lvl="1"/>
            <a:r>
              <a:rPr lang="en-US" altLang="ko-KR" dirty="0"/>
              <a:t>Systolic Array</a:t>
            </a:r>
          </a:p>
          <a:p>
            <a:pPr lvl="2"/>
            <a:r>
              <a:rPr lang="en-US" altLang="ko-KR" dirty="0"/>
              <a:t>PE (=MAC) (input format: 8-bit 2’s fixed point)</a:t>
            </a:r>
          </a:p>
          <a:p>
            <a:pPr lvl="1"/>
            <a:r>
              <a:rPr lang="en-US" altLang="ko-KR" dirty="0"/>
              <a:t>AXI-stream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Port</a:t>
            </a:r>
          </a:p>
          <a:p>
            <a:pPr lvl="1"/>
            <a:r>
              <a:rPr lang="en-US" altLang="ko-KR" dirty="0"/>
              <a:t>APB signal</a:t>
            </a:r>
          </a:p>
          <a:p>
            <a:pPr lvl="1"/>
            <a:r>
              <a:rPr lang="en-US" altLang="ko-KR" dirty="0"/>
              <a:t>AXI-stream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72149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Conv</a:t>
            </a:r>
            <a:r>
              <a:rPr lang="en-US" altLang="ko-KR" dirty="0"/>
              <a:t> Module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AXI-Stream</a:t>
            </a:r>
          </a:p>
          <a:p>
            <a:pPr lvl="1"/>
            <a:r>
              <a:rPr lang="en-US" altLang="ko-KR" dirty="0"/>
              <a:t>I/O ports are given</a:t>
            </a:r>
          </a:p>
          <a:p>
            <a:pPr lvl="1"/>
            <a:r>
              <a:rPr lang="en-US" altLang="ko-KR" dirty="0"/>
              <a:t>Unnecessary pins are fixed to default</a:t>
            </a:r>
          </a:p>
          <a:p>
            <a:r>
              <a:rPr lang="en-US" altLang="ko-KR" dirty="0"/>
              <a:t>S_AXI: receive the data</a:t>
            </a:r>
          </a:p>
          <a:p>
            <a:r>
              <a:rPr lang="en-US" altLang="ko-KR" dirty="0"/>
              <a:t>M_AXI: send the data</a:t>
            </a:r>
          </a:p>
          <a:p>
            <a:endParaRPr lang="en-US" altLang="ko-KR" dirty="0"/>
          </a:p>
          <a:p>
            <a:r>
              <a:rPr lang="en-US" altLang="ko-KR" dirty="0"/>
              <a:t>The AXIS protocol ports for sending data</a:t>
            </a:r>
          </a:p>
          <a:p>
            <a:pPr lvl="1"/>
            <a:r>
              <a:rPr lang="en-US" altLang="ko-KR" dirty="0" err="1"/>
              <a:t>m_axis_tdata</a:t>
            </a:r>
            <a:r>
              <a:rPr lang="en-US" altLang="ko-KR" dirty="0"/>
              <a:t>, </a:t>
            </a:r>
            <a:r>
              <a:rPr lang="en-US" altLang="ko-KR" dirty="0" err="1"/>
              <a:t>m_axis_tlast</a:t>
            </a:r>
            <a:r>
              <a:rPr lang="en-US" altLang="ko-KR" dirty="0"/>
              <a:t>, </a:t>
            </a:r>
            <a:r>
              <a:rPr lang="en-US" altLang="ko-KR" dirty="0" err="1"/>
              <a:t>m_axis_tvalid</a:t>
            </a:r>
            <a:endParaRPr lang="en-US" altLang="ko-KR" dirty="0"/>
          </a:p>
          <a:p>
            <a:r>
              <a:rPr lang="en-US" altLang="ko-KR" dirty="0"/>
              <a:t>The AXIS protocol port for receiving data:</a:t>
            </a:r>
          </a:p>
          <a:p>
            <a:pPr lvl="1"/>
            <a:r>
              <a:rPr lang="en-US" altLang="ko-KR" dirty="0" err="1"/>
              <a:t>s_axis_tready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209243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Conv</a:t>
            </a:r>
            <a:r>
              <a:rPr lang="en-US" altLang="ko-KR" dirty="0"/>
              <a:t> Module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I/O Ports</a:t>
            </a:r>
          </a:p>
          <a:p>
            <a:pPr lvl="1"/>
            <a:r>
              <a:rPr lang="en-US" altLang="ko-KR" dirty="0" err="1"/>
              <a:t>conv_start</a:t>
            </a:r>
            <a:endParaRPr lang="en-US" altLang="ko-KR" dirty="0"/>
          </a:p>
          <a:p>
            <a:pPr lvl="2"/>
            <a:r>
              <a:rPr lang="en-US" altLang="ko-KR" dirty="0"/>
              <a:t>PC to FPGA, Use APB protocol</a:t>
            </a:r>
          </a:p>
          <a:p>
            <a:pPr lvl="2"/>
            <a:r>
              <a:rPr lang="en-US" altLang="ko-KR" dirty="0"/>
              <a:t>Trigger the start of operation of module’s</a:t>
            </a:r>
          </a:p>
          <a:p>
            <a:pPr lvl="2"/>
            <a:r>
              <a:rPr lang="en-US" altLang="ko-KR" dirty="0"/>
              <a:t>When PC receive the </a:t>
            </a:r>
            <a:r>
              <a:rPr lang="en-US" altLang="ko-KR" dirty="0" err="1"/>
              <a:t>conv_done</a:t>
            </a:r>
            <a:r>
              <a:rPr lang="en-US" altLang="ko-KR" dirty="0"/>
              <a:t>, PC set </a:t>
            </a:r>
            <a:r>
              <a:rPr lang="en-US" altLang="ko-KR" dirty="0" err="1"/>
              <a:t>conv_start</a:t>
            </a:r>
            <a:r>
              <a:rPr lang="en-US" altLang="ko-KR" dirty="0"/>
              <a:t> to zero 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 err="1"/>
              <a:t>conv_done</a:t>
            </a:r>
            <a:endParaRPr lang="en-US" altLang="ko-KR" dirty="0"/>
          </a:p>
          <a:p>
            <a:pPr lvl="2"/>
            <a:r>
              <a:rPr lang="en-US" altLang="ko-KR" dirty="0"/>
              <a:t>The port indicating that the operation of the conv layer has ended </a:t>
            </a:r>
          </a:p>
          <a:p>
            <a:pPr lvl="2"/>
            <a:r>
              <a:rPr lang="en-US" altLang="ko-KR" dirty="0"/>
              <a:t>PC reads this value and then progresses. </a:t>
            </a:r>
          </a:p>
          <a:p>
            <a:pPr lvl="2"/>
            <a:r>
              <a:rPr lang="en-US" altLang="ko-KR" dirty="0" err="1"/>
              <a:t>conv_done</a:t>
            </a:r>
            <a:r>
              <a:rPr lang="en-US" altLang="ko-KR" dirty="0"/>
              <a:t> flag must remain zero during processing and be HIGH when processing is over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45759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Conv</a:t>
            </a:r>
            <a:r>
              <a:rPr lang="en-US" altLang="ko-KR" dirty="0"/>
              <a:t> Module</a:t>
            </a:r>
            <a:endParaRPr lang="ko-KR" altLang="en-US" dirty="0"/>
          </a:p>
        </p:txBody>
      </p:sp>
      <p:grpSp>
        <p:nvGrpSpPr>
          <p:cNvPr id="11" name="그룹 10"/>
          <p:cNvGrpSpPr/>
          <p:nvPr/>
        </p:nvGrpSpPr>
        <p:grpSpPr>
          <a:xfrm>
            <a:off x="571285" y="2621167"/>
            <a:ext cx="8001429" cy="2951117"/>
            <a:chOff x="856821" y="2621167"/>
            <a:chExt cx="8001429" cy="2951117"/>
          </a:xfrm>
        </p:grpSpPr>
        <p:sp>
          <p:nvSpPr>
            <p:cNvPr id="4" name="Rectangle 6">
              <a:extLst>
                <a:ext uri="{FF2B5EF4-FFF2-40B4-BE49-F238E27FC236}">
                  <a16:creationId xmlns:a16="http://schemas.microsoft.com/office/drawing/2014/main" id="{448B8527-B3B1-3B4F-88FB-1B2E0CCCAE13}"/>
                </a:ext>
              </a:extLst>
            </p:cNvPr>
            <p:cNvSpPr/>
            <p:nvPr/>
          </p:nvSpPr>
          <p:spPr>
            <a:xfrm>
              <a:off x="856821" y="2621167"/>
              <a:ext cx="4667003" cy="2951117"/>
            </a:xfrm>
            <a:prstGeom prst="rect">
              <a:avLst/>
            </a:prstGeom>
            <a:solidFill>
              <a:srgbClr val="2D2C4D"/>
            </a:solidFill>
            <a:ln w="38100">
              <a:solidFill>
                <a:srgbClr val="2D2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700" b="1" dirty="0" err="1">
                  <a:solidFill>
                    <a:srgbClr val="EEEAE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top_simulation</a:t>
              </a:r>
              <a:endParaRPr lang="en-US" sz="2700" b="1" dirty="0">
                <a:solidFill>
                  <a:srgbClr val="EEEAE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2F554985-FC0E-F140-B572-499E972B1854}"/>
                </a:ext>
              </a:extLst>
            </p:cNvPr>
            <p:cNvSpPr/>
            <p:nvPr/>
          </p:nvSpPr>
          <p:spPr>
            <a:xfrm>
              <a:off x="1153001" y="3484213"/>
              <a:ext cx="1689314" cy="1675361"/>
            </a:xfrm>
            <a:prstGeom prst="rect">
              <a:avLst/>
            </a:prstGeom>
            <a:solidFill>
              <a:srgbClr val="D2DEEF"/>
            </a:solidFill>
            <a:ln w="38100">
              <a:solidFill>
                <a:srgbClr val="D2DE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conv_module</a:t>
              </a:r>
              <a:endPara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" name="Straight Arrow Connector 10">
              <a:extLst>
                <a:ext uri="{FF2B5EF4-FFF2-40B4-BE49-F238E27FC236}">
                  <a16:creationId xmlns:a16="http://schemas.microsoft.com/office/drawing/2014/main" id="{056CEA91-C71D-AA49-ACD3-37D49319ECE7}"/>
                </a:ext>
              </a:extLst>
            </p:cNvPr>
            <p:cNvCxnSpPr>
              <a:cxnSpLocks/>
            </p:cNvCxnSpPr>
            <p:nvPr/>
          </p:nvCxnSpPr>
          <p:spPr>
            <a:xfrm>
              <a:off x="2964465" y="3890933"/>
              <a:ext cx="3773572" cy="0"/>
            </a:xfrm>
            <a:prstGeom prst="straightConnector1">
              <a:avLst/>
            </a:prstGeom>
            <a:ln w="76200">
              <a:solidFill>
                <a:srgbClr val="5F4B8B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11">
              <a:extLst>
                <a:ext uri="{FF2B5EF4-FFF2-40B4-BE49-F238E27FC236}">
                  <a16:creationId xmlns:a16="http://schemas.microsoft.com/office/drawing/2014/main" id="{5E136A37-941F-CB4D-B1DC-153D7FAFAB59}"/>
                </a:ext>
              </a:extLst>
            </p:cNvPr>
            <p:cNvCxnSpPr>
              <a:cxnSpLocks/>
            </p:cNvCxnSpPr>
            <p:nvPr/>
          </p:nvCxnSpPr>
          <p:spPr>
            <a:xfrm>
              <a:off x="2964465" y="4646475"/>
              <a:ext cx="3773572" cy="0"/>
            </a:xfrm>
            <a:prstGeom prst="straightConnector1">
              <a:avLst/>
            </a:prstGeom>
            <a:ln w="76200"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E24E716-B31C-1940-82ED-0C250ED86E3E}"/>
                </a:ext>
              </a:extLst>
            </p:cNvPr>
            <p:cNvSpPr txBox="1"/>
            <p:nvPr/>
          </p:nvSpPr>
          <p:spPr>
            <a:xfrm>
              <a:off x="5541360" y="3916387"/>
              <a:ext cx="1264444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b="1" dirty="0">
                  <a:latin typeface="Arial" panose="020B0604020202020204" pitchFamily="34" charset="0"/>
                  <a:cs typeface="Arial" panose="020B0604020202020204" pitchFamily="34" charset="0"/>
                </a:rPr>
                <a:t>AXI-Stream</a:t>
              </a:r>
              <a:br>
                <a:rPr lang="en-US" sz="1350" b="1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350" b="1" dirty="0">
                  <a:latin typeface="Arial" panose="020B0604020202020204" pitchFamily="34" charset="0"/>
                  <a:cs typeface="Arial" panose="020B0604020202020204" pitchFamily="34" charset="0"/>
                </a:rPr>
                <a:t>(Data flow)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0B0D8A6-F7E1-0F44-9573-C0E6DCDCC096}"/>
                </a:ext>
              </a:extLst>
            </p:cNvPr>
            <p:cNvSpPr txBox="1"/>
            <p:nvPr/>
          </p:nvSpPr>
          <p:spPr>
            <a:xfrm>
              <a:off x="5523824" y="4683076"/>
              <a:ext cx="1264444" cy="715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b="1" dirty="0">
                  <a:latin typeface="Arial" panose="020B0604020202020204" pitchFamily="34" charset="0"/>
                  <a:cs typeface="Arial" panose="020B0604020202020204" pitchFamily="34" charset="0"/>
                </a:rPr>
                <a:t>wire</a:t>
              </a:r>
              <a:br>
                <a:rPr lang="en-US" sz="1350" b="1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350" b="1" dirty="0">
                  <a:latin typeface="Arial" panose="020B0604020202020204" pitchFamily="34" charset="0"/>
                  <a:cs typeface="Arial" panose="020B0604020202020204" pitchFamily="34" charset="0"/>
                </a:rPr>
                <a:t>(control flow)</a:t>
              </a:r>
            </a:p>
          </p:txBody>
        </p:sp>
        <p:sp>
          <p:nvSpPr>
            <p:cNvPr id="10" name="Rectangle 20">
              <a:extLst>
                <a:ext uri="{FF2B5EF4-FFF2-40B4-BE49-F238E27FC236}">
                  <a16:creationId xmlns:a16="http://schemas.microsoft.com/office/drawing/2014/main" id="{5CF208BD-A27C-E645-B745-99D811F906AE}"/>
                </a:ext>
              </a:extLst>
            </p:cNvPr>
            <p:cNvSpPr/>
            <p:nvPr/>
          </p:nvSpPr>
          <p:spPr>
            <a:xfrm>
              <a:off x="6891196" y="2634422"/>
              <a:ext cx="1967054" cy="2937862"/>
            </a:xfrm>
            <a:prstGeom prst="rect">
              <a:avLst/>
            </a:prstGeom>
            <a:solidFill>
              <a:srgbClr val="EEEAE3"/>
            </a:solidFill>
            <a:ln w="38100">
              <a:solidFill>
                <a:srgbClr val="EEEA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2D2C4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tb</a:t>
              </a:r>
            </a:p>
          </p:txBody>
        </p:sp>
      </p:grp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B021C445-2055-C54A-8CDB-92F8A211DEF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28600" y="1143000"/>
            <a:ext cx="8686800" cy="739064"/>
          </a:xfrm>
        </p:spPr>
        <p:txBody>
          <a:bodyPr>
            <a:normAutofit/>
          </a:bodyPr>
          <a:lstStyle/>
          <a:p>
            <a:r>
              <a:rPr lang="en-US" altLang="ko-KR" dirty="0"/>
              <a:t>Testbench structure</a:t>
            </a:r>
          </a:p>
        </p:txBody>
      </p:sp>
    </p:spTree>
    <p:extLst>
      <p:ext uri="{BB962C8B-B14F-4D97-AF65-F5344CB8AC3E}">
        <p14:creationId xmlns:p14="http://schemas.microsoft.com/office/powerpoint/2010/main" val="171569756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Conv</a:t>
            </a:r>
            <a:r>
              <a:rPr lang="en-US" altLang="ko-KR" dirty="0"/>
              <a:t> Module</a:t>
            </a:r>
            <a:endParaRPr lang="ko-KR" altLang="en-US" dirty="0"/>
          </a:p>
        </p:txBody>
      </p:sp>
      <p:grpSp>
        <p:nvGrpSpPr>
          <p:cNvPr id="14" name="그룹 13"/>
          <p:cNvGrpSpPr/>
          <p:nvPr/>
        </p:nvGrpSpPr>
        <p:grpSpPr>
          <a:xfrm>
            <a:off x="183327" y="2399719"/>
            <a:ext cx="8777346" cy="3172565"/>
            <a:chOff x="183327" y="2399719"/>
            <a:chExt cx="8777346" cy="3172565"/>
          </a:xfrm>
        </p:grpSpPr>
        <p:sp>
          <p:nvSpPr>
            <p:cNvPr id="4" name="Rectangle 6">
              <a:extLst>
                <a:ext uri="{FF2B5EF4-FFF2-40B4-BE49-F238E27FC236}">
                  <a16:creationId xmlns:a16="http://schemas.microsoft.com/office/drawing/2014/main" id="{448B8527-B3B1-3B4F-88FB-1B2E0CCCAE13}"/>
                </a:ext>
              </a:extLst>
            </p:cNvPr>
            <p:cNvSpPr/>
            <p:nvPr/>
          </p:nvSpPr>
          <p:spPr>
            <a:xfrm>
              <a:off x="2169889" y="2399719"/>
              <a:ext cx="4667003" cy="3172565"/>
            </a:xfrm>
            <a:prstGeom prst="rect">
              <a:avLst/>
            </a:prstGeom>
            <a:solidFill>
              <a:srgbClr val="2D2C4D"/>
            </a:solidFill>
            <a:ln w="38100">
              <a:solidFill>
                <a:srgbClr val="2D2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700" b="1" dirty="0" err="1">
                  <a:solidFill>
                    <a:srgbClr val="EEEAE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top_conv</a:t>
              </a:r>
              <a:endParaRPr lang="en-US" sz="2700" b="1" dirty="0">
                <a:solidFill>
                  <a:srgbClr val="EEEAE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2F554985-FC0E-F140-B572-499E972B1854}"/>
                </a:ext>
              </a:extLst>
            </p:cNvPr>
            <p:cNvSpPr/>
            <p:nvPr/>
          </p:nvSpPr>
          <p:spPr>
            <a:xfrm>
              <a:off x="2570682" y="4206578"/>
              <a:ext cx="1558637" cy="952995"/>
            </a:xfrm>
            <a:prstGeom prst="rect">
              <a:avLst/>
            </a:prstGeom>
            <a:solidFill>
              <a:srgbClr val="D2DEEF"/>
            </a:solidFill>
            <a:ln w="38100">
              <a:solidFill>
                <a:srgbClr val="D2DE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conv_module</a:t>
              </a:r>
              <a:endPara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8443548-6805-8848-AF90-F8BC0B759366}"/>
                </a:ext>
              </a:extLst>
            </p:cNvPr>
            <p:cNvSpPr/>
            <p:nvPr/>
          </p:nvSpPr>
          <p:spPr>
            <a:xfrm>
              <a:off x="4832932" y="4206578"/>
              <a:ext cx="1558637" cy="952995"/>
            </a:xfrm>
            <a:prstGeom prst="rect">
              <a:avLst/>
            </a:prstGeom>
            <a:solidFill>
              <a:srgbClr val="D2DEEF"/>
            </a:solidFill>
            <a:ln w="38100">
              <a:solidFill>
                <a:srgbClr val="D2DE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conv_apb</a:t>
              </a:r>
              <a:endParaRPr lang="en-US" sz="135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" name="Straight Arrow Connector 9">
              <a:extLst>
                <a:ext uri="{FF2B5EF4-FFF2-40B4-BE49-F238E27FC236}">
                  <a16:creationId xmlns:a16="http://schemas.microsoft.com/office/drawing/2014/main" id="{75A28C67-6A39-3247-882B-B3933A0BC3ED}"/>
                </a:ext>
              </a:extLst>
            </p:cNvPr>
            <p:cNvCxnSpPr/>
            <p:nvPr/>
          </p:nvCxnSpPr>
          <p:spPr>
            <a:xfrm>
              <a:off x="4129319" y="4646475"/>
              <a:ext cx="703613" cy="0"/>
            </a:xfrm>
            <a:prstGeom prst="straightConnector1">
              <a:avLst/>
            </a:prstGeom>
            <a:ln w="76200"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10">
              <a:extLst>
                <a:ext uri="{FF2B5EF4-FFF2-40B4-BE49-F238E27FC236}">
                  <a16:creationId xmlns:a16="http://schemas.microsoft.com/office/drawing/2014/main" id="{056CEA91-C71D-AA49-ACD3-37D49319ECE7}"/>
                </a:ext>
              </a:extLst>
            </p:cNvPr>
            <p:cNvCxnSpPr>
              <a:cxnSpLocks/>
            </p:cNvCxnSpPr>
            <p:nvPr/>
          </p:nvCxnSpPr>
          <p:spPr>
            <a:xfrm>
              <a:off x="1042665" y="4646475"/>
              <a:ext cx="1501298" cy="0"/>
            </a:xfrm>
            <a:prstGeom prst="straightConnector1">
              <a:avLst/>
            </a:prstGeom>
            <a:ln w="76200">
              <a:solidFill>
                <a:srgbClr val="5F4B8B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11">
              <a:extLst>
                <a:ext uri="{FF2B5EF4-FFF2-40B4-BE49-F238E27FC236}">
                  <a16:creationId xmlns:a16="http://schemas.microsoft.com/office/drawing/2014/main" id="{5E136A37-941F-CB4D-B1DC-153D7FAFAB59}"/>
                </a:ext>
              </a:extLst>
            </p:cNvPr>
            <p:cNvCxnSpPr>
              <a:cxnSpLocks/>
            </p:cNvCxnSpPr>
            <p:nvPr/>
          </p:nvCxnSpPr>
          <p:spPr>
            <a:xfrm>
              <a:off x="6391568" y="4646475"/>
              <a:ext cx="1659536" cy="0"/>
            </a:xfrm>
            <a:prstGeom prst="straightConnector1">
              <a:avLst/>
            </a:prstGeom>
            <a:ln w="76200"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E24E716-B31C-1940-82ED-0C250ED86E3E}"/>
                </a:ext>
              </a:extLst>
            </p:cNvPr>
            <p:cNvSpPr txBox="1"/>
            <p:nvPr/>
          </p:nvSpPr>
          <p:spPr>
            <a:xfrm>
              <a:off x="993108" y="4683076"/>
              <a:ext cx="1264444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b="1" dirty="0">
                  <a:latin typeface="Arial" panose="020B0604020202020204" pitchFamily="34" charset="0"/>
                  <a:cs typeface="Arial" panose="020B0604020202020204" pitchFamily="34" charset="0"/>
                </a:rPr>
                <a:t>AXI-Stream</a:t>
              </a:r>
              <a:br>
                <a:rPr lang="en-US" sz="1350" b="1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350" b="1" dirty="0">
                  <a:latin typeface="Arial" panose="020B0604020202020204" pitchFamily="34" charset="0"/>
                  <a:cs typeface="Arial" panose="020B0604020202020204" pitchFamily="34" charset="0"/>
                </a:rPr>
                <a:t>(Data flow)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0B0D8A6-F7E1-0F44-9573-C0E6DCDCC096}"/>
                </a:ext>
              </a:extLst>
            </p:cNvPr>
            <p:cNvSpPr txBox="1"/>
            <p:nvPr/>
          </p:nvSpPr>
          <p:spPr>
            <a:xfrm>
              <a:off x="6836892" y="4683076"/>
              <a:ext cx="1264444" cy="715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b="1" dirty="0">
                  <a:latin typeface="Arial" panose="020B0604020202020204" pitchFamily="34" charset="0"/>
                  <a:cs typeface="Arial" panose="020B0604020202020204" pitchFamily="34" charset="0"/>
                </a:rPr>
                <a:t>APB</a:t>
              </a:r>
              <a:br>
                <a:rPr lang="en-US" sz="1350" b="1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350" b="1" dirty="0">
                  <a:latin typeface="Arial" panose="020B0604020202020204" pitchFamily="34" charset="0"/>
                  <a:cs typeface="Arial" panose="020B0604020202020204" pitchFamily="34" charset="0"/>
                </a:rPr>
                <a:t>(control flow)</a:t>
              </a:r>
            </a:p>
          </p:txBody>
        </p:sp>
        <p:sp>
          <p:nvSpPr>
            <p:cNvPr id="12" name="Rectangle 18">
              <a:extLst>
                <a:ext uri="{FF2B5EF4-FFF2-40B4-BE49-F238E27FC236}">
                  <a16:creationId xmlns:a16="http://schemas.microsoft.com/office/drawing/2014/main" id="{645652F7-38AA-EC4F-85D2-F64BA1F60D70}"/>
                </a:ext>
              </a:extLst>
            </p:cNvPr>
            <p:cNvSpPr/>
            <p:nvPr/>
          </p:nvSpPr>
          <p:spPr>
            <a:xfrm>
              <a:off x="8101335" y="3248155"/>
              <a:ext cx="859338" cy="2110979"/>
            </a:xfrm>
            <a:prstGeom prst="rect">
              <a:avLst/>
            </a:prstGeom>
            <a:solidFill>
              <a:srgbClr val="EEEAE3"/>
            </a:solidFill>
            <a:ln w="38100">
              <a:solidFill>
                <a:srgbClr val="EEEA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300" b="1" dirty="0">
                  <a:solidFill>
                    <a:srgbClr val="2D2C4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PC</a:t>
              </a:r>
            </a:p>
          </p:txBody>
        </p:sp>
        <p:sp>
          <p:nvSpPr>
            <p:cNvPr id="13" name="Rectangle 19">
              <a:extLst>
                <a:ext uri="{FF2B5EF4-FFF2-40B4-BE49-F238E27FC236}">
                  <a16:creationId xmlns:a16="http://schemas.microsoft.com/office/drawing/2014/main" id="{4B8DFD3C-73C0-6348-B2F5-653B1B125AB7}"/>
                </a:ext>
              </a:extLst>
            </p:cNvPr>
            <p:cNvSpPr/>
            <p:nvPr/>
          </p:nvSpPr>
          <p:spPr>
            <a:xfrm>
              <a:off x="183327" y="3248155"/>
              <a:ext cx="859338" cy="2110979"/>
            </a:xfrm>
            <a:prstGeom prst="rect">
              <a:avLst/>
            </a:prstGeom>
            <a:solidFill>
              <a:srgbClr val="EEEAE3"/>
            </a:solidFill>
            <a:ln w="38100">
              <a:solidFill>
                <a:srgbClr val="EEEA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>
                  <a:solidFill>
                    <a:srgbClr val="2D2C4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DRAM</a:t>
              </a:r>
            </a:p>
          </p:txBody>
        </p:sp>
      </p:grp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53F5FA5E-E92F-5340-88CC-83D792FE1CB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28600" y="1143000"/>
            <a:ext cx="8686800" cy="739064"/>
          </a:xfrm>
        </p:spPr>
        <p:txBody>
          <a:bodyPr>
            <a:normAutofit/>
          </a:bodyPr>
          <a:lstStyle/>
          <a:p>
            <a:r>
              <a:rPr lang="en-US" altLang="ko-KR" dirty="0"/>
              <a:t>Hardware structure</a:t>
            </a:r>
          </a:p>
        </p:txBody>
      </p:sp>
    </p:spTree>
    <p:extLst>
      <p:ext uri="{BB962C8B-B14F-4D97-AF65-F5344CB8AC3E}">
        <p14:creationId xmlns:p14="http://schemas.microsoft.com/office/powerpoint/2010/main" val="1000829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Project Goal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Make a </a:t>
            </a:r>
            <a:r>
              <a:rPr lang="en-US" altLang="ko-KR" dirty="0">
                <a:solidFill>
                  <a:srgbClr val="C00000"/>
                </a:solidFill>
              </a:rPr>
              <a:t>CNN accelerator</a:t>
            </a:r>
            <a:r>
              <a:rPr lang="en-US" altLang="ko-KR" dirty="0"/>
              <a:t> on the FPGA board</a:t>
            </a:r>
          </a:p>
          <a:p>
            <a:pPr lvl="1"/>
            <a:r>
              <a:rPr lang="en-US" altLang="ko-KR" dirty="0"/>
              <a:t>Only for inference; not training</a:t>
            </a:r>
          </a:p>
          <a:p>
            <a:pPr lvl="1"/>
            <a:r>
              <a:rPr lang="en-US" altLang="ko-KR" dirty="0"/>
              <a:t>Reconfigurable (You can not change bitstream file)</a:t>
            </a:r>
          </a:p>
          <a:p>
            <a:endParaRPr lang="en-US" altLang="ko-KR" dirty="0"/>
          </a:p>
          <a:p>
            <a:r>
              <a:rPr lang="en-US" altLang="ko-KR" dirty="0"/>
              <a:t>Everything will be given</a:t>
            </a:r>
          </a:p>
          <a:p>
            <a:pPr lvl="1"/>
            <a:r>
              <a:rPr lang="en-US" altLang="ko-KR" dirty="0"/>
              <a:t>Model structure</a:t>
            </a:r>
          </a:p>
          <a:p>
            <a:pPr lvl="1"/>
            <a:r>
              <a:rPr lang="en-US" altLang="ko-KR" dirty="0"/>
              <a:t>Datasets</a:t>
            </a:r>
          </a:p>
          <a:p>
            <a:pPr lvl="1"/>
            <a:r>
              <a:rPr lang="en-US" altLang="ko-KR" dirty="0"/>
              <a:t>Interfaces between computer and FPGA boards</a:t>
            </a:r>
          </a:p>
          <a:p>
            <a:pPr lvl="1"/>
            <a:r>
              <a:rPr lang="en-US" altLang="ko-KR" dirty="0"/>
              <a:t>Network parameters!</a:t>
            </a:r>
          </a:p>
          <a:p>
            <a:endParaRPr lang="en-US" altLang="ko-KR" dirty="0"/>
          </a:p>
          <a:p>
            <a:r>
              <a:rPr lang="en-US" altLang="ko-KR" dirty="0"/>
              <a:t>Only things to do!</a:t>
            </a:r>
          </a:p>
          <a:p>
            <a:pPr lvl="1"/>
            <a:r>
              <a:rPr lang="en-US" altLang="ko-KR" dirty="0"/>
              <a:t>Make RTL code of 3-layers</a:t>
            </a:r>
          </a:p>
          <a:p>
            <a:pPr lvl="1"/>
            <a:r>
              <a:rPr lang="en-US" altLang="ko-KR" dirty="0"/>
              <a:t>Check functionality using the provided test dataset</a:t>
            </a:r>
          </a:p>
        </p:txBody>
      </p:sp>
    </p:spTree>
    <p:extLst>
      <p:ext uri="{BB962C8B-B14F-4D97-AF65-F5344CB8AC3E}">
        <p14:creationId xmlns:p14="http://schemas.microsoft.com/office/powerpoint/2010/main" val="409488710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Pooling Module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Algorithm</a:t>
            </a:r>
          </a:p>
          <a:p>
            <a:pPr lvl="1"/>
            <a:r>
              <a:rPr lang="en-US" altLang="ko-KR" dirty="0">
                <a:solidFill>
                  <a:srgbClr val="C00000"/>
                </a:solidFill>
              </a:rPr>
              <a:t>max-out</a:t>
            </a:r>
          </a:p>
          <a:p>
            <a:r>
              <a:rPr lang="en-US" altLang="ko-KR" dirty="0"/>
              <a:t>Max pooling - should store each pooling’s coverage</a:t>
            </a:r>
          </a:p>
          <a:p>
            <a:r>
              <a:rPr lang="en-US" altLang="ko-KR" dirty="0"/>
              <a:t>Should store the previous row’s data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2848883" y="3557800"/>
            <a:ext cx="3217634" cy="2335234"/>
            <a:chOff x="4129790" y="632086"/>
            <a:chExt cx="5411449" cy="3927420"/>
          </a:xfrm>
        </p:grpSpPr>
        <p:grpSp>
          <p:nvGrpSpPr>
            <p:cNvPr id="5" name="그룹 4"/>
            <p:cNvGrpSpPr/>
            <p:nvPr/>
          </p:nvGrpSpPr>
          <p:grpSpPr>
            <a:xfrm>
              <a:off x="4399612" y="632086"/>
              <a:ext cx="3927420" cy="3927420"/>
              <a:chOff x="4399612" y="632086"/>
              <a:chExt cx="3927420" cy="3927420"/>
            </a:xfrm>
          </p:grpSpPr>
          <p:sp>
            <p:nvSpPr>
              <p:cNvPr id="14" name="직사각형 13"/>
              <p:cNvSpPr/>
              <p:nvPr/>
            </p:nvSpPr>
            <p:spPr>
              <a:xfrm>
                <a:off x="4399612" y="632086"/>
                <a:ext cx="654570" cy="654570"/>
              </a:xfrm>
              <a:prstGeom prst="rect">
                <a:avLst/>
              </a:prstGeom>
              <a:solidFill>
                <a:srgbClr val="5F4B8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5054182" y="632086"/>
                <a:ext cx="654570" cy="654570"/>
              </a:xfrm>
              <a:prstGeom prst="rect">
                <a:avLst/>
              </a:prstGeom>
              <a:solidFill>
                <a:srgbClr val="5F4B8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4399612" y="1286656"/>
                <a:ext cx="654570" cy="654570"/>
              </a:xfrm>
              <a:prstGeom prst="rect">
                <a:avLst/>
              </a:prstGeom>
              <a:solidFill>
                <a:srgbClr val="5F4B8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5054182" y="1286656"/>
                <a:ext cx="654570" cy="654570"/>
              </a:xfrm>
              <a:prstGeom prst="rect">
                <a:avLst/>
              </a:prstGeom>
              <a:solidFill>
                <a:srgbClr val="5F4B8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5708752" y="632086"/>
                <a:ext cx="654570" cy="654570"/>
              </a:xfrm>
              <a:prstGeom prst="rect">
                <a:avLst/>
              </a:prstGeom>
              <a:solidFill>
                <a:srgbClr val="5F4B8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6363322" y="632086"/>
                <a:ext cx="654570" cy="654570"/>
              </a:xfrm>
              <a:prstGeom prst="rect">
                <a:avLst/>
              </a:prstGeom>
              <a:solidFill>
                <a:srgbClr val="5F4B8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5708752" y="1286656"/>
                <a:ext cx="654570" cy="654570"/>
              </a:xfrm>
              <a:prstGeom prst="rect">
                <a:avLst/>
              </a:prstGeom>
              <a:solidFill>
                <a:srgbClr val="5F4B8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6363322" y="1286656"/>
                <a:ext cx="654570" cy="654570"/>
              </a:xfrm>
              <a:prstGeom prst="rect">
                <a:avLst/>
              </a:prstGeom>
              <a:solidFill>
                <a:srgbClr val="5F4B8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7017892" y="632086"/>
                <a:ext cx="654570" cy="654570"/>
              </a:xfrm>
              <a:prstGeom prst="rect">
                <a:avLst/>
              </a:prstGeom>
              <a:solidFill>
                <a:srgbClr val="5F4B8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7672462" y="632086"/>
                <a:ext cx="654570" cy="654570"/>
              </a:xfrm>
              <a:prstGeom prst="rect">
                <a:avLst/>
              </a:prstGeom>
              <a:solidFill>
                <a:srgbClr val="5F4B8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7017892" y="1286656"/>
                <a:ext cx="654570" cy="654570"/>
              </a:xfrm>
              <a:prstGeom prst="rect">
                <a:avLst/>
              </a:prstGeom>
              <a:solidFill>
                <a:srgbClr val="5F4B8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7672462" y="1286656"/>
                <a:ext cx="654570" cy="654570"/>
              </a:xfrm>
              <a:prstGeom prst="rect">
                <a:avLst/>
              </a:prstGeom>
              <a:solidFill>
                <a:srgbClr val="5F4B8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4399612" y="1941226"/>
                <a:ext cx="654570" cy="654570"/>
              </a:xfrm>
              <a:prstGeom prst="rect">
                <a:avLst/>
              </a:prstGeom>
              <a:solidFill>
                <a:srgbClr val="5F4B8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27" name="직사각형 26"/>
              <p:cNvSpPr/>
              <p:nvPr/>
            </p:nvSpPr>
            <p:spPr>
              <a:xfrm>
                <a:off x="5054182" y="1941226"/>
                <a:ext cx="654570" cy="654570"/>
              </a:xfrm>
              <a:prstGeom prst="rect">
                <a:avLst/>
              </a:prstGeom>
              <a:solidFill>
                <a:srgbClr val="5F4B8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4399612" y="2595796"/>
                <a:ext cx="654570" cy="654570"/>
              </a:xfrm>
              <a:prstGeom prst="rect">
                <a:avLst/>
              </a:prstGeom>
              <a:solidFill>
                <a:srgbClr val="5F4B8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5054182" y="2595796"/>
                <a:ext cx="654570" cy="654570"/>
              </a:xfrm>
              <a:prstGeom prst="rect">
                <a:avLst/>
              </a:prstGeom>
              <a:solidFill>
                <a:srgbClr val="5F4B8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5708752" y="1941226"/>
                <a:ext cx="654570" cy="654570"/>
              </a:xfrm>
              <a:prstGeom prst="rect">
                <a:avLst/>
              </a:prstGeom>
              <a:solidFill>
                <a:srgbClr val="5F4B8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6363322" y="1941226"/>
                <a:ext cx="654570" cy="654570"/>
              </a:xfrm>
              <a:prstGeom prst="rect">
                <a:avLst/>
              </a:prstGeom>
              <a:solidFill>
                <a:srgbClr val="5F4B8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5708752" y="2595796"/>
                <a:ext cx="654570" cy="654570"/>
              </a:xfrm>
              <a:prstGeom prst="rect">
                <a:avLst/>
              </a:prstGeom>
              <a:solidFill>
                <a:srgbClr val="5F4B8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6363322" y="2595796"/>
                <a:ext cx="654570" cy="654570"/>
              </a:xfrm>
              <a:prstGeom prst="rect">
                <a:avLst/>
              </a:prstGeom>
              <a:solidFill>
                <a:srgbClr val="5F4B8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4399612" y="3250366"/>
                <a:ext cx="654570" cy="654570"/>
              </a:xfrm>
              <a:prstGeom prst="rect">
                <a:avLst/>
              </a:prstGeom>
              <a:solidFill>
                <a:srgbClr val="5F4B8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5054182" y="3250366"/>
                <a:ext cx="654570" cy="654570"/>
              </a:xfrm>
              <a:prstGeom prst="rect">
                <a:avLst/>
              </a:prstGeom>
              <a:solidFill>
                <a:srgbClr val="5F4B8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4399612" y="3904936"/>
                <a:ext cx="654570" cy="654570"/>
              </a:xfrm>
              <a:prstGeom prst="rect">
                <a:avLst/>
              </a:prstGeom>
              <a:solidFill>
                <a:srgbClr val="5F4B8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5054182" y="3904936"/>
                <a:ext cx="654570" cy="654570"/>
              </a:xfrm>
              <a:prstGeom prst="rect">
                <a:avLst/>
              </a:prstGeom>
              <a:solidFill>
                <a:srgbClr val="5F4B8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</p:grpSp>
        <p:cxnSp>
          <p:nvCxnSpPr>
            <p:cNvPr id="6" name="직선 화살표 연결선 5"/>
            <p:cNvCxnSpPr/>
            <p:nvPr/>
          </p:nvCxnSpPr>
          <p:spPr>
            <a:xfrm>
              <a:off x="4502046" y="729521"/>
              <a:ext cx="4756879" cy="0"/>
            </a:xfrm>
            <a:prstGeom prst="straightConnector1">
              <a:avLst/>
            </a:prstGeom>
            <a:ln w="57150">
              <a:solidFill>
                <a:srgbClr val="E9598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화살표 연결선 6"/>
            <p:cNvCxnSpPr/>
            <p:nvPr/>
          </p:nvCxnSpPr>
          <p:spPr>
            <a:xfrm>
              <a:off x="4654446" y="1406577"/>
              <a:ext cx="4756879" cy="0"/>
            </a:xfrm>
            <a:prstGeom prst="straightConnector1">
              <a:avLst/>
            </a:prstGeom>
            <a:ln w="57150">
              <a:solidFill>
                <a:srgbClr val="E9598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화살표 연결선 7"/>
            <p:cNvCxnSpPr/>
            <p:nvPr/>
          </p:nvCxnSpPr>
          <p:spPr>
            <a:xfrm>
              <a:off x="4784360" y="2081135"/>
              <a:ext cx="4756879" cy="0"/>
            </a:xfrm>
            <a:prstGeom prst="straightConnector1">
              <a:avLst/>
            </a:prstGeom>
            <a:ln w="57150">
              <a:solidFill>
                <a:srgbClr val="E9598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그룹 8"/>
            <p:cNvGrpSpPr/>
            <p:nvPr/>
          </p:nvGrpSpPr>
          <p:grpSpPr>
            <a:xfrm>
              <a:off x="4129790" y="826957"/>
              <a:ext cx="1309140" cy="1309140"/>
              <a:chOff x="2358452" y="1134256"/>
              <a:chExt cx="1309140" cy="1309140"/>
            </a:xfrm>
          </p:grpSpPr>
          <p:sp>
            <p:nvSpPr>
              <p:cNvPr id="10" name="직사각형 9"/>
              <p:cNvSpPr/>
              <p:nvPr/>
            </p:nvSpPr>
            <p:spPr>
              <a:xfrm>
                <a:off x="2358452" y="1134256"/>
                <a:ext cx="654570" cy="65457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3013022" y="1134256"/>
                <a:ext cx="654570" cy="65457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2358452" y="1788826"/>
                <a:ext cx="654570" cy="65457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3013022" y="1788826"/>
                <a:ext cx="654570" cy="65457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855046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Pooling Module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AXI-Stream</a:t>
            </a:r>
          </a:p>
          <a:p>
            <a:pPr lvl="1"/>
            <a:r>
              <a:rPr lang="en-US" altLang="ko-KR" dirty="0"/>
              <a:t>I/O ports are given</a:t>
            </a:r>
          </a:p>
          <a:p>
            <a:pPr lvl="1"/>
            <a:r>
              <a:rPr lang="en-US" altLang="ko-KR" dirty="0"/>
              <a:t>Unnecessary pins are fixed to default</a:t>
            </a:r>
          </a:p>
          <a:p>
            <a:r>
              <a:rPr lang="en-US" altLang="ko-KR" dirty="0"/>
              <a:t>S_AXI: receive the data </a:t>
            </a:r>
          </a:p>
          <a:p>
            <a:r>
              <a:rPr lang="en-US" altLang="ko-KR" dirty="0"/>
              <a:t>M_AXI: send the data</a:t>
            </a:r>
          </a:p>
          <a:p>
            <a:endParaRPr lang="en-US" altLang="ko-KR" dirty="0"/>
          </a:p>
          <a:p>
            <a:r>
              <a:rPr lang="en-US" altLang="ko-KR" dirty="0"/>
              <a:t>The AXIS protocol ports for sending data</a:t>
            </a:r>
          </a:p>
          <a:p>
            <a:pPr lvl="1"/>
            <a:r>
              <a:rPr lang="en-US" altLang="ko-KR" dirty="0" err="1"/>
              <a:t>m_axis_tdata</a:t>
            </a:r>
            <a:r>
              <a:rPr lang="en-US" altLang="ko-KR" dirty="0"/>
              <a:t>, </a:t>
            </a:r>
            <a:r>
              <a:rPr lang="en-US" altLang="ko-KR" dirty="0" err="1"/>
              <a:t>m_axis_tlast</a:t>
            </a:r>
            <a:r>
              <a:rPr lang="en-US" altLang="ko-KR" dirty="0"/>
              <a:t>, </a:t>
            </a:r>
            <a:r>
              <a:rPr lang="en-US" altLang="ko-KR" dirty="0" err="1"/>
              <a:t>m_axis_tvalid</a:t>
            </a:r>
            <a:endParaRPr lang="en-US" altLang="ko-KR" dirty="0"/>
          </a:p>
          <a:p>
            <a:r>
              <a:rPr lang="en-US" altLang="ko-KR" dirty="0"/>
              <a:t>The AXIS protocol port for receiving data:</a:t>
            </a:r>
          </a:p>
          <a:p>
            <a:pPr lvl="1"/>
            <a:r>
              <a:rPr lang="en-US" altLang="ko-KR" dirty="0" err="1"/>
              <a:t>s_axis_tready</a:t>
            </a:r>
            <a:endParaRPr lang="ko-KR" altLang="en-US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3761265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Pooling Module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I/O Ports</a:t>
            </a:r>
          </a:p>
          <a:p>
            <a:pPr lvl="1"/>
            <a:r>
              <a:rPr lang="en-US" altLang="ko-KR" dirty="0" err="1"/>
              <a:t>pool_start</a:t>
            </a:r>
            <a:endParaRPr lang="en-US" altLang="ko-KR" dirty="0"/>
          </a:p>
          <a:p>
            <a:pPr lvl="2"/>
            <a:r>
              <a:rPr lang="en-US" altLang="ko-KR" sz="1600" dirty="0"/>
              <a:t>PC to FPGA, Use APB protocol</a:t>
            </a:r>
          </a:p>
          <a:p>
            <a:pPr lvl="2"/>
            <a:r>
              <a:rPr lang="en-US" altLang="ko-KR" sz="1600" dirty="0"/>
              <a:t>Trigger the start of operation of module’s</a:t>
            </a:r>
          </a:p>
          <a:p>
            <a:pPr lvl="2"/>
            <a:r>
              <a:rPr lang="en-US" altLang="ko-KR" sz="1600" dirty="0"/>
              <a:t>When PC receives the </a:t>
            </a:r>
            <a:r>
              <a:rPr lang="en-US" altLang="ko-KR" sz="1600" dirty="0" err="1"/>
              <a:t>pool_done</a:t>
            </a:r>
            <a:r>
              <a:rPr lang="en-US" altLang="ko-KR" sz="1600" dirty="0"/>
              <a:t>, PC sets </a:t>
            </a:r>
            <a:r>
              <a:rPr lang="en-US" altLang="ko-KR" sz="1600" dirty="0" err="1"/>
              <a:t>pool_start</a:t>
            </a:r>
            <a:r>
              <a:rPr lang="en-US" altLang="ko-KR" sz="1600" dirty="0"/>
              <a:t> to zero </a:t>
            </a:r>
          </a:p>
          <a:p>
            <a:pPr lvl="2"/>
            <a:endParaRPr lang="en-US" altLang="ko-KR" sz="1600" dirty="0"/>
          </a:p>
          <a:p>
            <a:pPr lvl="1"/>
            <a:r>
              <a:rPr lang="en-US" altLang="ko-KR" dirty="0" err="1"/>
              <a:t>pool_done</a:t>
            </a:r>
            <a:endParaRPr lang="en-US" altLang="ko-KR" dirty="0"/>
          </a:p>
          <a:p>
            <a:pPr lvl="2"/>
            <a:r>
              <a:rPr lang="en-US" altLang="ko-KR" sz="1600" dirty="0"/>
              <a:t>The port indicating that the operation of the pool layer has ended </a:t>
            </a:r>
          </a:p>
          <a:p>
            <a:pPr lvl="2"/>
            <a:r>
              <a:rPr lang="en-US" altLang="ko-KR" sz="1600" dirty="0"/>
              <a:t>PC reads this value and then progresses. </a:t>
            </a:r>
          </a:p>
          <a:p>
            <a:pPr lvl="2"/>
            <a:r>
              <a:rPr lang="en-US" altLang="ko-KR" sz="1600" dirty="0" err="1"/>
              <a:t>pool_done</a:t>
            </a:r>
            <a:r>
              <a:rPr lang="en-US" altLang="ko-KR" sz="1600" dirty="0"/>
              <a:t> flag must remain zero during processing and be HIGH when processing is over</a:t>
            </a:r>
            <a:endParaRPr lang="ko-KR" altLang="en-US" sz="1600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9963287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Pooling Module</a:t>
            </a:r>
            <a:endParaRPr lang="ko-KR" altLang="en-US" dirty="0"/>
          </a:p>
        </p:txBody>
      </p:sp>
      <p:grpSp>
        <p:nvGrpSpPr>
          <p:cNvPr id="11" name="그룹 10"/>
          <p:cNvGrpSpPr/>
          <p:nvPr/>
        </p:nvGrpSpPr>
        <p:grpSpPr>
          <a:xfrm>
            <a:off x="456985" y="2604911"/>
            <a:ext cx="8001429" cy="2951117"/>
            <a:chOff x="856821" y="2621167"/>
            <a:chExt cx="8001429" cy="2951117"/>
          </a:xfrm>
        </p:grpSpPr>
        <p:sp>
          <p:nvSpPr>
            <p:cNvPr id="4" name="Rectangle 6">
              <a:extLst>
                <a:ext uri="{FF2B5EF4-FFF2-40B4-BE49-F238E27FC236}">
                  <a16:creationId xmlns:a16="http://schemas.microsoft.com/office/drawing/2014/main" id="{448B8527-B3B1-3B4F-88FB-1B2E0CCCAE13}"/>
                </a:ext>
              </a:extLst>
            </p:cNvPr>
            <p:cNvSpPr/>
            <p:nvPr/>
          </p:nvSpPr>
          <p:spPr>
            <a:xfrm>
              <a:off x="856821" y="2621167"/>
              <a:ext cx="4667003" cy="2951117"/>
            </a:xfrm>
            <a:prstGeom prst="rect">
              <a:avLst/>
            </a:prstGeom>
            <a:solidFill>
              <a:srgbClr val="2D2C4D"/>
            </a:solidFill>
            <a:ln w="38100">
              <a:solidFill>
                <a:srgbClr val="2D2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700" b="1" dirty="0" err="1">
                  <a:solidFill>
                    <a:srgbClr val="EEEAE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top_simulation</a:t>
              </a:r>
              <a:endParaRPr lang="en-US" sz="2700" b="1" dirty="0">
                <a:solidFill>
                  <a:srgbClr val="EEEAE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2F554985-FC0E-F140-B572-499E972B1854}"/>
                </a:ext>
              </a:extLst>
            </p:cNvPr>
            <p:cNvSpPr/>
            <p:nvPr/>
          </p:nvSpPr>
          <p:spPr>
            <a:xfrm>
              <a:off x="1153001" y="3484213"/>
              <a:ext cx="1689314" cy="1675361"/>
            </a:xfrm>
            <a:prstGeom prst="rect">
              <a:avLst/>
            </a:prstGeom>
            <a:solidFill>
              <a:srgbClr val="D2DEEF"/>
            </a:solidFill>
            <a:ln w="38100">
              <a:solidFill>
                <a:srgbClr val="D2DE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pool_module</a:t>
              </a:r>
              <a:endPara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" name="Straight Arrow Connector 10">
              <a:extLst>
                <a:ext uri="{FF2B5EF4-FFF2-40B4-BE49-F238E27FC236}">
                  <a16:creationId xmlns:a16="http://schemas.microsoft.com/office/drawing/2014/main" id="{056CEA91-C71D-AA49-ACD3-37D49319ECE7}"/>
                </a:ext>
              </a:extLst>
            </p:cNvPr>
            <p:cNvCxnSpPr>
              <a:cxnSpLocks/>
            </p:cNvCxnSpPr>
            <p:nvPr/>
          </p:nvCxnSpPr>
          <p:spPr>
            <a:xfrm>
              <a:off x="2964465" y="3890933"/>
              <a:ext cx="3773572" cy="0"/>
            </a:xfrm>
            <a:prstGeom prst="straightConnector1">
              <a:avLst/>
            </a:prstGeom>
            <a:ln w="76200">
              <a:solidFill>
                <a:srgbClr val="5F4B8B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11">
              <a:extLst>
                <a:ext uri="{FF2B5EF4-FFF2-40B4-BE49-F238E27FC236}">
                  <a16:creationId xmlns:a16="http://schemas.microsoft.com/office/drawing/2014/main" id="{5E136A37-941F-CB4D-B1DC-153D7FAFAB59}"/>
                </a:ext>
              </a:extLst>
            </p:cNvPr>
            <p:cNvCxnSpPr>
              <a:cxnSpLocks/>
            </p:cNvCxnSpPr>
            <p:nvPr/>
          </p:nvCxnSpPr>
          <p:spPr>
            <a:xfrm>
              <a:off x="2964465" y="4646475"/>
              <a:ext cx="3773572" cy="0"/>
            </a:xfrm>
            <a:prstGeom prst="straightConnector1">
              <a:avLst/>
            </a:prstGeom>
            <a:ln w="76200"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E24E716-B31C-1940-82ED-0C250ED86E3E}"/>
                </a:ext>
              </a:extLst>
            </p:cNvPr>
            <p:cNvSpPr txBox="1"/>
            <p:nvPr/>
          </p:nvSpPr>
          <p:spPr>
            <a:xfrm>
              <a:off x="5541360" y="3916387"/>
              <a:ext cx="1264444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b="1" dirty="0">
                  <a:latin typeface="Arial" panose="020B0604020202020204" pitchFamily="34" charset="0"/>
                  <a:cs typeface="Arial" panose="020B0604020202020204" pitchFamily="34" charset="0"/>
                </a:rPr>
                <a:t>AXI-Stream</a:t>
              </a:r>
              <a:br>
                <a:rPr lang="en-US" sz="1350" b="1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350" b="1" dirty="0">
                  <a:latin typeface="Arial" panose="020B0604020202020204" pitchFamily="34" charset="0"/>
                  <a:cs typeface="Arial" panose="020B0604020202020204" pitchFamily="34" charset="0"/>
                </a:rPr>
                <a:t>(Data flow)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0B0D8A6-F7E1-0F44-9573-C0E6DCDCC096}"/>
                </a:ext>
              </a:extLst>
            </p:cNvPr>
            <p:cNvSpPr txBox="1"/>
            <p:nvPr/>
          </p:nvSpPr>
          <p:spPr>
            <a:xfrm>
              <a:off x="5475951" y="4691952"/>
              <a:ext cx="1372549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b="1" dirty="0">
                  <a:latin typeface="Arial" panose="020B0604020202020204" pitchFamily="34" charset="0"/>
                  <a:cs typeface="Arial" panose="020B0604020202020204" pitchFamily="34" charset="0"/>
                </a:rPr>
                <a:t>wire</a:t>
              </a:r>
              <a:br>
                <a:rPr lang="en-US" sz="1350" b="1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350" b="1" dirty="0">
                  <a:latin typeface="Arial" panose="020B0604020202020204" pitchFamily="34" charset="0"/>
                  <a:cs typeface="Arial" panose="020B0604020202020204" pitchFamily="34" charset="0"/>
                </a:rPr>
                <a:t>(control flow)</a:t>
              </a:r>
            </a:p>
          </p:txBody>
        </p:sp>
        <p:sp>
          <p:nvSpPr>
            <p:cNvPr id="10" name="Rectangle 20">
              <a:extLst>
                <a:ext uri="{FF2B5EF4-FFF2-40B4-BE49-F238E27FC236}">
                  <a16:creationId xmlns:a16="http://schemas.microsoft.com/office/drawing/2014/main" id="{5CF208BD-A27C-E645-B745-99D811F906AE}"/>
                </a:ext>
              </a:extLst>
            </p:cNvPr>
            <p:cNvSpPr/>
            <p:nvPr/>
          </p:nvSpPr>
          <p:spPr>
            <a:xfrm>
              <a:off x="6891196" y="2634422"/>
              <a:ext cx="1967054" cy="2937862"/>
            </a:xfrm>
            <a:prstGeom prst="rect">
              <a:avLst/>
            </a:prstGeom>
            <a:solidFill>
              <a:srgbClr val="EEEAE3"/>
            </a:solidFill>
            <a:ln w="38100">
              <a:solidFill>
                <a:srgbClr val="EEEA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2D2C4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tb</a:t>
              </a:r>
            </a:p>
          </p:txBody>
        </p:sp>
      </p:grp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B1A3198F-8CAA-0741-9647-E3D92DAA69F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28600" y="1143000"/>
            <a:ext cx="8686800" cy="739064"/>
          </a:xfrm>
        </p:spPr>
        <p:txBody>
          <a:bodyPr>
            <a:normAutofit/>
          </a:bodyPr>
          <a:lstStyle/>
          <a:p>
            <a:r>
              <a:rPr lang="en-US" altLang="ko-KR" dirty="0"/>
              <a:t>Testbench structure</a:t>
            </a:r>
          </a:p>
        </p:txBody>
      </p:sp>
    </p:spTree>
    <p:extLst>
      <p:ext uri="{BB962C8B-B14F-4D97-AF65-F5344CB8AC3E}">
        <p14:creationId xmlns:p14="http://schemas.microsoft.com/office/powerpoint/2010/main" val="197786300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Pooling Module</a:t>
            </a:r>
            <a:endParaRPr lang="ko-KR" altLang="en-US" dirty="0"/>
          </a:p>
        </p:txBody>
      </p:sp>
      <p:grpSp>
        <p:nvGrpSpPr>
          <p:cNvPr id="14" name="그룹 13"/>
          <p:cNvGrpSpPr/>
          <p:nvPr/>
        </p:nvGrpSpPr>
        <p:grpSpPr>
          <a:xfrm>
            <a:off x="183327" y="2399719"/>
            <a:ext cx="8777346" cy="3172565"/>
            <a:chOff x="183327" y="2399719"/>
            <a:chExt cx="8777346" cy="3172565"/>
          </a:xfrm>
        </p:grpSpPr>
        <p:sp>
          <p:nvSpPr>
            <p:cNvPr id="4" name="Rectangle 6">
              <a:extLst>
                <a:ext uri="{FF2B5EF4-FFF2-40B4-BE49-F238E27FC236}">
                  <a16:creationId xmlns:a16="http://schemas.microsoft.com/office/drawing/2014/main" id="{448B8527-B3B1-3B4F-88FB-1B2E0CCCAE13}"/>
                </a:ext>
              </a:extLst>
            </p:cNvPr>
            <p:cNvSpPr/>
            <p:nvPr/>
          </p:nvSpPr>
          <p:spPr>
            <a:xfrm>
              <a:off x="2169889" y="2399719"/>
              <a:ext cx="4667003" cy="3172565"/>
            </a:xfrm>
            <a:prstGeom prst="rect">
              <a:avLst/>
            </a:prstGeom>
            <a:solidFill>
              <a:srgbClr val="2D2C4D"/>
            </a:solidFill>
            <a:ln w="38100">
              <a:solidFill>
                <a:srgbClr val="2D2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700" b="1" dirty="0" err="1">
                  <a:solidFill>
                    <a:srgbClr val="EEEAE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pool_top</a:t>
              </a:r>
              <a:endParaRPr lang="en-US" sz="2700" b="1" dirty="0">
                <a:solidFill>
                  <a:srgbClr val="EEEAE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2F554985-FC0E-F140-B572-499E972B1854}"/>
                </a:ext>
              </a:extLst>
            </p:cNvPr>
            <p:cNvSpPr/>
            <p:nvPr/>
          </p:nvSpPr>
          <p:spPr>
            <a:xfrm>
              <a:off x="2570682" y="4206578"/>
              <a:ext cx="1558637" cy="952995"/>
            </a:xfrm>
            <a:prstGeom prst="rect">
              <a:avLst/>
            </a:prstGeom>
            <a:solidFill>
              <a:srgbClr val="D2DEEF"/>
            </a:solidFill>
            <a:ln w="38100">
              <a:solidFill>
                <a:srgbClr val="D2DE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pool_module</a:t>
              </a:r>
              <a:endParaRPr lang="en-US" sz="1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8443548-6805-8848-AF90-F8BC0B759366}"/>
                </a:ext>
              </a:extLst>
            </p:cNvPr>
            <p:cNvSpPr/>
            <p:nvPr/>
          </p:nvSpPr>
          <p:spPr>
            <a:xfrm>
              <a:off x="4832932" y="4206578"/>
              <a:ext cx="1558637" cy="952995"/>
            </a:xfrm>
            <a:prstGeom prst="rect">
              <a:avLst/>
            </a:prstGeom>
            <a:solidFill>
              <a:srgbClr val="D2DEEF"/>
            </a:solidFill>
            <a:ln w="38100">
              <a:solidFill>
                <a:srgbClr val="D2DE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pool_apb</a:t>
              </a:r>
              <a:endParaRPr lang="en-US" sz="135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" name="Straight Arrow Connector 9">
              <a:extLst>
                <a:ext uri="{FF2B5EF4-FFF2-40B4-BE49-F238E27FC236}">
                  <a16:creationId xmlns:a16="http://schemas.microsoft.com/office/drawing/2014/main" id="{75A28C67-6A39-3247-882B-B3933A0BC3ED}"/>
                </a:ext>
              </a:extLst>
            </p:cNvPr>
            <p:cNvCxnSpPr/>
            <p:nvPr/>
          </p:nvCxnSpPr>
          <p:spPr>
            <a:xfrm>
              <a:off x="4129319" y="4646475"/>
              <a:ext cx="703613" cy="0"/>
            </a:xfrm>
            <a:prstGeom prst="straightConnector1">
              <a:avLst/>
            </a:prstGeom>
            <a:ln w="76200"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10">
              <a:extLst>
                <a:ext uri="{FF2B5EF4-FFF2-40B4-BE49-F238E27FC236}">
                  <a16:creationId xmlns:a16="http://schemas.microsoft.com/office/drawing/2014/main" id="{056CEA91-C71D-AA49-ACD3-37D49319ECE7}"/>
                </a:ext>
              </a:extLst>
            </p:cNvPr>
            <p:cNvCxnSpPr>
              <a:cxnSpLocks/>
            </p:cNvCxnSpPr>
            <p:nvPr/>
          </p:nvCxnSpPr>
          <p:spPr>
            <a:xfrm>
              <a:off x="1042665" y="4646475"/>
              <a:ext cx="1501298" cy="0"/>
            </a:xfrm>
            <a:prstGeom prst="straightConnector1">
              <a:avLst/>
            </a:prstGeom>
            <a:ln w="76200">
              <a:solidFill>
                <a:srgbClr val="5F4B8B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11">
              <a:extLst>
                <a:ext uri="{FF2B5EF4-FFF2-40B4-BE49-F238E27FC236}">
                  <a16:creationId xmlns:a16="http://schemas.microsoft.com/office/drawing/2014/main" id="{5E136A37-941F-CB4D-B1DC-153D7FAFAB59}"/>
                </a:ext>
              </a:extLst>
            </p:cNvPr>
            <p:cNvCxnSpPr>
              <a:cxnSpLocks/>
            </p:cNvCxnSpPr>
            <p:nvPr/>
          </p:nvCxnSpPr>
          <p:spPr>
            <a:xfrm>
              <a:off x="6391568" y="4646475"/>
              <a:ext cx="1659536" cy="0"/>
            </a:xfrm>
            <a:prstGeom prst="straightConnector1">
              <a:avLst/>
            </a:prstGeom>
            <a:ln w="76200"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E24E716-B31C-1940-82ED-0C250ED86E3E}"/>
                </a:ext>
              </a:extLst>
            </p:cNvPr>
            <p:cNvSpPr txBox="1"/>
            <p:nvPr/>
          </p:nvSpPr>
          <p:spPr>
            <a:xfrm>
              <a:off x="993108" y="4683076"/>
              <a:ext cx="1264444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b="1" dirty="0">
                  <a:latin typeface="Arial" panose="020B0604020202020204" pitchFamily="34" charset="0"/>
                  <a:cs typeface="Arial" panose="020B0604020202020204" pitchFamily="34" charset="0"/>
                </a:rPr>
                <a:t>AXI-Stream</a:t>
              </a:r>
              <a:br>
                <a:rPr lang="en-US" sz="1350" b="1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350" b="1" dirty="0">
                  <a:latin typeface="Arial" panose="020B0604020202020204" pitchFamily="34" charset="0"/>
                  <a:cs typeface="Arial" panose="020B0604020202020204" pitchFamily="34" charset="0"/>
                </a:rPr>
                <a:t>(Data flow)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0B0D8A6-F7E1-0F44-9573-C0E6DCDCC096}"/>
                </a:ext>
              </a:extLst>
            </p:cNvPr>
            <p:cNvSpPr txBox="1"/>
            <p:nvPr/>
          </p:nvSpPr>
          <p:spPr>
            <a:xfrm>
              <a:off x="6773662" y="4683076"/>
              <a:ext cx="1327674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b="1" dirty="0">
                  <a:latin typeface="Arial" panose="020B0604020202020204" pitchFamily="34" charset="0"/>
                  <a:cs typeface="Arial" panose="020B0604020202020204" pitchFamily="34" charset="0"/>
                </a:rPr>
                <a:t>APB</a:t>
              </a:r>
              <a:br>
                <a:rPr lang="en-US" sz="1350" b="1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350" b="1" dirty="0">
                  <a:latin typeface="Arial" panose="020B0604020202020204" pitchFamily="34" charset="0"/>
                  <a:cs typeface="Arial" panose="020B0604020202020204" pitchFamily="34" charset="0"/>
                </a:rPr>
                <a:t>(control flow)</a:t>
              </a:r>
            </a:p>
          </p:txBody>
        </p:sp>
        <p:sp>
          <p:nvSpPr>
            <p:cNvPr id="12" name="Rectangle 18">
              <a:extLst>
                <a:ext uri="{FF2B5EF4-FFF2-40B4-BE49-F238E27FC236}">
                  <a16:creationId xmlns:a16="http://schemas.microsoft.com/office/drawing/2014/main" id="{645652F7-38AA-EC4F-85D2-F64BA1F60D70}"/>
                </a:ext>
              </a:extLst>
            </p:cNvPr>
            <p:cNvSpPr/>
            <p:nvPr/>
          </p:nvSpPr>
          <p:spPr>
            <a:xfrm>
              <a:off x="8101335" y="3248155"/>
              <a:ext cx="859338" cy="2110979"/>
            </a:xfrm>
            <a:prstGeom prst="rect">
              <a:avLst/>
            </a:prstGeom>
            <a:solidFill>
              <a:srgbClr val="EEEAE3"/>
            </a:solidFill>
            <a:ln w="38100">
              <a:solidFill>
                <a:srgbClr val="EEEA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300" b="1" dirty="0">
                  <a:solidFill>
                    <a:srgbClr val="2D2C4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PC</a:t>
              </a:r>
            </a:p>
          </p:txBody>
        </p:sp>
        <p:sp>
          <p:nvSpPr>
            <p:cNvPr id="13" name="Rectangle 19">
              <a:extLst>
                <a:ext uri="{FF2B5EF4-FFF2-40B4-BE49-F238E27FC236}">
                  <a16:creationId xmlns:a16="http://schemas.microsoft.com/office/drawing/2014/main" id="{4B8DFD3C-73C0-6348-B2F5-653B1B125AB7}"/>
                </a:ext>
              </a:extLst>
            </p:cNvPr>
            <p:cNvSpPr/>
            <p:nvPr/>
          </p:nvSpPr>
          <p:spPr>
            <a:xfrm>
              <a:off x="183327" y="3248155"/>
              <a:ext cx="859338" cy="2110979"/>
            </a:xfrm>
            <a:prstGeom prst="rect">
              <a:avLst/>
            </a:prstGeom>
            <a:solidFill>
              <a:srgbClr val="EEEAE3"/>
            </a:solidFill>
            <a:ln w="38100">
              <a:solidFill>
                <a:srgbClr val="EEEA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>
                  <a:solidFill>
                    <a:srgbClr val="2D2C4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DRAM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8843338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ReLU</a:t>
            </a:r>
            <a:r>
              <a:rPr lang="en-US" altLang="ko-KR" dirty="0"/>
              <a:t> Module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Activation layer (</a:t>
            </a:r>
            <a:r>
              <a:rPr lang="en-US" altLang="ko-KR" dirty="0" err="1"/>
              <a:t>ReLU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It is so simple</a:t>
            </a:r>
          </a:p>
          <a:p>
            <a:pPr lvl="1"/>
            <a:r>
              <a:rPr lang="en-US" altLang="ko-KR" dirty="0" err="1">
                <a:solidFill>
                  <a:srgbClr val="C00000"/>
                </a:solidFill>
              </a:rPr>
              <a:t>ReLU</a:t>
            </a:r>
            <a:r>
              <a:rPr lang="en-US" altLang="ko-KR" dirty="0">
                <a:solidFill>
                  <a:srgbClr val="C00000"/>
                </a:solidFill>
              </a:rPr>
              <a:t> computation is done at the last step of conv / FC module</a:t>
            </a:r>
          </a:p>
          <a:p>
            <a:pPr lvl="1"/>
            <a:r>
              <a:rPr lang="en-US" altLang="ko-KR" dirty="0">
                <a:solidFill>
                  <a:srgbClr val="C00000"/>
                </a:solidFill>
              </a:rPr>
              <a:t>There is no separate module for </a:t>
            </a:r>
            <a:r>
              <a:rPr lang="en-US" altLang="ko-KR" dirty="0" err="1">
                <a:solidFill>
                  <a:srgbClr val="C00000"/>
                </a:solidFill>
              </a:rPr>
              <a:t>ReLU</a:t>
            </a:r>
            <a:endParaRPr lang="en-US" altLang="ko-KR" dirty="0">
              <a:solidFill>
                <a:srgbClr val="C00000"/>
              </a:solidFill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50964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524008"/>
            <a:ext cx="9144000" cy="1070405"/>
          </a:xfrm>
        </p:spPr>
        <p:txBody>
          <a:bodyPr>
            <a:noAutofit/>
          </a:bodyPr>
          <a:lstStyle/>
          <a:p>
            <a:r>
              <a:rPr lang="en-US" sz="3900" dirty="0">
                <a:ln w="9000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System Overview</a:t>
            </a:r>
            <a:endParaRPr lang="en-US" sz="3000" dirty="0">
              <a:ln w="9000" cmpd="sng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972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9252"/>
    </mc:Choice>
    <mc:Fallback xmlns="">
      <p:transition advTm="29252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Overview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28650" y="113109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CNN </a:t>
            </a:r>
            <a:r>
              <a:rPr lang="en-US" sz="3300" dirty="0" err="1">
                <a:latin typeface="Arial" panose="020B0604020202020204" pitchFamily="34" charset="0"/>
                <a:cs typeface="Arial" panose="020B0604020202020204" pitchFamily="34" charset="0"/>
              </a:rPr>
              <a:t>accel</a:t>
            </a:r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. system overview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226485" y="1898387"/>
            <a:ext cx="8631766" cy="3859974"/>
            <a:chOff x="301979" y="1388182"/>
            <a:chExt cx="11509021" cy="5146632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5AE8E980-FB90-C248-A8F1-4B578A22D1BC}"/>
                </a:ext>
              </a:extLst>
            </p:cNvPr>
            <p:cNvSpPr/>
            <p:nvPr/>
          </p:nvSpPr>
          <p:spPr>
            <a:xfrm>
              <a:off x="4379808" y="2559540"/>
              <a:ext cx="4435494" cy="1870096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1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Interconnect</a:t>
              </a:r>
            </a:p>
          </p:txBody>
        </p:sp>
        <p:sp>
          <p:nvSpPr>
            <p:cNvPr id="7" name="Rounded Rectangle 5">
              <a:extLst>
                <a:ext uri="{FF2B5EF4-FFF2-40B4-BE49-F238E27FC236}">
                  <a16:creationId xmlns:a16="http://schemas.microsoft.com/office/drawing/2014/main" id="{5AE8E980-FB90-C248-A8F1-4B578A22D1BC}"/>
                </a:ext>
              </a:extLst>
            </p:cNvPr>
            <p:cNvSpPr/>
            <p:nvPr/>
          </p:nvSpPr>
          <p:spPr>
            <a:xfrm>
              <a:off x="301979" y="2220244"/>
              <a:ext cx="996185" cy="731420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PC</a:t>
              </a:r>
              <a:endPara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Rounded Rectangle 5">
              <a:extLst>
                <a:ext uri="{FF2B5EF4-FFF2-40B4-BE49-F238E27FC236}">
                  <a16:creationId xmlns:a16="http://schemas.microsoft.com/office/drawing/2014/main" id="{5AE8E980-FB90-C248-A8F1-4B578A22D1BC}"/>
                </a:ext>
              </a:extLst>
            </p:cNvPr>
            <p:cNvSpPr/>
            <p:nvPr/>
          </p:nvSpPr>
          <p:spPr>
            <a:xfrm>
              <a:off x="2525260" y="1388182"/>
              <a:ext cx="9285740" cy="5146632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FPGA Board</a:t>
              </a:r>
            </a:p>
            <a:p>
              <a:pPr algn="ctr"/>
              <a:endPara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위쪽/아래쪽 화살표 8"/>
            <p:cNvSpPr/>
            <p:nvPr/>
          </p:nvSpPr>
          <p:spPr>
            <a:xfrm rot="16200000">
              <a:off x="1540343" y="2249669"/>
              <a:ext cx="500916" cy="776805"/>
            </a:xfrm>
            <a:prstGeom prst="upDownArrow">
              <a:avLst>
                <a:gd name="adj1" fmla="val 48689"/>
                <a:gd name="adj2" fmla="val 33627"/>
              </a:avLst>
            </a:prstGeom>
            <a:solidFill>
              <a:srgbClr val="FFC000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391656" y="2153002"/>
              <a:ext cx="834925" cy="30777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latin typeface="Arial" panose="020B0604020202020204" pitchFamily="34" charset="0"/>
                  <a:cs typeface="Arial" panose="020B0604020202020204" pitchFamily="34" charset="0"/>
                </a:rPr>
                <a:t>UART</a:t>
              </a:r>
            </a:p>
          </p:txBody>
        </p:sp>
        <p:sp>
          <p:nvSpPr>
            <p:cNvPr id="11" name="Rounded Rectangle 5">
              <a:extLst>
                <a:ext uri="{FF2B5EF4-FFF2-40B4-BE49-F238E27FC236}">
                  <a16:creationId xmlns:a16="http://schemas.microsoft.com/office/drawing/2014/main" id="{5AE8E980-FB90-C248-A8F1-4B578A22D1BC}"/>
                </a:ext>
              </a:extLst>
            </p:cNvPr>
            <p:cNvSpPr/>
            <p:nvPr/>
          </p:nvSpPr>
          <p:spPr>
            <a:xfrm>
              <a:off x="2226581" y="2239465"/>
              <a:ext cx="1050670" cy="858551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UART</a:t>
              </a:r>
            </a:p>
            <a:p>
              <a:pPr algn="ctr"/>
              <a:r>
                <a:rPr lang="en-US" sz="10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Module</a:t>
              </a:r>
            </a:p>
          </p:txBody>
        </p:sp>
        <p:sp>
          <p:nvSpPr>
            <p:cNvPr id="12" name="Rounded Rectangle 5">
              <a:extLst>
                <a:ext uri="{FF2B5EF4-FFF2-40B4-BE49-F238E27FC236}">
                  <a16:creationId xmlns:a16="http://schemas.microsoft.com/office/drawing/2014/main" id="{5AE8E980-FB90-C248-A8F1-4B578A22D1BC}"/>
                </a:ext>
              </a:extLst>
            </p:cNvPr>
            <p:cNvSpPr/>
            <p:nvPr/>
          </p:nvSpPr>
          <p:spPr>
            <a:xfrm>
              <a:off x="4776754" y="5131373"/>
              <a:ext cx="3567806" cy="573545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MIG(Memory Interface Generator)</a:t>
              </a:r>
            </a:p>
          </p:txBody>
        </p:sp>
        <p:sp>
          <p:nvSpPr>
            <p:cNvPr id="13" name="Rounded Rectangle 5">
              <a:extLst>
                <a:ext uri="{FF2B5EF4-FFF2-40B4-BE49-F238E27FC236}">
                  <a16:creationId xmlns:a16="http://schemas.microsoft.com/office/drawing/2014/main" id="{5AE8E980-FB90-C248-A8F1-4B578A22D1BC}"/>
                </a:ext>
              </a:extLst>
            </p:cNvPr>
            <p:cNvSpPr/>
            <p:nvPr/>
          </p:nvSpPr>
          <p:spPr>
            <a:xfrm>
              <a:off x="5943046" y="5762592"/>
              <a:ext cx="1297750" cy="573545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DRAM</a:t>
              </a:r>
            </a:p>
          </p:txBody>
        </p:sp>
        <p:sp>
          <p:nvSpPr>
            <p:cNvPr id="14" name="위쪽/아래쪽 화살표 13"/>
            <p:cNvSpPr/>
            <p:nvPr/>
          </p:nvSpPr>
          <p:spPr>
            <a:xfrm>
              <a:off x="6404723" y="4535486"/>
              <a:ext cx="389256" cy="504478"/>
            </a:xfrm>
            <a:prstGeom prst="upDownArrow">
              <a:avLst>
                <a:gd name="adj1" fmla="val 48689"/>
                <a:gd name="adj2" fmla="val 33627"/>
              </a:avLst>
            </a:prstGeom>
            <a:solidFill>
              <a:srgbClr val="FF0000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 rot="2149613">
              <a:off x="3082784" y="3241845"/>
              <a:ext cx="90122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latin typeface="Arial" panose="020B0604020202020204" pitchFamily="34" charset="0"/>
                  <a:cs typeface="Arial" panose="020B0604020202020204" pitchFamily="34" charset="0"/>
                </a:rPr>
                <a:t>AXI-Lite</a:t>
              </a:r>
            </a:p>
          </p:txBody>
        </p:sp>
        <p:sp>
          <p:nvSpPr>
            <p:cNvPr id="16" name="Rounded Rectangle 5">
              <a:extLst>
                <a:ext uri="{FF2B5EF4-FFF2-40B4-BE49-F238E27FC236}">
                  <a16:creationId xmlns:a16="http://schemas.microsoft.com/office/drawing/2014/main" id="{5AE8E980-FB90-C248-A8F1-4B578A22D1BC}"/>
                </a:ext>
              </a:extLst>
            </p:cNvPr>
            <p:cNvSpPr/>
            <p:nvPr/>
          </p:nvSpPr>
          <p:spPr>
            <a:xfrm>
              <a:off x="9913349" y="2040208"/>
              <a:ext cx="1618515" cy="848322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FC Layer</a:t>
              </a:r>
            </a:p>
          </p:txBody>
        </p:sp>
        <p:sp>
          <p:nvSpPr>
            <p:cNvPr id="17" name="Rounded Rectangle 5">
              <a:extLst>
                <a:ext uri="{FF2B5EF4-FFF2-40B4-BE49-F238E27FC236}">
                  <a16:creationId xmlns:a16="http://schemas.microsoft.com/office/drawing/2014/main" id="{5AE8E980-FB90-C248-A8F1-4B578A22D1BC}"/>
                </a:ext>
              </a:extLst>
            </p:cNvPr>
            <p:cNvSpPr/>
            <p:nvPr/>
          </p:nvSpPr>
          <p:spPr>
            <a:xfrm>
              <a:off x="9913349" y="3252207"/>
              <a:ext cx="1618515" cy="848322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CONV Layer</a:t>
              </a:r>
            </a:p>
          </p:txBody>
        </p:sp>
        <p:sp>
          <p:nvSpPr>
            <p:cNvPr id="18" name="Rounded Rectangle 5">
              <a:extLst>
                <a:ext uri="{FF2B5EF4-FFF2-40B4-BE49-F238E27FC236}">
                  <a16:creationId xmlns:a16="http://schemas.microsoft.com/office/drawing/2014/main" id="{5AE8E980-FB90-C248-A8F1-4B578A22D1BC}"/>
                </a:ext>
              </a:extLst>
            </p:cNvPr>
            <p:cNvSpPr/>
            <p:nvPr/>
          </p:nvSpPr>
          <p:spPr>
            <a:xfrm>
              <a:off x="9889300" y="4532743"/>
              <a:ext cx="1618515" cy="848322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POOL Layer</a:t>
              </a:r>
            </a:p>
          </p:txBody>
        </p:sp>
        <p:sp>
          <p:nvSpPr>
            <p:cNvPr id="19" name="아래쪽 화살표 18"/>
            <p:cNvSpPr/>
            <p:nvPr/>
          </p:nvSpPr>
          <p:spPr>
            <a:xfrm rot="3766661">
              <a:off x="9103197" y="2091761"/>
              <a:ext cx="224182" cy="717778"/>
            </a:xfrm>
            <a:prstGeom prst="downArrow">
              <a:avLst/>
            </a:prstGeom>
            <a:solidFill>
              <a:srgbClr val="FF0000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위쪽/아래쪽 화살표 19"/>
            <p:cNvSpPr/>
            <p:nvPr/>
          </p:nvSpPr>
          <p:spPr>
            <a:xfrm rot="18265243">
              <a:off x="3594087" y="2640743"/>
              <a:ext cx="389256" cy="757870"/>
            </a:xfrm>
            <a:prstGeom prst="upDownArrow">
              <a:avLst>
                <a:gd name="adj1" fmla="val 48689"/>
                <a:gd name="adj2" fmla="val 33627"/>
              </a:avLst>
            </a:prstGeom>
            <a:solidFill>
              <a:srgbClr val="FF0000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653332" y="4688485"/>
              <a:ext cx="90122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latin typeface="Arial" panose="020B0604020202020204" pitchFamily="34" charset="0"/>
                  <a:cs typeface="Arial" panose="020B0604020202020204" pitchFamily="34" charset="0"/>
                </a:rPr>
                <a:t>AXI Full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 rot="20190966">
              <a:off x="8625335" y="2047305"/>
              <a:ext cx="103700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latin typeface="Arial" panose="020B0604020202020204" pitchFamily="34" charset="0"/>
                  <a:cs typeface="Arial" panose="020B0604020202020204" pitchFamily="34" charset="0"/>
                </a:rPr>
                <a:t>AXI Stream</a:t>
              </a:r>
            </a:p>
          </p:txBody>
        </p:sp>
        <p:sp>
          <p:nvSpPr>
            <p:cNvPr id="23" name="아래쪽 화살표 22"/>
            <p:cNvSpPr/>
            <p:nvPr/>
          </p:nvSpPr>
          <p:spPr>
            <a:xfrm rot="14509770">
              <a:off x="9254211" y="2290851"/>
              <a:ext cx="246459" cy="745035"/>
            </a:xfrm>
            <a:prstGeom prst="downArrow">
              <a:avLst/>
            </a:prstGeom>
            <a:solidFill>
              <a:srgbClr val="FF0000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아래쪽 화살표 23"/>
            <p:cNvSpPr/>
            <p:nvPr/>
          </p:nvSpPr>
          <p:spPr>
            <a:xfrm rot="7368026">
              <a:off x="9274170" y="4194779"/>
              <a:ext cx="224182" cy="717778"/>
            </a:xfrm>
            <a:prstGeom prst="downArrow">
              <a:avLst/>
            </a:prstGeom>
            <a:solidFill>
              <a:srgbClr val="FF0000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 rot="2192331">
              <a:off x="8525241" y="4832949"/>
              <a:ext cx="103700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latin typeface="Arial" panose="020B0604020202020204" pitchFamily="34" charset="0"/>
                  <a:cs typeface="Arial" panose="020B0604020202020204" pitchFamily="34" charset="0"/>
                </a:rPr>
                <a:t>AXI Stream</a:t>
              </a:r>
            </a:p>
          </p:txBody>
        </p:sp>
        <p:sp>
          <p:nvSpPr>
            <p:cNvPr id="26" name="아래쪽 화살표 25"/>
            <p:cNvSpPr/>
            <p:nvPr/>
          </p:nvSpPr>
          <p:spPr>
            <a:xfrm rot="18111135">
              <a:off x="9136999" y="4457593"/>
              <a:ext cx="246459" cy="745035"/>
            </a:xfrm>
            <a:prstGeom prst="downArrow">
              <a:avLst/>
            </a:prstGeom>
            <a:solidFill>
              <a:srgbClr val="FF0000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아래쪽 화살표 26"/>
            <p:cNvSpPr/>
            <p:nvPr/>
          </p:nvSpPr>
          <p:spPr>
            <a:xfrm rot="5400000">
              <a:off x="9243525" y="3314248"/>
              <a:ext cx="224182" cy="717778"/>
            </a:xfrm>
            <a:prstGeom prst="downArrow">
              <a:avLst/>
            </a:prstGeom>
            <a:solidFill>
              <a:srgbClr val="FF0000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844873" y="3285601"/>
              <a:ext cx="103700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latin typeface="Arial" panose="020B0604020202020204" pitchFamily="34" charset="0"/>
                  <a:cs typeface="Arial" panose="020B0604020202020204" pitchFamily="34" charset="0"/>
                </a:rPr>
                <a:t>AXI Stream</a:t>
              </a:r>
            </a:p>
          </p:txBody>
        </p:sp>
        <p:sp>
          <p:nvSpPr>
            <p:cNvPr id="29" name="아래쪽 화살표 28"/>
            <p:cNvSpPr/>
            <p:nvPr/>
          </p:nvSpPr>
          <p:spPr>
            <a:xfrm rot="16143109">
              <a:off x="9247664" y="3513338"/>
              <a:ext cx="246459" cy="745035"/>
            </a:xfrm>
            <a:prstGeom prst="downArrow">
              <a:avLst/>
            </a:prstGeom>
            <a:solidFill>
              <a:srgbClr val="FF0000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256594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Overview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28650" y="113109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CNN </a:t>
            </a:r>
            <a:r>
              <a:rPr lang="en-US" sz="3300" dirty="0" err="1">
                <a:latin typeface="Arial" panose="020B0604020202020204" pitchFamily="34" charset="0"/>
                <a:cs typeface="Arial" panose="020B0604020202020204" pitchFamily="34" charset="0"/>
              </a:rPr>
              <a:t>accel</a:t>
            </a:r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. system overview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226485" y="1898387"/>
            <a:ext cx="8631766" cy="3859974"/>
            <a:chOff x="301979" y="1388182"/>
            <a:chExt cx="11509021" cy="5146632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5AE8E980-FB90-C248-A8F1-4B578A22D1BC}"/>
                </a:ext>
              </a:extLst>
            </p:cNvPr>
            <p:cNvSpPr/>
            <p:nvPr/>
          </p:nvSpPr>
          <p:spPr>
            <a:xfrm>
              <a:off x="4379808" y="2559540"/>
              <a:ext cx="4435494" cy="1870096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1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Interconnect</a:t>
              </a:r>
            </a:p>
          </p:txBody>
        </p:sp>
        <p:sp>
          <p:nvSpPr>
            <p:cNvPr id="7" name="Rounded Rectangle 5">
              <a:extLst>
                <a:ext uri="{FF2B5EF4-FFF2-40B4-BE49-F238E27FC236}">
                  <a16:creationId xmlns:a16="http://schemas.microsoft.com/office/drawing/2014/main" id="{5AE8E980-FB90-C248-A8F1-4B578A22D1BC}"/>
                </a:ext>
              </a:extLst>
            </p:cNvPr>
            <p:cNvSpPr/>
            <p:nvPr/>
          </p:nvSpPr>
          <p:spPr>
            <a:xfrm>
              <a:off x="301979" y="2220244"/>
              <a:ext cx="996185" cy="731420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PC</a:t>
              </a:r>
              <a:endPara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Rounded Rectangle 5">
              <a:extLst>
                <a:ext uri="{FF2B5EF4-FFF2-40B4-BE49-F238E27FC236}">
                  <a16:creationId xmlns:a16="http://schemas.microsoft.com/office/drawing/2014/main" id="{5AE8E980-FB90-C248-A8F1-4B578A22D1BC}"/>
                </a:ext>
              </a:extLst>
            </p:cNvPr>
            <p:cNvSpPr/>
            <p:nvPr/>
          </p:nvSpPr>
          <p:spPr>
            <a:xfrm>
              <a:off x="2525260" y="1388182"/>
              <a:ext cx="9285740" cy="5146632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FPGA Board</a:t>
              </a:r>
            </a:p>
            <a:p>
              <a:pPr algn="ctr"/>
              <a:endPara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위쪽/아래쪽 화살표 8"/>
            <p:cNvSpPr/>
            <p:nvPr/>
          </p:nvSpPr>
          <p:spPr>
            <a:xfrm rot="16200000">
              <a:off x="1540343" y="2249669"/>
              <a:ext cx="500916" cy="776805"/>
            </a:xfrm>
            <a:prstGeom prst="upDownArrow">
              <a:avLst>
                <a:gd name="adj1" fmla="val 48689"/>
                <a:gd name="adj2" fmla="val 33627"/>
              </a:avLst>
            </a:prstGeom>
            <a:solidFill>
              <a:srgbClr val="FFC000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391656" y="2153002"/>
              <a:ext cx="834925" cy="30777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latin typeface="Arial" panose="020B0604020202020204" pitchFamily="34" charset="0"/>
                  <a:cs typeface="Arial" panose="020B0604020202020204" pitchFamily="34" charset="0"/>
                </a:rPr>
                <a:t>UART</a:t>
              </a:r>
            </a:p>
          </p:txBody>
        </p:sp>
        <p:sp>
          <p:nvSpPr>
            <p:cNvPr id="11" name="Rounded Rectangle 5">
              <a:extLst>
                <a:ext uri="{FF2B5EF4-FFF2-40B4-BE49-F238E27FC236}">
                  <a16:creationId xmlns:a16="http://schemas.microsoft.com/office/drawing/2014/main" id="{5AE8E980-FB90-C248-A8F1-4B578A22D1BC}"/>
                </a:ext>
              </a:extLst>
            </p:cNvPr>
            <p:cNvSpPr/>
            <p:nvPr/>
          </p:nvSpPr>
          <p:spPr>
            <a:xfrm>
              <a:off x="2226581" y="2239465"/>
              <a:ext cx="1050670" cy="858551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Decoder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 rot="2149613">
              <a:off x="3082784" y="3241845"/>
              <a:ext cx="90122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latin typeface="Arial" panose="020B0604020202020204" pitchFamily="34" charset="0"/>
                  <a:cs typeface="Arial" panose="020B0604020202020204" pitchFamily="34" charset="0"/>
                </a:rPr>
                <a:t>AXI-Lite</a:t>
              </a:r>
            </a:p>
          </p:txBody>
        </p:sp>
        <p:sp>
          <p:nvSpPr>
            <p:cNvPr id="13" name="Rounded Rectangle 5">
              <a:extLst>
                <a:ext uri="{FF2B5EF4-FFF2-40B4-BE49-F238E27FC236}">
                  <a16:creationId xmlns:a16="http://schemas.microsoft.com/office/drawing/2014/main" id="{5AE8E980-FB90-C248-A8F1-4B578A22D1BC}"/>
                </a:ext>
              </a:extLst>
            </p:cNvPr>
            <p:cNvSpPr/>
            <p:nvPr/>
          </p:nvSpPr>
          <p:spPr>
            <a:xfrm>
              <a:off x="9913349" y="2040208"/>
              <a:ext cx="1618515" cy="848322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FC Layer</a:t>
              </a:r>
            </a:p>
          </p:txBody>
        </p:sp>
        <p:sp>
          <p:nvSpPr>
            <p:cNvPr id="14" name="Rounded Rectangle 5">
              <a:extLst>
                <a:ext uri="{FF2B5EF4-FFF2-40B4-BE49-F238E27FC236}">
                  <a16:creationId xmlns:a16="http://schemas.microsoft.com/office/drawing/2014/main" id="{5AE8E980-FB90-C248-A8F1-4B578A22D1BC}"/>
                </a:ext>
              </a:extLst>
            </p:cNvPr>
            <p:cNvSpPr/>
            <p:nvPr/>
          </p:nvSpPr>
          <p:spPr>
            <a:xfrm>
              <a:off x="9913349" y="3252207"/>
              <a:ext cx="1618515" cy="848322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CONV Layer</a:t>
              </a:r>
            </a:p>
          </p:txBody>
        </p:sp>
        <p:sp>
          <p:nvSpPr>
            <p:cNvPr id="15" name="Rounded Rectangle 5">
              <a:extLst>
                <a:ext uri="{FF2B5EF4-FFF2-40B4-BE49-F238E27FC236}">
                  <a16:creationId xmlns:a16="http://schemas.microsoft.com/office/drawing/2014/main" id="{5AE8E980-FB90-C248-A8F1-4B578A22D1BC}"/>
                </a:ext>
              </a:extLst>
            </p:cNvPr>
            <p:cNvSpPr/>
            <p:nvPr/>
          </p:nvSpPr>
          <p:spPr>
            <a:xfrm>
              <a:off x="9889300" y="4532743"/>
              <a:ext cx="1618515" cy="848322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POOL Layer</a:t>
              </a:r>
            </a:p>
          </p:txBody>
        </p:sp>
        <p:sp>
          <p:nvSpPr>
            <p:cNvPr id="16" name="위쪽/아래쪽 화살표 15"/>
            <p:cNvSpPr/>
            <p:nvPr/>
          </p:nvSpPr>
          <p:spPr>
            <a:xfrm rot="18265243">
              <a:off x="3594087" y="2640743"/>
              <a:ext cx="389256" cy="757870"/>
            </a:xfrm>
            <a:prstGeom prst="upDownArrow">
              <a:avLst>
                <a:gd name="adj1" fmla="val 48689"/>
                <a:gd name="adj2" fmla="val 33627"/>
              </a:avLst>
            </a:prstGeom>
            <a:solidFill>
              <a:srgbClr val="2963F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 rot="20190966">
              <a:off x="8641509" y="2099138"/>
              <a:ext cx="103700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latin typeface="Arial" panose="020B0604020202020204" pitchFamily="34" charset="0"/>
                  <a:cs typeface="Arial" panose="020B0604020202020204" pitchFamily="34" charset="0"/>
                </a:rPr>
                <a:t>APB</a:t>
              </a:r>
            </a:p>
          </p:txBody>
        </p:sp>
        <p:sp>
          <p:nvSpPr>
            <p:cNvPr id="18" name="위쪽/아래쪽 화살표 17"/>
            <p:cNvSpPr/>
            <p:nvPr/>
          </p:nvSpPr>
          <p:spPr>
            <a:xfrm rot="14884657">
              <a:off x="9207019" y="2127073"/>
              <a:ext cx="217109" cy="757870"/>
            </a:xfrm>
            <a:prstGeom prst="upDownArrow">
              <a:avLst>
                <a:gd name="adj1" fmla="val 48689"/>
                <a:gd name="adj2" fmla="val 33627"/>
              </a:avLst>
            </a:prstGeom>
            <a:solidFill>
              <a:srgbClr val="2963F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위쪽/아래쪽 화살표 18"/>
            <p:cNvSpPr/>
            <p:nvPr/>
          </p:nvSpPr>
          <p:spPr>
            <a:xfrm rot="18129747">
              <a:off x="9194472" y="4186786"/>
              <a:ext cx="273273" cy="757870"/>
            </a:xfrm>
            <a:prstGeom prst="upDownArrow">
              <a:avLst>
                <a:gd name="adj1" fmla="val 48689"/>
                <a:gd name="adj2" fmla="val 33627"/>
              </a:avLst>
            </a:prstGeom>
            <a:solidFill>
              <a:srgbClr val="2963F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위쪽/아래쪽 화살표 19"/>
            <p:cNvSpPr/>
            <p:nvPr/>
          </p:nvSpPr>
          <p:spPr>
            <a:xfrm rot="16200000">
              <a:off x="9261664" y="3126827"/>
              <a:ext cx="246821" cy="757870"/>
            </a:xfrm>
            <a:prstGeom prst="upDownArrow">
              <a:avLst>
                <a:gd name="adj1" fmla="val 48689"/>
                <a:gd name="adj2" fmla="val 33627"/>
              </a:avLst>
            </a:prstGeom>
            <a:solidFill>
              <a:srgbClr val="2963F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845821" y="3092637"/>
              <a:ext cx="103700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latin typeface="Arial" panose="020B0604020202020204" pitchFamily="34" charset="0"/>
                  <a:cs typeface="Arial" panose="020B0604020202020204" pitchFamily="34" charset="0"/>
                </a:rPr>
                <a:t>APB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 rot="1887478">
              <a:off x="8639311" y="4649614"/>
              <a:ext cx="103700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latin typeface="Arial" panose="020B0604020202020204" pitchFamily="34" charset="0"/>
                  <a:cs typeface="Arial" panose="020B0604020202020204" pitchFamily="34" charset="0"/>
                </a:rPr>
                <a:t>APB</a:t>
              </a:r>
            </a:p>
          </p:txBody>
        </p:sp>
        <p:sp>
          <p:nvSpPr>
            <p:cNvPr id="23" name="Rounded Rectangle 5">
              <a:extLst>
                <a:ext uri="{FF2B5EF4-FFF2-40B4-BE49-F238E27FC236}">
                  <a16:creationId xmlns:a16="http://schemas.microsoft.com/office/drawing/2014/main" id="{5AE8E980-FB90-C248-A8F1-4B578A22D1BC}"/>
                </a:ext>
              </a:extLst>
            </p:cNvPr>
            <p:cNvSpPr/>
            <p:nvPr/>
          </p:nvSpPr>
          <p:spPr>
            <a:xfrm>
              <a:off x="4776754" y="5131373"/>
              <a:ext cx="3567806" cy="573545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MIG(Memory Interface Generator)</a:t>
              </a:r>
            </a:p>
          </p:txBody>
        </p:sp>
        <p:sp>
          <p:nvSpPr>
            <p:cNvPr id="24" name="Rounded Rectangle 5">
              <a:extLst>
                <a:ext uri="{FF2B5EF4-FFF2-40B4-BE49-F238E27FC236}">
                  <a16:creationId xmlns:a16="http://schemas.microsoft.com/office/drawing/2014/main" id="{5AE8E980-FB90-C248-A8F1-4B578A22D1BC}"/>
                </a:ext>
              </a:extLst>
            </p:cNvPr>
            <p:cNvSpPr/>
            <p:nvPr/>
          </p:nvSpPr>
          <p:spPr>
            <a:xfrm>
              <a:off x="5943046" y="5762592"/>
              <a:ext cx="1297750" cy="573545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DRAM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8147323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Overview</a:t>
            </a:r>
            <a:endParaRPr lang="ko-KR" altLang="en-US" dirty="0"/>
          </a:p>
        </p:txBody>
      </p:sp>
      <p:pic>
        <p:nvPicPr>
          <p:cNvPr id="4" name="Google Shape;75;p2"/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55810" y="973176"/>
            <a:ext cx="8414917" cy="55175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66252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Project Steps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en-US" altLang="ko-KR" baseline="30000" dirty="0"/>
              <a:t>st</a:t>
            </a:r>
            <a:r>
              <a:rPr lang="en-US" altLang="ko-KR" dirty="0"/>
              <a:t> : Write RTL code and implement the </a:t>
            </a:r>
            <a:r>
              <a:rPr lang="en-US" altLang="ko-KR" dirty="0">
                <a:solidFill>
                  <a:srgbClr val="C00000"/>
                </a:solidFill>
              </a:rPr>
              <a:t>functionality</a:t>
            </a:r>
          </a:p>
          <a:p>
            <a:pPr lvl="1"/>
            <a:r>
              <a:rPr lang="en-US" altLang="ko-KR" dirty="0">
                <a:solidFill>
                  <a:srgbClr val="C00000"/>
                </a:solidFill>
              </a:rPr>
              <a:t>Make HW work!!!</a:t>
            </a:r>
          </a:p>
          <a:p>
            <a:pPr lvl="1"/>
            <a:endParaRPr lang="en-US" altLang="ko-KR" dirty="0">
              <a:solidFill>
                <a:srgbClr val="C00000"/>
              </a:solidFill>
            </a:endParaRPr>
          </a:p>
          <a:p>
            <a:r>
              <a:rPr lang="en-US" altLang="ko-KR" dirty="0"/>
              <a:t>2</a:t>
            </a:r>
            <a:r>
              <a:rPr lang="en-US" altLang="ko-KR" baseline="30000" dirty="0"/>
              <a:t>nd</a:t>
            </a:r>
            <a:r>
              <a:rPr lang="en-US" altLang="ko-KR" dirty="0"/>
              <a:t> : Find </a:t>
            </a:r>
            <a:r>
              <a:rPr lang="en-US" altLang="ko-KR" dirty="0">
                <a:solidFill>
                  <a:srgbClr val="C00000"/>
                </a:solidFill>
              </a:rPr>
              <a:t>“the optimal point” </a:t>
            </a:r>
            <a:r>
              <a:rPr lang="en-US" altLang="ko-KR" dirty="0"/>
              <a:t>of design (by revision)</a:t>
            </a:r>
          </a:p>
          <a:p>
            <a:pPr lvl="1"/>
            <a:r>
              <a:rPr lang="en-US" altLang="ko-KR" dirty="0"/>
              <a:t>Speed = images / second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For step 2, you need to make design decisions</a:t>
            </a:r>
          </a:p>
          <a:p>
            <a:pPr lvl="1"/>
            <a:r>
              <a:rPr lang="en-US" altLang="ko-KR" dirty="0"/>
              <a:t>Everything is </a:t>
            </a:r>
            <a:r>
              <a:rPr lang="en-US" altLang="ko-KR" dirty="0">
                <a:solidFill>
                  <a:srgbClr val="C00000"/>
                </a:solidFill>
              </a:rPr>
              <a:t>trade-off</a:t>
            </a:r>
          </a:p>
          <a:p>
            <a:pPr lvl="2"/>
            <a:r>
              <a:rPr lang="en-US" altLang="ko-KR" dirty="0"/>
              <a:t>Resource reuse / pipelining / parallel</a:t>
            </a:r>
          </a:p>
          <a:p>
            <a:pPr lvl="2"/>
            <a:r>
              <a:rPr lang="en-US" altLang="ko-KR" dirty="0"/>
              <a:t>HW complexity</a:t>
            </a:r>
          </a:p>
          <a:p>
            <a:pPr lvl="2"/>
            <a:r>
              <a:rPr lang="en-US" altLang="ko-KR" dirty="0"/>
              <a:t>Etc.</a:t>
            </a:r>
          </a:p>
          <a:p>
            <a:pPr lvl="1"/>
            <a:r>
              <a:rPr lang="en-US" altLang="ko-KR" dirty="0"/>
              <a:t>RTL implementation of the 3-layers are your only concerns</a:t>
            </a:r>
          </a:p>
        </p:txBody>
      </p:sp>
    </p:spTree>
    <p:extLst>
      <p:ext uri="{BB962C8B-B14F-4D97-AF65-F5344CB8AC3E}">
        <p14:creationId xmlns:p14="http://schemas.microsoft.com/office/powerpoint/2010/main" val="203731217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Memory Map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>
              <a:spcBef>
                <a:spcPts val="0"/>
              </a:spcBef>
              <a:buSzPts val="2500"/>
            </a:pPr>
            <a:r>
              <a:rPr lang="en-US" altLang="ko-KR" sz="2000" dirty="0"/>
              <a:t>Major modules are assigned to a memory address</a:t>
            </a:r>
            <a:endParaRPr lang="ko-KR" altLang="en-US" sz="2000" dirty="0"/>
          </a:p>
          <a:p>
            <a:pPr marL="687388" lvl="1" indent="-285750">
              <a:spcBef>
                <a:spcPts val="400"/>
              </a:spcBef>
              <a:buSzPts val="2000"/>
            </a:pP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DRAM   :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0x0000_0000 ~ 0x0800_0000</a:t>
            </a:r>
          </a:p>
          <a:p>
            <a:pPr marL="687388" lvl="1" indent="-285750">
              <a:spcBef>
                <a:spcPts val="400"/>
              </a:spcBef>
              <a:buSzPts val="2000"/>
            </a:pP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VDMA0 :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0x0C00_0000 ~ 0x0C10_0000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7388" lvl="1" indent="-285750">
              <a:spcBef>
                <a:spcPts val="400"/>
              </a:spcBef>
              <a:buSzPts val="2000"/>
            </a:pP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VDMA1 :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0x0C10_0000 ~ 0x0C20_0000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7388" lvl="1" indent="-285750">
              <a:spcBef>
                <a:spcPts val="400"/>
              </a:spcBef>
              <a:buSzPts val="2000"/>
            </a:pP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VDMA2 :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0x0C20_0000 ~ 0x0C30_0000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7388" lvl="1" indent="-285750">
              <a:spcBef>
                <a:spcPts val="400"/>
              </a:spcBef>
              <a:buSzPts val="2000"/>
            </a:pP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APB0     :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0x0D00_0000 ~ 0x0D10_0000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7388" lvl="1" indent="-285750">
              <a:spcBef>
                <a:spcPts val="400"/>
              </a:spcBef>
              <a:buSzPts val="2000"/>
            </a:pP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APB1     :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0x0D10_0000 ~ 0x0D20_0000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7388" lvl="1" indent="-285750">
              <a:spcBef>
                <a:spcPts val="400"/>
              </a:spcBef>
              <a:buSzPts val="2000"/>
            </a:pP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APB2     :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0x0D20_0000 ~ 0x0D30_0000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spcBef>
                <a:spcPts val="500"/>
              </a:spcBef>
              <a:buSzPts val="2500"/>
            </a:pPr>
            <a:r>
              <a:rPr lang="en-US" altLang="ko-KR" sz="2000" dirty="0"/>
              <a:t>Instructions sent from PC via UART are decoded by the decoder</a:t>
            </a:r>
            <a:endParaRPr lang="ko-KR" altLang="en-US" sz="2000" dirty="0"/>
          </a:p>
          <a:p>
            <a:pPr marL="687388" lvl="1" indent="-285750">
              <a:spcBef>
                <a:spcPts val="400"/>
              </a:spcBef>
              <a:buSzPts val="2000"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[63:60] = opcode (read: 5, write: 4)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7388" lvl="1" indent="-285750">
              <a:spcBef>
                <a:spcPts val="400"/>
              </a:spcBef>
              <a:buSzPts val="2000"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[59:32] = address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7388" lvl="1" indent="-285750">
              <a:spcBef>
                <a:spcPts val="400"/>
              </a:spcBef>
              <a:buSzPts val="2000"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[31:00] = data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spcBef>
                <a:spcPts val="500"/>
              </a:spcBef>
              <a:buSzPts val="2500"/>
            </a:pPr>
            <a:r>
              <a:rPr lang="en-US" altLang="ko-KR" sz="2000" dirty="0"/>
              <a:t>Intermediate interconnects send data to the proper address</a:t>
            </a:r>
            <a:endParaRPr lang="ko-KR" altLang="en-US" sz="2000" dirty="0"/>
          </a:p>
          <a:p>
            <a:pPr marL="687388" lvl="1" indent="-285750">
              <a:spcBef>
                <a:spcPts val="400"/>
              </a:spcBef>
              <a:buSzPts val="2000"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Splitter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7388" lvl="1" indent="-285750">
              <a:spcBef>
                <a:spcPts val="400"/>
              </a:spcBef>
              <a:buSzPts val="2000"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Control path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7388" lvl="1" indent="-285750">
              <a:spcBef>
                <a:spcPts val="400"/>
              </a:spcBef>
              <a:buSzPts val="2000"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Data path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06898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Save</a:t>
            </a:r>
            <a:endParaRPr lang="ko-KR" altLang="en-US" dirty="0"/>
          </a:p>
        </p:txBody>
      </p:sp>
      <p:cxnSp>
        <p:nvCxnSpPr>
          <p:cNvPr id="5" name="Google Shape;88;p4"/>
          <p:cNvCxnSpPr/>
          <p:nvPr/>
        </p:nvCxnSpPr>
        <p:spPr>
          <a:xfrm>
            <a:off x="6819900" y="1310640"/>
            <a:ext cx="0" cy="2461260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" name="Google Shape;89;p4"/>
          <p:cNvCxnSpPr/>
          <p:nvPr/>
        </p:nvCxnSpPr>
        <p:spPr>
          <a:xfrm>
            <a:off x="6827520" y="3771900"/>
            <a:ext cx="731520" cy="0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9" name="그룹 8"/>
          <p:cNvGrpSpPr/>
          <p:nvPr/>
        </p:nvGrpSpPr>
        <p:grpSpPr>
          <a:xfrm>
            <a:off x="360000" y="975017"/>
            <a:ext cx="8419458" cy="5517565"/>
            <a:chOff x="351269" y="814680"/>
            <a:chExt cx="8419458" cy="5517565"/>
          </a:xfrm>
        </p:grpSpPr>
        <p:pic>
          <p:nvPicPr>
            <p:cNvPr id="4" name="Google Shape;87;p4"/>
            <p:cNvPicPr preferRelativeResize="0"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5810" y="814680"/>
              <a:ext cx="8414917" cy="551756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Google Shape;90;p4"/>
            <p:cNvSpPr txBox="1"/>
            <p:nvPr/>
          </p:nvSpPr>
          <p:spPr>
            <a:xfrm>
              <a:off x="351269" y="1045663"/>
              <a:ext cx="3985511" cy="1200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e.g., </a:t>
              </a:r>
              <a:r>
                <a:rPr lang="en-US" sz="1800" b="1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Instruction 1</a:t>
              </a:r>
              <a:endParaRPr b="1" dirty="0"/>
            </a:p>
            <a:p>
              <a:pPr marL="285750" marR="0" lvl="0" indent="-2857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8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Opcode = 0x04 (write)</a:t>
              </a:r>
              <a:endParaRPr dirty="0"/>
            </a:p>
            <a:p>
              <a:pPr marL="285750" marR="0" lvl="0" indent="-2857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8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Address = 0x0200_0000</a:t>
              </a:r>
              <a:endParaRPr dirty="0"/>
            </a:p>
            <a:p>
              <a:pPr marL="285750" marR="0" lvl="0" indent="-2857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8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Data = save weight or bias, </a:t>
              </a:r>
              <a:r>
                <a:rPr lang="en-US" sz="1800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etc</a:t>
              </a:r>
              <a:r>
                <a:rPr lang="en-US" sz="18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,..</a:t>
              </a:r>
              <a:endParaRPr dirty="0"/>
            </a:p>
          </p:txBody>
        </p:sp>
      </p:grpSp>
      <p:sp>
        <p:nvSpPr>
          <p:cNvPr id="8" name="Google Shape;91;p4"/>
          <p:cNvSpPr txBox="1"/>
          <p:nvPr/>
        </p:nvSpPr>
        <p:spPr>
          <a:xfrm>
            <a:off x="7002781" y="2742465"/>
            <a:ext cx="2141219" cy="95406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Send data to data because address is smaller than 0x0C00_0000</a:t>
            </a:r>
            <a:endParaRPr sz="1400" b="1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6836157" y="1511835"/>
            <a:ext cx="739140" cy="2461260"/>
            <a:chOff x="6972300" y="1463040"/>
            <a:chExt cx="739140" cy="2461260"/>
          </a:xfrm>
        </p:grpSpPr>
        <p:cxnSp>
          <p:nvCxnSpPr>
            <p:cNvPr id="24" name="Google Shape;88;p4"/>
            <p:cNvCxnSpPr/>
            <p:nvPr/>
          </p:nvCxnSpPr>
          <p:spPr>
            <a:xfrm>
              <a:off x="6972300" y="1463040"/>
              <a:ext cx="0" cy="2461260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" name="Google Shape;89;p4"/>
            <p:cNvCxnSpPr/>
            <p:nvPr/>
          </p:nvCxnSpPr>
          <p:spPr>
            <a:xfrm>
              <a:off x="6979920" y="3924300"/>
              <a:ext cx="731520" cy="0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66675214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 Read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360000" y="975600"/>
            <a:ext cx="8414917" cy="5517565"/>
            <a:chOff x="355810" y="814680"/>
            <a:chExt cx="8414917" cy="5517565"/>
          </a:xfrm>
        </p:grpSpPr>
        <p:pic>
          <p:nvPicPr>
            <p:cNvPr id="4" name="Google Shape;97;p5"/>
            <p:cNvPicPr preferRelativeResize="0"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5810" y="814680"/>
              <a:ext cx="8414917" cy="551756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" name="Google Shape;100;p5"/>
            <p:cNvSpPr txBox="1"/>
            <p:nvPr/>
          </p:nvSpPr>
          <p:spPr>
            <a:xfrm>
              <a:off x="360000" y="1035312"/>
              <a:ext cx="3437252" cy="12003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e.g</a:t>
              </a:r>
              <a:r>
                <a:rPr lang="en-US" sz="1800" b="1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r>
                <a:rPr lang="en-US" sz="18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, </a:t>
              </a:r>
              <a:r>
                <a:rPr lang="en-US" sz="1800" b="1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Instruction 2</a:t>
              </a:r>
              <a:endParaRPr b="1" dirty="0"/>
            </a:p>
            <a:p>
              <a:pPr marL="285750" marR="0" lvl="0" indent="-2857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8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Opcode = 0x05 (read)</a:t>
              </a:r>
              <a:endParaRPr dirty="0"/>
            </a:p>
            <a:p>
              <a:pPr marL="285750" marR="0" lvl="0" indent="-2857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8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Address = 0x0600_0000</a:t>
              </a:r>
              <a:endParaRPr dirty="0"/>
            </a:p>
            <a:p>
              <a:pPr marL="285750" marR="0" lvl="0" indent="-2857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8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Data = 0x0000_0000</a:t>
              </a:r>
              <a:endParaRPr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6067044" y="1546658"/>
            <a:ext cx="1595438" cy="2430780"/>
            <a:chOff x="5981700" y="1359714"/>
            <a:chExt cx="1595438" cy="2430780"/>
          </a:xfrm>
        </p:grpSpPr>
        <p:cxnSp>
          <p:nvCxnSpPr>
            <p:cNvPr id="8" name="Google Shape;98;p5"/>
            <p:cNvCxnSpPr/>
            <p:nvPr/>
          </p:nvCxnSpPr>
          <p:spPr>
            <a:xfrm>
              <a:off x="5981700" y="1359714"/>
              <a:ext cx="0" cy="1211580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triangle" w="med" len="med"/>
              <a:tailEnd type="none" w="sm" len="sm"/>
            </a:ln>
          </p:spPr>
        </p:cxnSp>
        <p:cxnSp>
          <p:nvCxnSpPr>
            <p:cNvPr id="9" name="Google Shape;99;p5"/>
            <p:cNvCxnSpPr/>
            <p:nvPr/>
          </p:nvCxnSpPr>
          <p:spPr>
            <a:xfrm>
              <a:off x="6858000" y="3778608"/>
              <a:ext cx="719138" cy="0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" name="Google Shape;102;p5"/>
            <p:cNvCxnSpPr/>
            <p:nvPr/>
          </p:nvCxnSpPr>
          <p:spPr>
            <a:xfrm rot="10800000">
              <a:off x="6858000" y="2519363"/>
              <a:ext cx="0" cy="1271131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" name="Google Shape;103;p5"/>
            <p:cNvCxnSpPr/>
            <p:nvPr/>
          </p:nvCxnSpPr>
          <p:spPr>
            <a:xfrm>
              <a:off x="5981700" y="2551087"/>
              <a:ext cx="876300" cy="0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2" name="Google Shape;101;p5"/>
          <p:cNvSpPr txBox="1"/>
          <p:nvPr/>
        </p:nvSpPr>
        <p:spPr>
          <a:xfrm>
            <a:off x="7002781" y="2742465"/>
            <a:ext cx="2141219" cy="95406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Redirected to </a:t>
            </a:r>
            <a:r>
              <a:rPr lang="en-US" sz="1400" b="1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datapath</a:t>
            </a:r>
            <a:r>
              <a:rPr lang="en-US" sz="14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and data read because the address is smaller than 0x0C00_0000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0170549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PC to VDMA0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360000" y="975600"/>
            <a:ext cx="8414917" cy="5517565"/>
            <a:chOff x="355810" y="814680"/>
            <a:chExt cx="8414917" cy="5517565"/>
          </a:xfrm>
        </p:grpSpPr>
        <p:pic>
          <p:nvPicPr>
            <p:cNvPr id="4" name="Google Shape;109;p6"/>
            <p:cNvPicPr preferRelativeResize="0"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5810" y="814680"/>
              <a:ext cx="8414917" cy="551756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" name="Google Shape;112;p6"/>
            <p:cNvSpPr txBox="1"/>
            <p:nvPr/>
          </p:nvSpPr>
          <p:spPr>
            <a:xfrm>
              <a:off x="360000" y="1039376"/>
              <a:ext cx="3437252" cy="1200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lvl="0"/>
              <a:r>
                <a:rPr lang="en-US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e.g</a:t>
              </a:r>
              <a:r>
                <a:rPr lang="en-US" b="1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r>
                <a:rPr lang="en-US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, </a:t>
              </a:r>
              <a:r>
                <a:rPr lang="en-US" b="1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Instruction 3</a:t>
              </a:r>
              <a:endParaRPr lang="en-US" b="1" dirty="0"/>
            </a:p>
            <a:p>
              <a:pPr marL="285750" marR="0" lvl="0" indent="-2857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8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Opcode = 0x04 (write)</a:t>
              </a:r>
              <a:endParaRPr lang="en-US" dirty="0">
                <a:sym typeface="Arial"/>
              </a:endParaRPr>
            </a:p>
            <a:p>
              <a:pPr marL="285750" marR="0" lvl="0" indent="-2857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8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Address = 0x0C00_0054</a:t>
              </a:r>
              <a:endParaRPr lang="en-US" dirty="0">
                <a:sym typeface="Arial"/>
              </a:endParaRPr>
            </a:p>
            <a:p>
              <a:pPr marL="285750" marR="0" lvl="0" indent="-2857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8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Data = HSIZE</a:t>
              </a:r>
              <a:endParaRPr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5738969" y="1477264"/>
            <a:ext cx="1085850" cy="3661410"/>
            <a:chOff x="5734050" y="1310640"/>
            <a:chExt cx="1085850" cy="3661410"/>
          </a:xfrm>
        </p:grpSpPr>
        <p:cxnSp>
          <p:nvCxnSpPr>
            <p:cNvPr id="7" name="Google Shape;110;p6"/>
            <p:cNvCxnSpPr/>
            <p:nvPr/>
          </p:nvCxnSpPr>
          <p:spPr>
            <a:xfrm>
              <a:off x="6819900" y="1310640"/>
              <a:ext cx="0" cy="1784985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" name="Google Shape;111;p6"/>
            <p:cNvCxnSpPr/>
            <p:nvPr/>
          </p:nvCxnSpPr>
          <p:spPr>
            <a:xfrm>
              <a:off x="5734050" y="3095625"/>
              <a:ext cx="0" cy="1876425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9" name="Google Shape;114;p6"/>
            <p:cNvCxnSpPr/>
            <p:nvPr/>
          </p:nvCxnSpPr>
          <p:spPr>
            <a:xfrm>
              <a:off x="5734050" y="3095625"/>
              <a:ext cx="1085850" cy="0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1" name="Google Shape;113;p6"/>
          <p:cNvSpPr txBox="1"/>
          <p:nvPr/>
        </p:nvSpPr>
        <p:spPr>
          <a:xfrm>
            <a:off x="6901391" y="2369756"/>
            <a:ext cx="2141219" cy="95406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Data sent to control path because the address is larger than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0x0C00_0000</a:t>
            </a:r>
            <a:endParaRPr sz="1400" b="1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15;p6"/>
          <p:cNvSpPr txBox="1"/>
          <p:nvPr/>
        </p:nvSpPr>
        <p:spPr>
          <a:xfrm>
            <a:off x="5829739" y="4028626"/>
            <a:ext cx="2512583" cy="5231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Addr</a:t>
            </a:r>
            <a:r>
              <a:rPr lang="en-US" sz="14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redirected to 0x54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Save HSIZE to VMDA’s </a:t>
            </a:r>
            <a:r>
              <a:rPr lang="en-US" sz="1400" b="1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reg</a:t>
            </a:r>
            <a:endParaRPr lang="en-US" sz="1400" b="1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0248469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VDMA0 to FC Layer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355810" y="989432"/>
            <a:ext cx="8414917" cy="5517565"/>
            <a:chOff x="355810" y="814680"/>
            <a:chExt cx="8414917" cy="5517565"/>
          </a:xfrm>
        </p:grpSpPr>
        <p:pic>
          <p:nvPicPr>
            <p:cNvPr id="4" name="Google Shape;121;p7"/>
            <p:cNvPicPr preferRelativeResize="0"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5810" y="814680"/>
              <a:ext cx="8414917" cy="551756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" name="Google Shape;124;p7"/>
            <p:cNvSpPr txBox="1"/>
            <p:nvPr/>
          </p:nvSpPr>
          <p:spPr>
            <a:xfrm>
              <a:off x="355810" y="814680"/>
              <a:ext cx="3437252" cy="12003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Instruction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Opcode = 0x04 (write)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Address = 0x0D00_0001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Data = </a:t>
              </a:r>
              <a:r>
                <a:rPr lang="en-US" sz="1800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apb_command</a:t>
              </a:r>
              <a:endParaRPr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3793062" y="1534160"/>
            <a:ext cx="3057524" cy="2489835"/>
            <a:chOff x="3762376" y="1310640"/>
            <a:chExt cx="3057524" cy="2489835"/>
          </a:xfrm>
        </p:grpSpPr>
        <p:cxnSp>
          <p:nvCxnSpPr>
            <p:cNvPr id="7" name="Google Shape;122;p7"/>
            <p:cNvCxnSpPr/>
            <p:nvPr/>
          </p:nvCxnSpPr>
          <p:spPr>
            <a:xfrm>
              <a:off x="6819900" y="1310640"/>
              <a:ext cx="0" cy="1784985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" name="Google Shape;123;p7"/>
            <p:cNvCxnSpPr/>
            <p:nvPr/>
          </p:nvCxnSpPr>
          <p:spPr>
            <a:xfrm rot="10800000">
              <a:off x="3762376" y="3181350"/>
              <a:ext cx="609599" cy="0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9" name="Google Shape;126;p7"/>
            <p:cNvCxnSpPr/>
            <p:nvPr/>
          </p:nvCxnSpPr>
          <p:spPr>
            <a:xfrm>
              <a:off x="5734050" y="3095625"/>
              <a:ext cx="1085850" cy="0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" name="Google Shape;127;p7"/>
            <p:cNvCxnSpPr/>
            <p:nvPr/>
          </p:nvCxnSpPr>
          <p:spPr>
            <a:xfrm>
              <a:off x="4371975" y="3181350"/>
              <a:ext cx="0" cy="619125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" name="Google Shape;128;p7"/>
            <p:cNvCxnSpPr/>
            <p:nvPr/>
          </p:nvCxnSpPr>
          <p:spPr>
            <a:xfrm>
              <a:off x="5762625" y="3095625"/>
              <a:ext cx="0" cy="657225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" name="Google Shape;129;p7"/>
            <p:cNvCxnSpPr/>
            <p:nvPr/>
          </p:nvCxnSpPr>
          <p:spPr>
            <a:xfrm>
              <a:off x="4371975" y="3762375"/>
              <a:ext cx="1390650" cy="0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4" name="Google Shape;125;p7"/>
          <p:cNvSpPr txBox="1"/>
          <p:nvPr/>
        </p:nvSpPr>
        <p:spPr>
          <a:xfrm>
            <a:off x="6941821" y="2580481"/>
            <a:ext cx="2141219" cy="95406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altLang="ko-KR" sz="14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Data sent to control path because the address is larger than </a:t>
            </a:r>
          </a:p>
          <a:p>
            <a:pPr lvl="0"/>
            <a:r>
              <a:rPr lang="en-US" altLang="ko-KR" sz="14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0x0C00_0000</a:t>
            </a:r>
          </a:p>
        </p:txBody>
      </p:sp>
      <p:sp>
        <p:nvSpPr>
          <p:cNvPr id="15" name="Google Shape;130;p7"/>
          <p:cNvSpPr txBox="1"/>
          <p:nvPr/>
        </p:nvSpPr>
        <p:spPr>
          <a:xfrm>
            <a:off x="4137787" y="4084305"/>
            <a:ext cx="2478405" cy="73862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altLang="ko-KR" sz="14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Data sent to APB0 because the address is larger than </a:t>
            </a:r>
          </a:p>
          <a:p>
            <a:pPr lvl="0"/>
            <a:r>
              <a:rPr lang="en-US" altLang="ko-KR" sz="14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0x0D00_0000</a:t>
            </a:r>
          </a:p>
        </p:txBody>
      </p:sp>
    </p:spTree>
    <p:extLst>
      <p:ext uri="{BB962C8B-B14F-4D97-AF65-F5344CB8AC3E}">
        <p14:creationId xmlns:p14="http://schemas.microsoft.com/office/powerpoint/2010/main" val="32002671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524008"/>
            <a:ext cx="9144000" cy="1070405"/>
          </a:xfrm>
        </p:spPr>
        <p:txBody>
          <a:bodyPr>
            <a:noAutofit/>
          </a:bodyPr>
          <a:lstStyle/>
          <a:p>
            <a:r>
              <a:rPr lang="en-US" sz="3900" dirty="0">
                <a:ln w="9000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Project Materials</a:t>
            </a:r>
            <a:endParaRPr lang="en-US" sz="3000" dirty="0">
              <a:ln w="9000" cmpd="sng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924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9252"/>
    </mc:Choice>
    <mc:Fallback xmlns="">
      <p:transition advTm="29252"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Provided Materials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Verilog source code</a:t>
            </a:r>
          </a:p>
          <a:p>
            <a:endParaRPr lang="en-US" altLang="ko-KR" dirty="0"/>
          </a:p>
          <a:p>
            <a:r>
              <a:rPr lang="en-US" altLang="ko-KR" dirty="0" err="1"/>
              <a:t>Vivado</a:t>
            </a:r>
            <a:r>
              <a:rPr lang="en-US" altLang="ko-KR" dirty="0"/>
              <a:t> project directories referencing the above </a:t>
            </a:r>
            <a:r>
              <a:rPr lang="en-US" altLang="ko-KR" dirty="0" err="1"/>
              <a:t>verilog</a:t>
            </a:r>
            <a:r>
              <a:rPr lang="en-US" altLang="ko-KR" dirty="0"/>
              <a:t> source codes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Python scripts</a:t>
            </a:r>
          </a:p>
          <a:p>
            <a:endParaRPr lang="en-US" altLang="ko-KR" dirty="0"/>
          </a:p>
          <a:p>
            <a:r>
              <a:rPr lang="en-US" altLang="ko-KR" dirty="0"/>
              <a:t>Documentation about this project (this PPT)</a:t>
            </a:r>
          </a:p>
          <a:p>
            <a:endParaRPr lang="en-US" altLang="ko-KR" dirty="0"/>
          </a:p>
          <a:p>
            <a:r>
              <a:rPr lang="en-US" altLang="ko-KR" dirty="0"/>
              <a:t>Extra explanations about each materials is in the </a:t>
            </a:r>
            <a:r>
              <a:rPr lang="en-US" altLang="ko-KR" b="1" dirty="0" err="1"/>
              <a:t>README.md</a:t>
            </a:r>
            <a:r>
              <a:rPr lang="en-US" altLang="ko-KR" b="1" dirty="0"/>
              <a:t> </a:t>
            </a:r>
            <a:r>
              <a:rPr lang="en-US" altLang="ko-KR" dirty="0"/>
              <a:t>file in the </a:t>
            </a:r>
            <a:r>
              <a:rPr lang="en-US" altLang="ko-KR" dirty="0" err="1"/>
              <a:t>github</a:t>
            </a:r>
            <a:r>
              <a:rPr lang="en-US" altLang="ko-KR" dirty="0"/>
              <a:t> repository</a:t>
            </a: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7874646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Recommendations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You should understand how the python code works</a:t>
            </a:r>
          </a:p>
          <a:p>
            <a:pPr lvl="1"/>
            <a:r>
              <a:rPr lang="en-US" altLang="ko-KR" dirty="0"/>
              <a:t>Look closely into </a:t>
            </a:r>
            <a:r>
              <a:rPr lang="en-US" altLang="ko-KR" b="1" dirty="0" err="1">
                <a:solidFill>
                  <a:srgbClr val="C00000"/>
                </a:solidFill>
              </a:rPr>
              <a:t>scale_uart.py</a:t>
            </a:r>
            <a:endParaRPr lang="en-US" altLang="ko-KR" b="1" dirty="0">
              <a:solidFill>
                <a:srgbClr val="C00000"/>
              </a:solidFill>
            </a:endParaRPr>
          </a:p>
          <a:p>
            <a:pPr lvl="2"/>
            <a:r>
              <a:rPr lang="en-US" altLang="ko-KR" dirty="0"/>
              <a:t>The python code interacts with the APB module (which is the control for your modules)</a:t>
            </a:r>
          </a:p>
          <a:p>
            <a:pPr lvl="2"/>
            <a:r>
              <a:rPr lang="en-US" altLang="ko-KR" dirty="0"/>
              <a:t>Read the code &amp; comments carefully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You should understand how to control the module</a:t>
            </a:r>
          </a:p>
          <a:p>
            <a:pPr lvl="1"/>
            <a:r>
              <a:rPr lang="en-US" altLang="ko-KR" dirty="0"/>
              <a:t>Look closely into APB module and protocol</a:t>
            </a:r>
          </a:p>
          <a:p>
            <a:pPr lvl="2"/>
            <a:r>
              <a:rPr lang="en-US" altLang="ko-KR" dirty="0"/>
              <a:t>You should implement your own APB module for each layer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You should understand the specifications of each layer</a:t>
            </a:r>
          </a:p>
          <a:p>
            <a:pPr lvl="1"/>
            <a:r>
              <a:rPr lang="en-US" altLang="ko-KR" dirty="0"/>
              <a:t>Look closely what </a:t>
            </a:r>
            <a:r>
              <a:rPr lang="en-US" altLang="ko-KR" dirty="0" err="1"/>
              <a:t>conv</a:t>
            </a:r>
            <a:r>
              <a:rPr lang="en-US" altLang="ko-KR" dirty="0"/>
              <a:t>, fc, and pool layer does</a:t>
            </a:r>
          </a:p>
          <a:p>
            <a:pPr lvl="2"/>
            <a:r>
              <a:rPr lang="en-US" altLang="ko-KR" dirty="0"/>
              <a:t>You should implement your own modules for each layer</a:t>
            </a:r>
          </a:p>
          <a:p>
            <a:pPr lvl="1"/>
            <a:r>
              <a:rPr lang="en-US" altLang="ko-KR" dirty="0"/>
              <a:t>Look closely into the input/output specification of each modules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97388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Desired Roadmap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en-US" altLang="ko-KR" baseline="30000" dirty="0"/>
              <a:t>st</a:t>
            </a:r>
            <a:r>
              <a:rPr lang="en-US" altLang="ko-KR" dirty="0"/>
              <a:t> Week	(Nov. 21</a:t>
            </a:r>
            <a:r>
              <a:rPr lang="en-US" altLang="ko-KR" baseline="30000" dirty="0"/>
              <a:t>th</a:t>
            </a:r>
            <a:r>
              <a:rPr lang="en-US" altLang="ko-KR" dirty="0"/>
              <a:t> ~ Nov. 25</a:t>
            </a:r>
            <a:r>
              <a:rPr lang="en-US" altLang="ko-KR" baseline="30000" dirty="0"/>
              <a:t>th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Read the project description/code</a:t>
            </a:r>
          </a:p>
          <a:p>
            <a:pPr lvl="1"/>
            <a:r>
              <a:rPr lang="en-US" altLang="ko-KR" dirty="0"/>
              <a:t>Share your idea with teammates</a:t>
            </a:r>
          </a:p>
          <a:p>
            <a:pPr lvl="1"/>
            <a:r>
              <a:rPr lang="en-US" altLang="ko-KR" dirty="0"/>
              <a:t>Design the module (roughly)</a:t>
            </a:r>
          </a:p>
          <a:p>
            <a:r>
              <a:rPr lang="en-US" altLang="ko-KR" dirty="0"/>
              <a:t>2</a:t>
            </a:r>
            <a:r>
              <a:rPr lang="en-US" altLang="ko-KR" baseline="30000" dirty="0"/>
              <a:t>nd</a:t>
            </a:r>
            <a:r>
              <a:rPr lang="en-US" altLang="ko-KR" dirty="0"/>
              <a:t> Week	(Nov. 26</a:t>
            </a:r>
            <a:r>
              <a:rPr lang="en-US" altLang="ko-KR" baseline="30000" dirty="0"/>
              <a:t>th</a:t>
            </a:r>
            <a:r>
              <a:rPr lang="en-US" altLang="ko-KR" dirty="0"/>
              <a:t> ~ Dec. 2</a:t>
            </a:r>
            <a:r>
              <a:rPr lang="en-US" altLang="ko-KR" baseline="30000" dirty="0"/>
              <a:t>nd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Implement each part </a:t>
            </a:r>
          </a:p>
          <a:p>
            <a:r>
              <a:rPr lang="en-US" altLang="ko-KR" dirty="0"/>
              <a:t>3</a:t>
            </a:r>
            <a:r>
              <a:rPr lang="en-US" altLang="ko-KR" baseline="30000" dirty="0"/>
              <a:t>rd</a:t>
            </a:r>
            <a:r>
              <a:rPr lang="en-US" altLang="ko-KR" dirty="0"/>
              <a:t> Week	(Dec. 3</a:t>
            </a:r>
            <a:r>
              <a:rPr lang="en-US" altLang="ko-KR" baseline="30000" dirty="0"/>
              <a:t>rd</a:t>
            </a:r>
            <a:r>
              <a:rPr lang="en-US" altLang="ko-KR" dirty="0"/>
              <a:t> ~ Dec. 9</a:t>
            </a:r>
            <a:r>
              <a:rPr lang="en-US" altLang="ko-KR" baseline="30000" dirty="0"/>
              <a:t>th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Debug each part</a:t>
            </a:r>
          </a:p>
          <a:p>
            <a:r>
              <a:rPr lang="en-US" altLang="ko-KR" dirty="0"/>
              <a:t>4</a:t>
            </a:r>
            <a:r>
              <a:rPr lang="en-US" altLang="ko-KR" baseline="30000" dirty="0"/>
              <a:t>th</a:t>
            </a:r>
            <a:r>
              <a:rPr lang="en-US" altLang="ko-KR" dirty="0"/>
              <a:t> Week	(Dec. 10</a:t>
            </a:r>
            <a:r>
              <a:rPr lang="en-US" altLang="ko-KR" baseline="30000" dirty="0"/>
              <a:t>th</a:t>
            </a:r>
            <a:r>
              <a:rPr lang="en-US" altLang="ko-KR" dirty="0"/>
              <a:t> ~ Dec. 16</a:t>
            </a:r>
            <a:r>
              <a:rPr lang="en-US" altLang="ko-KR" baseline="30000" dirty="0"/>
              <a:t>th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Extra implement and debugging (final)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928234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524008"/>
            <a:ext cx="9144000" cy="1070405"/>
          </a:xfrm>
        </p:spPr>
        <p:txBody>
          <a:bodyPr>
            <a:noAutofit/>
          </a:bodyPr>
          <a:lstStyle/>
          <a:p>
            <a:r>
              <a:rPr lang="en-US" sz="3900" dirty="0">
                <a:ln w="9000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Submission</a:t>
            </a:r>
            <a:endParaRPr lang="en-US" sz="3000" dirty="0">
              <a:ln w="9000" cmpd="sng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292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9252"/>
    </mc:Choice>
    <mc:Fallback xmlns="">
      <p:transition advTm="29252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Provided Materials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Dataset</a:t>
            </a:r>
          </a:p>
          <a:p>
            <a:pPr lvl="1"/>
            <a:r>
              <a:rPr lang="en-US" altLang="ko-KR" b="1" dirty="0">
                <a:solidFill>
                  <a:srgbClr val="C00000"/>
                </a:solidFill>
              </a:rPr>
              <a:t>CIFAR-10 dataset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CNN python codes</a:t>
            </a:r>
          </a:p>
          <a:p>
            <a:pPr lvl="1"/>
            <a:r>
              <a:rPr lang="en-US" altLang="ko-KR" dirty="0"/>
              <a:t>Naïve python code for your understanding on CNN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Verilog skeleton codes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Testbench &amp; UART </a:t>
            </a:r>
            <a:r>
              <a:rPr lang="en-US" altLang="ko-KR" dirty="0" err="1"/>
              <a:t>ipynb</a:t>
            </a:r>
            <a:r>
              <a:rPr lang="en-US" altLang="ko-KR" dirty="0"/>
              <a:t> file</a:t>
            </a:r>
          </a:p>
          <a:p>
            <a:pPr lvl="1"/>
            <a:r>
              <a:rPr lang="en-US" altLang="ko-KR" dirty="0"/>
              <a:t>For each module (Conv, FC, Pool)</a:t>
            </a:r>
          </a:p>
          <a:p>
            <a:pPr lvl="1"/>
            <a:r>
              <a:rPr lang="en-US" altLang="ko-KR" dirty="0"/>
              <a:t>For the entire project</a:t>
            </a:r>
          </a:p>
        </p:txBody>
      </p:sp>
    </p:spTree>
    <p:extLst>
      <p:ext uri="{BB962C8B-B14F-4D97-AF65-F5344CB8AC3E}">
        <p14:creationId xmlns:p14="http://schemas.microsoft.com/office/powerpoint/2010/main" val="69600860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Submission Deadline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Submission deadline:</a:t>
            </a:r>
          </a:p>
          <a:p>
            <a:pPr lvl="1"/>
            <a:r>
              <a:rPr lang="en-US" altLang="ko-KR" b="1" dirty="0">
                <a:solidFill>
                  <a:srgbClr val="FF0000"/>
                </a:solidFill>
              </a:rPr>
              <a:t>TBA</a:t>
            </a:r>
          </a:p>
          <a:p>
            <a:pPr lvl="1"/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dirty="0"/>
              <a:t>Checkpoint:</a:t>
            </a:r>
          </a:p>
          <a:p>
            <a:pPr lvl="1"/>
            <a:r>
              <a:rPr lang="en-US" altLang="ko-KR" dirty="0"/>
              <a:t>Your functionality (demo)</a:t>
            </a:r>
          </a:p>
          <a:p>
            <a:pPr lvl="1"/>
            <a:r>
              <a:rPr lang="en-US" altLang="ko-KR" dirty="0"/>
              <a:t>Evaluation time</a:t>
            </a:r>
          </a:p>
        </p:txBody>
      </p:sp>
    </p:spTree>
    <p:extLst>
      <p:ext uri="{BB962C8B-B14F-4D97-AF65-F5344CB8AC3E}">
        <p14:creationId xmlns:p14="http://schemas.microsoft.com/office/powerpoint/2010/main" val="124835646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Submission Deadline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Submit to </a:t>
            </a:r>
            <a:r>
              <a:rPr lang="en-US" altLang="ko-KR" dirty="0" err="1"/>
              <a:t>github</a:t>
            </a:r>
            <a:endParaRPr lang="en-US" altLang="ko-KR" dirty="0"/>
          </a:p>
          <a:p>
            <a:pPr lvl="1"/>
            <a:r>
              <a:rPr lang="en-US" altLang="ko-KR" dirty="0" err="1"/>
              <a:t>Bitstream</a:t>
            </a:r>
            <a:r>
              <a:rPr lang="en-US" altLang="ko-KR" dirty="0"/>
              <a:t> file</a:t>
            </a:r>
          </a:p>
          <a:p>
            <a:pPr lvl="1"/>
            <a:r>
              <a:rPr lang="en-US" altLang="ko-KR" dirty="0"/>
              <a:t>Your python code (which may be revised for your design)</a:t>
            </a:r>
          </a:p>
          <a:p>
            <a:pPr lvl="1"/>
            <a:r>
              <a:rPr lang="en-US" altLang="ko-KR" dirty="0"/>
              <a:t>Your code</a:t>
            </a:r>
          </a:p>
          <a:p>
            <a:pPr lvl="1"/>
            <a:r>
              <a:rPr lang="en-US" altLang="ko-KR" dirty="0"/>
              <a:t>Push everything in the “</a:t>
            </a:r>
            <a:r>
              <a:rPr lang="en-US" altLang="ko-KR" b="1" dirty="0"/>
              <a:t>main</a:t>
            </a:r>
            <a:r>
              <a:rPr lang="en-US" altLang="ko-KR" dirty="0"/>
              <a:t>” branch of the </a:t>
            </a:r>
            <a:r>
              <a:rPr lang="en-US" altLang="ko-KR" dirty="0" err="1"/>
              <a:t>github</a:t>
            </a:r>
            <a:r>
              <a:rPr lang="en-US" altLang="ko-KR" dirty="0"/>
              <a:t> repository</a:t>
            </a:r>
          </a:p>
          <a:p>
            <a:pPr lvl="1"/>
            <a:r>
              <a:rPr lang="en-US" altLang="ko-KR" dirty="0"/>
              <a:t>The final commit before the deadline will be assessed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0052934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Submission Deadline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Submit to </a:t>
            </a:r>
            <a:r>
              <a:rPr lang="en-US" altLang="ko-KR" dirty="0" err="1"/>
              <a:t>etl</a:t>
            </a:r>
            <a:endParaRPr lang="en-US" altLang="ko-KR" dirty="0"/>
          </a:p>
          <a:p>
            <a:pPr lvl="1"/>
            <a:r>
              <a:rPr lang="en-US" altLang="ko-KR" dirty="0"/>
              <a:t>One report for each team</a:t>
            </a:r>
          </a:p>
          <a:p>
            <a:pPr lvl="1"/>
            <a:r>
              <a:rPr lang="en-US" altLang="ko-KR" dirty="0"/>
              <a:t>One demo video for each team</a:t>
            </a:r>
          </a:p>
          <a:p>
            <a:pPr lvl="2"/>
            <a:r>
              <a:rPr lang="en-US" altLang="ko-KR" dirty="0"/>
              <a:t>Video of running the </a:t>
            </a:r>
            <a:r>
              <a:rPr lang="en-US" altLang="ko-KR" dirty="0" err="1"/>
              <a:t>ipynb</a:t>
            </a:r>
            <a:r>
              <a:rPr lang="en-US" altLang="ko-KR" dirty="0"/>
              <a:t> files</a:t>
            </a:r>
          </a:p>
          <a:p>
            <a:pPr lvl="2"/>
            <a:r>
              <a:rPr lang="en-US" altLang="ko-KR" dirty="0"/>
              <a:t>Less than 500MB</a:t>
            </a:r>
          </a:p>
          <a:p>
            <a:pPr lvl="1"/>
            <a:r>
              <a:rPr lang="en-US" altLang="ko-KR" b="1" dirty="0"/>
              <a:t>One member should upload all the materials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We will re-check your project demo after class for rechecking and evaluating the latency criteria</a:t>
            </a:r>
          </a:p>
        </p:txBody>
      </p:sp>
    </p:spTree>
    <p:extLst>
      <p:ext uri="{BB962C8B-B14F-4D97-AF65-F5344CB8AC3E}">
        <p14:creationId xmlns:p14="http://schemas.microsoft.com/office/powerpoint/2010/main" val="277970843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Report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Report deadline:</a:t>
            </a:r>
          </a:p>
          <a:p>
            <a:pPr lvl="1"/>
            <a:r>
              <a:rPr lang="en-US" altLang="ko-KR" b="1" dirty="0">
                <a:solidFill>
                  <a:srgbClr val="FF0000"/>
                </a:solidFill>
              </a:rPr>
              <a:t>TBA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In the report, you must include:</a:t>
            </a:r>
          </a:p>
          <a:p>
            <a:pPr lvl="1"/>
            <a:r>
              <a:rPr lang="en-US" altLang="ko-KR" dirty="0"/>
              <a:t>Summary of the code that your team implemented</a:t>
            </a:r>
          </a:p>
          <a:p>
            <a:pPr lvl="2"/>
            <a:r>
              <a:rPr lang="en-US" altLang="ko-KR" dirty="0"/>
              <a:t>If you haven’t finished the project, explain what your team implemented and to what level did your team succeed</a:t>
            </a:r>
          </a:p>
          <a:p>
            <a:pPr lvl="2"/>
            <a:r>
              <a:rPr lang="en-US" altLang="ko-KR" dirty="0"/>
              <a:t>E.g., We implemented the FC layer and it passes the simulation &amp; </a:t>
            </a:r>
            <a:r>
              <a:rPr lang="en-US" altLang="ko-KR" dirty="0" err="1"/>
              <a:t>single_layer_test.ipynb</a:t>
            </a:r>
            <a:endParaRPr lang="en-US" altLang="ko-KR" dirty="0"/>
          </a:p>
          <a:p>
            <a:pPr lvl="1"/>
            <a:r>
              <a:rPr lang="en-US" altLang="ko-KR" dirty="0"/>
              <a:t>Diagram of your team’s overall design</a:t>
            </a:r>
          </a:p>
          <a:p>
            <a:pPr lvl="1"/>
            <a:r>
              <a:rPr lang="en-US" altLang="ko-KR" dirty="0"/>
              <a:t>Each members contribution (which layers did each of you designed)</a:t>
            </a:r>
          </a:p>
          <a:p>
            <a:pPr marL="205725" lvl="1" indent="0">
              <a:buNone/>
            </a:pPr>
            <a:endParaRPr lang="en-US" altLang="ko-KR" dirty="0"/>
          </a:p>
          <a:p>
            <a:r>
              <a:rPr lang="en-US" altLang="ko-KR" dirty="0"/>
              <a:t>Please submit on time</a:t>
            </a:r>
          </a:p>
          <a:p>
            <a:pPr lvl="1"/>
            <a:r>
              <a:rPr lang="en-US" altLang="ko-KR" b="1" dirty="0">
                <a:solidFill>
                  <a:srgbClr val="FF0000"/>
                </a:solidFill>
              </a:rPr>
              <a:t>“Delayed submission will be not accepted!”</a:t>
            </a:r>
          </a:p>
        </p:txBody>
      </p:sp>
    </p:spTree>
    <p:extLst>
      <p:ext uri="{BB962C8B-B14F-4D97-AF65-F5344CB8AC3E}">
        <p14:creationId xmlns:p14="http://schemas.microsoft.com/office/powerpoint/2010/main" val="251440116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524008"/>
            <a:ext cx="9144000" cy="1070405"/>
          </a:xfrm>
        </p:spPr>
        <p:txBody>
          <a:bodyPr>
            <a:noAutofit/>
          </a:bodyPr>
          <a:lstStyle/>
          <a:p>
            <a:r>
              <a:rPr lang="en-US" sz="3900" dirty="0">
                <a:ln w="9000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Miscellaneous</a:t>
            </a:r>
            <a:endParaRPr lang="en-US" sz="3000" dirty="0">
              <a:ln w="9000" cmpd="sng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367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9252"/>
    </mc:Choice>
    <mc:Fallback xmlns="">
      <p:transition advTm="29252"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Tips for Design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Debugging Verilog is very difficult</a:t>
            </a:r>
          </a:p>
          <a:p>
            <a:pPr lvl="1"/>
            <a:r>
              <a:rPr lang="en-US" altLang="ko-KR" dirty="0"/>
              <a:t>It is time consuming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Synthesis and Implementation is time consuming</a:t>
            </a:r>
          </a:p>
          <a:p>
            <a:pPr lvl="1"/>
            <a:r>
              <a:rPr lang="en-US" altLang="ko-KR" dirty="0"/>
              <a:t>Maybe…… = 1-hours in most notebook</a:t>
            </a:r>
          </a:p>
          <a:p>
            <a:pPr lvl="1"/>
            <a:r>
              <a:rPr lang="en-US" altLang="ko-KR" dirty="0"/>
              <a:t>So, maybe most of your time is consumed in this progress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424835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Tips for Design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First, design roughly for focusing on functionality (CNN) </a:t>
            </a:r>
          </a:p>
          <a:p>
            <a:pPr lvl="1"/>
            <a:r>
              <a:rPr lang="en-US" altLang="ko-KR" dirty="0"/>
              <a:t>Implementation can be difficult enough.</a:t>
            </a:r>
          </a:p>
          <a:p>
            <a:r>
              <a:rPr lang="en-US" altLang="ko-KR" dirty="0"/>
              <a:t>Then optimize!</a:t>
            </a:r>
          </a:p>
          <a:p>
            <a:r>
              <a:rPr lang="en-US" altLang="ko-KR" dirty="0"/>
              <a:t>Almost everything we need to do in the project has already been covered in class and lab session.</a:t>
            </a:r>
          </a:p>
          <a:p>
            <a:pPr lvl="1"/>
            <a:r>
              <a:rPr lang="en-US" altLang="ko-KR" dirty="0"/>
              <a:t>UART</a:t>
            </a:r>
          </a:p>
          <a:p>
            <a:pPr lvl="1"/>
            <a:r>
              <a:rPr lang="en-US" altLang="ko-KR" dirty="0"/>
              <a:t>AXI</a:t>
            </a:r>
          </a:p>
          <a:p>
            <a:pPr lvl="1"/>
            <a:r>
              <a:rPr lang="en-US" altLang="ko-KR" dirty="0"/>
              <a:t>FC (Advanced Compute units)</a:t>
            </a:r>
          </a:p>
          <a:p>
            <a:r>
              <a:rPr lang="en-US" altLang="ko-KR" dirty="0"/>
              <a:t>But you also need to revise and implement existing/new things</a:t>
            </a:r>
          </a:p>
          <a:p>
            <a:pPr lvl="1"/>
            <a:r>
              <a:rPr lang="en-US" altLang="ko-KR" dirty="0"/>
              <a:t>Convolutional layer</a:t>
            </a:r>
          </a:p>
          <a:p>
            <a:pPr lvl="1"/>
            <a:r>
              <a:rPr lang="en-US" altLang="ko-KR" dirty="0"/>
              <a:t>Max-pool</a:t>
            </a:r>
          </a:p>
          <a:p>
            <a:pPr lvl="1"/>
            <a:r>
              <a:rPr lang="en-US" altLang="ko-KR" dirty="0"/>
              <a:t>Memory-mapped</a:t>
            </a:r>
          </a:p>
          <a:p>
            <a:endParaRPr lang="en-US" altLang="ko-KR" dirty="0"/>
          </a:p>
          <a:p>
            <a:pPr marL="342900" lvl="1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996983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Tips for Design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Before writing code of modules, plan the algorithms</a:t>
            </a:r>
          </a:p>
          <a:p>
            <a:pPr lvl="1"/>
            <a:r>
              <a:rPr lang="en-US" altLang="ko-KR" dirty="0"/>
              <a:t>Bit operations, convolving sequences, what to store and reuse (weights or input features)</a:t>
            </a:r>
          </a:p>
          <a:p>
            <a:r>
              <a:rPr lang="en-US" altLang="ko-KR" dirty="0"/>
              <a:t>There is few designs achieving both efficiency and easiness</a:t>
            </a:r>
          </a:p>
          <a:p>
            <a:pPr lvl="1"/>
            <a:r>
              <a:rPr lang="en-US" altLang="ko-KR" dirty="0"/>
              <a:t>So, </a:t>
            </a:r>
            <a:r>
              <a:rPr lang="en-US" altLang="ko-KR" b="1" dirty="0">
                <a:solidFill>
                  <a:srgbClr val="C00000"/>
                </a:solidFill>
              </a:rPr>
              <a:t>work hard and design thoroughly</a:t>
            </a:r>
            <a:r>
              <a:rPr lang="en-US" altLang="ko-KR" dirty="0"/>
              <a:t>!</a:t>
            </a:r>
          </a:p>
          <a:p>
            <a:r>
              <a:rPr lang="en-US" altLang="ko-KR" dirty="0"/>
              <a:t>Debugging Verilog code is very and more difficult than SW</a:t>
            </a:r>
          </a:p>
          <a:p>
            <a:pPr lvl="1"/>
            <a:r>
              <a:rPr lang="en-US" altLang="ko-KR" dirty="0"/>
              <a:t>Everyone knows that debugging is twice as hard as writing a program in the first place. So, if you're as clever as you can be when you write it, how will you ever debug it?</a:t>
            </a:r>
          </a:p>
          <a:p>
            <a:pPr marL="342900" lvl="1" indent="0">
              <a:buNone/>
            </a:pPr>
            <a:br>
              <a:rPr lang="en-US" altLang="ko-KR" dirty="0"/>
            </a:br>
            <a:r>
              <a:rPr lang="en-US" altLang="ko-KR" dirty="0"/>
              <a:t>"</a:t>
            </a:r>
            <a:r>
              <a:rPr lang="en-US" altLang="ko-KR" dirty="0">
                <a:hlinkClick r:id="rId2"/>
              </a:rPr>
              <a:t>The Elements of Programming Style</a:t>
            </a:r>
            <a:r>
              <a:rPr lang="en-US" altLang="ko-KR" dirty="0"/>
              <a:t>", By Brian </a:t>
            </a:r>
            <a:r>
              <a:rPr lang="en-US" altLang="ko-KR" dirty="0" err="1"/>
              <a:t>Karnighan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242086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API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You will use PC &lt;-&gt; FPGA board communication via UART</a:t>
            </a:r>
          </a:p>
          <a:p>
            <a:endParaRPr lang="en-US" altLang="ko-KR" dirty="0"/>
          </a:p>
          <a:p>
            <a:r>
              <a:rPr lang="en-US" altLang="ko-KR" dirty="0"/>
              <a:t>We will provide python API for you</a:t>
            </a:r>
          </a:p>
          <a:p>
            <a:pPr lvl="1"/>
            <a:r>
              <a:rPr lang="en-US" altLang="ko-KR" dirty="0"/>
              <a:t>You do not have to modify any python codes for this project, </a:t>
            </a:r>
            <a:br>
              <a:rPr lang="en-US" altLang="ko-KR" dirty="0"/>
            </a:br>
            <a:r>
              <a:rPr lang="en-US" altLang="ko-KR" dirty="0"/>
              <a:t>unless if you want to modify the python codes for debugging</a:t>
            </a:r>
          </a:p>
          <a:p>
            <a:endParaRPr lang="en-US" altLang="ko-KR" dirty="0"/>
          </a:p>
          <a:p>
            <a:r>
              <a:rPr lang="en-US" altLang="ko-KR" dirty="0"/>
              <a:t>And reuse the environment setting in Lab08</a:t>
            </a:r>
          </a:p>
          <a:p>
            <a:pPr lvl="1"/>
            <a:r>
              <a:rPr lang="en-US" altLang="ko-KR" dirty="0"/>
              <a:t>Use </a:t>
            </a:r>
            <a:r>
              <a:rPr lang="en-US" altLang="ko-KR" b="1" dirty="0" err="1"/>
              <a:t>Conda</a:t>
            </a:r>
            <a:r>
              <a:rPr lang="en-US" altLang="ko-KR" dirty="0"/>
              <a:t> to install packages!!</a:t>
            </a:r>
          </a:p>
          <a:p>
            <a:pPr lvl="1"/>
            <a:r>
              <a:rPr lang="en-US" altLang="ko-KR" dirty="0"/>
              <a:t>Package requirements (</a:t>
            </a:r>
            <a:r>
              <a:rPr lang="en-US" altLang="ko-KR" dirty="0" err="1"/>
              <a:t>jupyter</a:t>
            </a:r>
            <a:r>
              <a:rPr lang="en-US" altLang="ko-KR" dirty="0"/>
              <a:t>, </a:t>
            </a:r>
            <a:r>
              <a:rPr lang="en-US" altLang="ko-KR" dirty="0" err="1"/>
              <a:t>pyserial</a:t>
            </a:r>
            <a:r>
              <a:rPr lang="en-US" altLang="ko-KR" dirty="0"/>
              <a:t>, </a:t>
            </a:r>
            <a:r>
              <a:rPr lang="en-US" altLang="ko-KR" dirty="0" err="1"/>
              <a:t>numpy</a:t>
            </a:r>
            <a:r>
              <a:rPr lang="en-US" altLang="ko-KR" dirty="0"/>
              <a:t>, matplotlib, </a:t>
            </a:r>
            <a:r>
              <a:rPr lang="en-US" altLang="ko-KR" b="1" dirty="0"/>
              <a:t>torch</a:t>
            </a:r>
            <a:r>
              <a:rPr lang="en-US" altLang="ko-KR" dirty="0"/>
              <a:t>, glob2)</a:t>
            </a:r>
          </a:p>
          <a:p>
            <a:pPr lvl="1"/>
            <a:r>
              <a:rPr lang="en-US" altLang="ko-KR" dirty="0"/>
              <a:t>$ </a:t>
            </a:r>
            <a:r>
              <a:rPr lang="en-US" altLang="ko-KR" b="1" dirty="0" err="1"/>
              <a:t>conda</a:t>
            </a:r>
            <a:r>
              <a:rPr lang="en-US" altLang="ko-KR" b="1" dirty="0"/>
              <a:t> install pip</a:t>
            </a:r>
          </a:p>
          <a:p>
            <a:pPr lvl="1"/>
            <a:r>
              <a:rPr lang="en-US" altLang="ko-KR" dirty="0"/>
              <a:t>$ </a:t>
            </a:r>
            <a:r>
              <a:rPr lang="en-US" altLang="ko-KR" b="1" dirty="0"/>
              <a:t>pip install -r </a:t>
            </a:r>
            <a:r>
              <a:rPr lang="en-US" altLang="ko-KR" b="1" dirty="0" err="1"/>
              <a:t>requirements.txt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90837362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API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Here is the python APIs list and specifications</a:t>
            </a:r>
          </a:p>
          <a:p>
            <a:endParaRPr lang="en-US" altLang="ko-KR" dirty="0"/>
          </a:p>
          <a:p>
            <a:r>
              <a:rPr lang="en-US" altLang="ko-KR" dirty="0"/>
              <a:t>There are implementation details on project *.</a:t>
            </a:r>
            <a:r>
              <a:rPr lang="en-US" altLang="ko-KR" dirty="0" err="1"/>
              <a:t>py</a:t>
            </a:r>
            <a:r>
              <a:rPr lang="en-US" altLang="ko-KR" dirty="0"/>
              <a:t> code</a:t>
            </a:r>
          </a:p>
          <a:p>
            <a:endParaRPr lang="en-US" altLang="ko-KR" dirty="0"/>
          </a:p>
          <a:p>
            <a:r>
              <a:rPr lang="en-US" altLang="ko-KR" dirty="0"/>
              <a:t>First, we recommend you run the </a:t>
            </a:r>
            <a:r>
              <a:rPr lang="en-US" altLang="ko-KR" b="1" dirty="0" err="1"/>
              <a:t>cifar_pytorch.ipynb</a:t>
            </a:r>
            <a:r>
              <a:rPr lang="en-US" altLang="ko-KR" b="1" dirty="0"/>
              <a:t> </a:t>
            </a:r>
            <a:r>
              <a:rPr lang="en-US" altLang="ko-KR" dirty="0" err="1"/>
              <a:t>jupyter</a:t>
            </a:r>
            <a:r>
              <a:rPr lang="en-US" altLang="ko-KR" dirty="0"/>
              <a:t>-notebook to understand how each layer works</a:t>
            </a:r>
          </a:p>
        </p:txBody>
      </p:sp>
    </p:spTree>
    <p:extLst>
      <p:ext uri="{BB962C8B-B14F-4D97-AF65-F5344CB8AC3E}">
        <p14:creationId xmlns:p14="http://schemas.microsoft.com/office/powerpoint/2010/main" val="775869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This is not a Deep Learning course</a:t>
            </a:r>
          </a:p>
          <a:p>
            <a:pPr lvl="1"/>
            <a:r>
              <a:rPr lang="en-US" altLang="ko-KR" dirty="0"/>
              <a:t>You need to understand the algorithm first</a:t>
            </a:r>
            <a:endParaRPr lang="en-US" altLang="ko-KR" dirty="0">
              <a:solidFill>
                <a:srgbClr val="C00000"/>
              </a:solidFill>
            </a:endParaRPr>
          </a:p>
          <a:p>
            <a:pPr lvl="1"/>
            <a:endParaRPr lang="en-US" altLang="ko-KR" dirty="0"/>
          </a:p>
          <a:p>
            <a:r>
              <a:rPr lang="en-US" altLang="ko-KR" dirty="0"/>
              <a:t>There are too many answer for implementation</a:t>
            </a:r>
          </a:p>
          <a:p>
            <a:pPr lvl="1"/>
            <a:r>
              <a:rPr lang="en-US" altLang="ko-KR" dirty="0">
                <a:solidFill>
                  <a:srgbClr val="C00000"/>
                </a:solidFill>
              </a:rPr>
              <a:t>DO NOT COPY!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190797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API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layers_cifar10.py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187" y="2144315"/>
            <a:ext cx="5915025" cy="317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78905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API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layers_cifar10.py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456" y="2476500"/>
            <a:ext cx="6186488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27887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API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layers_cifar10.py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075" y="2483643"/>
            <a:ext cx="5429250" cy="250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03215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API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/>
              <a:t>bit_operation.py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881" y="2000240"/>
            <a:ext cx="6713638" cy="3467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61540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API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setup_cifar10.py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071" y="2231146"/>
            <a:ext cx="6109258" cy="3005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69234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API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scale_uart.py</a:t>
            </a:r>
          </a:p>
          <a:p>
            <a:pPr lvl="1"/>
            <a:r>
              <a:rPr lang="en-US" altLang="ko-KR" dirty="0" err="1"/>
              <a:t>su_set</a:t>
            </a:r>
            <a:r>
              <a:rPr lang="en-US" altLang="ko-KR" dirty="0"/>
              <a:t>_*() functions:</a:t>
            </a:r>
          </a:p>
          <a:p>
            <a:pPr lvl="1"/>
            <a:r>
              <a:rPr lang="en-US" altLang="ko-KR" dirty="0"/>
              <a:t>Read from file</a:t>
            </a:r>
          </a:p>
          <a:p>
            <a:pPr lvl="1"/>
            <a:r>
              <a:rPr lang="en-US" altLang="ko-KR" dirty="0"/>
              <a:t>Write to DRAM with base</a:t>
            </a:r>
            <a:br>
              <a:rPr lang="en-US" altLang="ko-KR" dirty="0"/>
            </a:br>
            <a:r>
              <a:rPr lang="en-US" altLang="ko-KR" dirty="0"/>
              <a:t>address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See the scale_uart.py and </a:t>
            </a:r>
            <a:br>
              <a:rPr lang="en-US" altLang="ko-KR" dirty="0"/>
            </a:br>
            <a:r>
              <a:rPr lang="en-US" altLang="ko-KR" dirty="0" err="1"/>
              <a:t>all_layer_test.ipynb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268277"/>
            <a:ext cx="3988653" cy="4931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61317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API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scale_uart.py</a:t>
            </a:r>
          </a:p>
          <a:p>
            <a:pPr lvl="1"/>
            <a:r>
              <a:rPr lang="en-US" altLang="ko-KR" dirty="0"/>
              <a:t>You can check the address or send the </a:t>
            </a:r>
            <a:r>
              <a:rPr lang="en-US" altLang="ko-KR" dirty="0" err="1"/>
              <a:t>val</a:t>
            </a:r>
            <a:r>
              <a:rPr lang="en-US" altLang="ko-KR" dirty="0"/>
              <a:t> to address by this function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028" y="2460523"/>
            <a:ext cx="5875343" cy="2546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60185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524008"/>
            <a:ext cx="9144000" cy="1070405"/>
          </a:xfrm>
        </p:spPr>
        <p:txBody>
          <a:bodyPr>
            <a:noAutofit/>
          </a:bodyPr>
          <a:lstStyle/>
          <a:p>
            <a:r>
              <a:rPr lang="en-US" sz="3900" dirty="0">
                <a:ln w="9000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Q&amp;A</a:t>
            </a:r>
            <a:endParaRPr lang="en-US" sz="3000" dirty="0">
              <a:ln w="9000" cmpd="sng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9762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9252"/>
    </mc:Choice>
    <mc:Fallback xmlns="">
      <p:transition advTm="29252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524008"/>
            <a:ext cx="9144000" cy="1070405"/>
          </a:xfrm>
        </p:spPr>
        <p:txBody>
          <a:bodyPr>
            <a:noAutofit/>
          </a:bodyPr>
          <a:lstStyle/>
          <a:p>
            <a:r>
              <a:rPr lang="en-US" sz="3900" dirty="0">
                <a:ln w="9000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Background</a:t>
            </a:r>
            <a:endParaRPr lang="en-US" sz="3000" dirty="0">
              <a:ln w="9000" cmpd="sng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726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9252"/>
    </mc:Choice>
    <mc:Fallback xmlns="">
      <p:transition advTm="29252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parch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Custom 3">
      <a:majorFont>
        <a:latin typeface="Tahoma"/>
        <a:ea typeface="돋움"/>
        <a:cs typeface=""/>
      </a:majorFont>
      <a:minorFont>
        <a:latin typeface="Tahoma"/>
        <a:ea typeface="맑은 고딕"/>
        <a:cs typeface="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parch" id="{0B585A9E-B362-46C0-84B3-7D4DB2710985}" vid="{B2D5F7BE-D74C-4FFA-856E-A3E60104E9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08E52CD4C816C4BBB1CCCB7FBDEA8AA" ma:contentTypeVersion="7" ma:contentTypeDescription="Create a new document." ma:contentTypeScope="" ma:versionID="9d0743c339d6f19ca1005cdb2cb59a4d">
  <xsd:schema xmlns:xsd="http://www.w3.org/2001/XMLSchema" xmlns:xs="http://www.w3.org/2001/XMLSchema" xmlns:p="http://schemas.microsoft.com/office/2006/metadata/properties" xmlns:ns2="88219213-67e2-4ac3-a442-e990d1089aff" xmlns:ns3="2dc3a4e5-2cab-4f3e-8a9b-62c706d04a34" targetNamespace="http://schemas.microsoft.com/office/2006/metadata/properties" ma:root="true" ma:fieldsID="a20c9e27c0c0ff04fd196fd1b9de20ff" ns2:_="" ns3:_="">
    <xsd:import namespace="88219213-67e2-4ac3-a442-e990d1089aff"/>
    <xsd:import namespace="2dc3a4e5-2cab-4f3e-8a9b-62c706d04a3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219213-67e2-4ac3-a442-e990d1089af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c3a4e5-2cab-4f3e-8a9b-62c706d04a3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BD080E6-D672-43C5-AE02-53785586427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8219213-67e2-4ac3-a442-e990d1089aff"/>
    <ds:schemaRef ds:uri="2dc3a4e5-2cab-4f3e-8a9b-62c706d04a3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C46FF38-B138-4528-9BFF-011DABE29C3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8F818C2-C29E-4C5C-ACC2-65A4B89382B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51025</TotalTime>
  <Words>3748</Words>
  <Application>Microsoft Macintosh PowerPoint</Application>
  <PresentationFormat>On-screen Show (4:3)</PresentationFormat>
  <Paragraphs>771</Paragraphs>
  <Slides>87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87</vt:i4>
      </vt:variant>
    </vt:vector>
  </HeadingPairs>
  <TitlesOfParts>
    <vt:vector size="94" baseType="lpstr">
      <vt:lpstr>Arial</vt:lpstr>
      <vt:lpstr>Calibri</vt:lpstr>
      <vt:lpstr>Cambria Math</vt:lpstr>
      <vt:lpstr>Tahoma</vt:lpstr>
      <vt:lpstr>Wingdings</vt:lpstr>
      <vt:lpstr>Wingdings 3</vt:lpstr>
      <vt:lpstr>hparch</vt:lpstr>
      <vt:lpstr>Digital Systems Design Term Project: CNN Accelerator  Electrical and Computer Engineering Seoul National University  </vt:lpstr>
      <vt:lpstr>Table of Contents</vt:lpstr>
      <vt:lpstr>Introduction &amp; Project Goal</vt:lpstr>
      <vt:lpstr>Introduction</vt:lpstr>
      <vt:lpstr>Project Goal</vt:lpstr>
      <vt:lpstr>Project Steps</vt:lpstr>
      <vt:lpstr>Provided Materials</vt:lpstr>
      <vt:lpstr>NOTE</vt:lpstr>
      <vt:lpstr>Background</vt:lpstr>
      <vt:lpstr>Overview of CNN Model</vt:lpstr>
      <vt:lpstr>Convolution Layer</vt:lpstr>
      <vt:lpstr>Fully-Connected (FC) Layer</vt:lpstr>
      <vt:lpstr>Pooling Layer</vt:lpstr>
      <vt:lpstr>Appendix</vt:lpstr>
      <vt:lpstr>Model Configuration</vt:lpstr>
      <vt:lpstr>Experiment Setup</vt:lpstr>
      <vt:lpstr>Model Structure</vt:lpstr>
      <vt:lpstr>Module-wise Description</vt:lpstr>
      <vt:lpstr>APB</vt:lpstr>
      <vt:lpstr>APB</vt:lpstr>
      <vt:lpstr>APB</vt:lpstr>
      <vt:lpstr>AXI-Stream</vt:lpstr>
      <vt:lpstr>AXI-Stream</vt:lpstr>
      <vt:lpstr>AXI-Stream</vt:lpstr>
      <vt:lpstr>AXI-Stream</vt:lpstr>
      <vt:lpstr>AXI-Stream</vt:lpstr>
      <vt:lpstr>AXI-Stream</vt:lpstr>
      <vt:lpstr>AXI-Stream</vt:lpstr>
      <vt:lpstr>AXI-Stream</vt:lpstr>
      <vt:lpstr>AXI-Stream</vt:lpstr>
      <vt:lpstr>AXI-Stream</vt:lpstr>
      <vt:lpstr>VDMA</vt:lpstr>
      <vt:lpstr>VDMA</vt:lpstr>
      <vt:lpstr>VDMA</vt:lpstr>
      <vt:lpstr>VDMA</vt:lpstr>
      <vt:lpstr>VDMA</vt:lpstr>
      <vt:lpstr>VDMA</vt:lpstr>
      <vt:lpstr>VDMA</vt:lpstr>
      <vt:lpstr>VDMA</vt:lpstr>
      <vt:lpstr>FC Module</vt:lpstr>
      <vt:lpstr>FC Module</vt:lpstr>
      <vt:lpstr>FC Module</vt:lpstr>
      <vt:lpstr>FC Module</vt:lpstr>
      <vt:lpstr>FC Module</vt:lpstr>
      <vt:lpstr>Conv Module</vt:lpstr>
      <vt:lpstr>Conv Module</vt:lpstr>
      <vt:lpstr>Conv Module</vt:lpstr>
      <vt:lpstr>Conv Module</vt:lpstr>
      <vt:lpstr>Conv Module</vt:lpstr>
      <vt:lpstr>Pooling Module</vt:lpstr>
      <vt:lpstr>Pooling Module</vt:lpstr>
      <vt:lpstr>Pooling Module</vt:lpstr>
      <vt:lpstr>Pooling Module</vt:lpstr>
      <vt:lpstr>Pooling Module</vt:lpstr>
      <vt:lpstr>ReLU Module</vt:lpstr>
      <vt:lpstr>System Overview</vt:lpstr>
      <vt:lpstr>System Overview</vt:lpstr>
      <vt:lpstr>System Overview</vt:lpstr>
      <vt:lpstr>System Overview</vt:lpstr>
      <vt:lpstr>Memory Map</vt:lpstr>
      <vt:lpstr>Data Save</vt:lpstr>
      <vt:lpstr>Result Read</vt:lpstr>
      <vt:lpstr>PC to VDMA0</vt:lpstr>
      <vt:lpstr>VDMA0 to FC Layer</vt:lpstr>
      <vt:lpstr>Project Materials</vt:lpstr>
      <vt:lpstr>Provided Materials</vt:lpstr>
      <vt:lpstr>Recommendations</vt:lpstr>
      <vt:lpstr>Desired Roadmap</vt:lpstr>
      <vt:lpstr>Submission</vt:lpstr>
      <vt:lpstr>Submission Deadline</vt:lpstr>
      <vt:lpstr>Submission Deadline</vt:lpstr>
      <vt:lpstr>Submission Deadline</vt:lpstr>
      <vt:lpstr>Report</vt:lpstr>
      <vt:lpstr>Miscellaneous</vt:lpstr>
      <vt:lpstr>Tips for Design</vt:lpstr>
      <vt:lpstr>Tips for Design</vt:lpstr>
      <vt:lpstr>Tips for Design</vt:lpstr>
      <vt:lpstr>Python API</vt:lpstr>
      <vt:lpstr>Python API</vt:lpstr>
      <vt:lpstr>Python API</vt:lpstr>
      <vt:lpstr>Python API</vt:lpstr>
      <vt:lpstr>Python API</vt:lpstr>
      <vt:lpstr>Python API</vt:lpstr>
      <vt:lpstr>Python API</vt:lpstr>
      <vt:lpstr>Python API</vt:lpstr>
      <vt:lpstr>Python API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Transparent Management of Stacked Memory as Part-of-Memory</dc:title>
  <dc:creator>Jaewoong Sim</dc:creator>
  <cp:lastModifiedBy>황보준호</cp:lastModifiedBy>
  <cp:revision>1693</cp:revision>
  <cp:lastPrinted>2021-11-20T15:24:17Z</cp:lastPrinted>
  <dcterms:created xsi:type="dcterms:W3CDTF">2014-12-01T21:07:44Z</dcterms:created>
  <dcterms:modified xsi:type="dcterms:W3CDTF">2021-11-20T15:28:32Z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0x010100908E52CD4C816C4BBB1CCCB7FBDEA8AA</vt:lpwstr>
  </property>
</Properties>
</file>