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96" r:id="rId4"/>
    <p:sldId id="312" r:id="rId5"/>
    <p:sldId id="314" r:id="rId6"/>
    <p:sldId id="313" r:id="rId7"/>
    <p:sldId id="317" r:id="rId8"/>
    <p:sldId id="318" r:id="rId9"/>
    <p:sldId id="315" r:id="rId10"/>
    <p:sldId id="302" r:id="rId11"/>
    <p:sldId id="316" r:id="rId12"/>
    <p:sldId id="319" r:id="rId13"/>
    <p:sldId id="293" r:id="rId14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  <p:cmAuthor id="2" name="zapper0703@naver.com" initials="z" lastIdx="4" clrIdx="1">
    <p:extLst>
      <p:ext uri="{19B8F6BF-5375-455C-9EA6-DF929625EA0E}">
        <p15:presenceInfo xmlns:p15="http://schemas.microsoft.com/office/powerpoint/2012/main" userId="16c0783e963ba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0D"/>
    <a:srgbClr val="7FCD4B"/>
    <a:srgbClr val="AFE18D"/>
    <a:srgbClr val="91CF68"/>
    <a:srgbClr val="8FB200"/>
    <a:srgbClr val="404040"/>
    <a:srgbClr val="215968"/>
    <a:srgbClr val="07A398"/>
    <a:srgbClr val="90C221"/>
    <a:srgbClr val="FB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6337" autoAdjust="0"/>
  </p:normalViewPr>
  <p:slideViewPr>
    <p:cSldViewPr>
      <p:cViewPr varScale="1">
        <p:scale>
          <a:sx n="130" d="100"/>
          <a:sy n="130" d="100"/>
        </p:scale>
        <p:origin x="10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108" y="7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CB5E94-114D-434B-997D-2F615282D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31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566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1" y="3228552"/>
            <a:ext cx="7276279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9C591A-FA2A-4D76-9C90-D78C3F91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3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ed443ab80_0_0:notes"/>
          <p:cNvSpPr txBox="1">
            <a:spLocks noGrp="1"/>
          </p:cNvSpPr>
          <p:nvPr>
            <p:ph type="body" idx="1"/>
          </p:nvPr>
        </p:nvSpPr>
        <p:spPr>
          <a:xfrm>
            <a:off x="1325181" y="3228552"/>
            <a:ext cx="7276200" cy="3058800"/>
          </a:xfrm>
          <a:prstGeom prst="rect">
            <a:avLst/>
          </a:prstGeom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ded443a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5662" cy="25479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06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49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216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73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2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0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77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1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78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85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6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53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205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19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7291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685800" y="28080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–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•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2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1600" indent="-284400">
              <a:buSzPct val="100000"/>
              <a:buFont typeface="Wingdings" panose="05000000000000000000" pitchFamily="2" charset="2"/>
              <a:buChar char="§"/>
              <a:defRPr/>
            </a:lvl2pPr>
            <a:lvl3pPr>
              <a:defRPr sz="1800"/>
            </a:lvl3pPr>
            <a:lvl4pPr marL="1435100" indent="-268288">
              <a:defRPr sz="1600"/>
            </a:lvl4pPr>
            <a:lvl5pPr marL="1611313" indent="-176213">
              <a:buSzPct val="75000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25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307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937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054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218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67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68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43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/>
              <a:t>Master Subject Type </a:t>
            </a:r>
            <a:r>
              <a:rPr lang="ko-KR" altLang="en-US" dirty="0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marL="1435100" lvl="3" indent="-2682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ko-KR" altLang="en-US" dirty="0"/>
              <a:t>네째 수준</a:t>
            </a:r>
          </a:p>
          <a:p>
            <a:pPr marL="1611313" lvl="4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ko-KR" altLang="en-US" dirty="0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9BF4A6A-B08D-4268-BCDA-A2237C302F9D}" type="slidenum">
              <a:rPr lang="ko-KR" altLang="en-US" sz="18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ko-KR" sz="1800" b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latinLnBrk="1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452562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lang="ko-KR" altLang="en-US" sz="1600" dirty="0">
          <a:solidFill>
            <a:schemeClr val="tx1"/>
          </a:solidFill>
          <a:latin typeface="+mn-lt"/>
          <a:ea typeface="+mn-ea"/>
        </a:defRPr>
      </a:lvl4pPr>
      <a:lvl5pPr marL="17208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ko-KR" altLang="en-US" sz="1600" dirty="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839/225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3840/2368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U-RTOS/cloud-native-study?tab=readme-ov-file#%EC%8B%A4%EC%8A%B5-%EA%B3%BC%EC%A0%9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839/2259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3840/2367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DAB76-E80A-480F-A3E3-7545EA05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6DCB3-3EC2-4A84-9B0F-3681E6465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January </a:t>
            </a:r>
            <a:r>
              <a:rPr lang="en-US" altLang="ko-KR" sz="1800" dirty="0">
                <a:solidFill>
                  <a:prstClr val="black"/>
                </a:solidFill>
                <a:latin typeface="Arial"/>
                <a:ea typeface="굴림"/>
              </a:rPr>
              <a:t>23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, 2025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Real-Time Operating Systems Laboratory,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Department of Electrical and Computer Engineering,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Seoul National University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Noto Sans Symbols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5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</a:p>
          <a:p>
            <a:pPr lvl="1"/>
            <a:r>
              <a:rPr lang="ko-KR" altLang="en-US" dirty="0" err="1">
                <a:hlinkClick r:id="rId3"/>
              </a:rPr>
              <a:t>브랜치</a:t>
            </a:r>
            <a:r>
              <a:rPr lang="ko-KR" altLang="en-US" dirty="0">
                <a:hlinkClick r:id="rId3"/>
              </a:rPr>
              <a:t> 병합 </a:t>
            </a:r>
            <a:r>
              <a:rPr lang="en-US" altLang="ko-KR" dirty="0">
                <a:hlinkClick r:id="rId3"/>
              </a:rPr>
              <a:t>(1, 2, 3) - </a:t>
            </a:r>
            <a:r>
              <a:rPr lang="ko-KR" altLang="en-US" dirty="0">
                <a:hlinkClick r:id="rId3"/>
              </a:rPr>
              <a:t>생활코</a:t>
            </a:r>
            <a:r>
              <a:rPr lang="ko-KR" altLang="en-US" dirty="0">
                <a:hlinkClick r:id="rId4"/>
              </a:rPr>
              <a:t>딩</a:t>
            </a:r>
            <a:r>
              <a:rPr lang="en-US" altLang="ko-KR" dirty="0"/>
              <a:t>https://opentutorials.org/course/3840/23682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Merge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 of Git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0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 for git merge</a:t>
            </a:r>
          </a:p>
          <a:p>
            <a:pPr lvl="1"/>
            <a:r>
              <a:rPr lang="en-US" altLang="ko-KR" dirty="0"/>
              <a:t>Commands used for merging: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[&lt;branch-name&gt;]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To merge feature2 into the current branch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To merge feature2 into feature1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feature1 feature2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Merge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 of Git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7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 for git merge</a:t>
            </a:r>
          </a:p>
          <a:p>
            <a:pPr lvl="1"/>
            <a:r>
              <a:rPr lang="en-US" altLang="ko-KR" dirty="0"/>
              <a:t>Commands used for </a:t>
            </a:r>
            <a:r>
              <a:rPr lang="en-US" dirty="0"/>
              <a:t>resolving conflicts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(--continue | --abort)</a:t>
            </a:r>
          </a:p>
          <a:p>
            <a:pPr lvl="2"/>
            <a:r>
              <a:rPr lang="en-US" altLang="ko-KR" dirty="0"/>
              <a:t>To </a:t>
            </a:r>
            <a:r>
              <a:rPr lang="en-US" dirty="0"/>
              <a:t>complete the merge after resolving conflicts manually</a:t>
            </a:r>
            <a:br>
              <a:rPr lang="en-US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–-continue</a:t>
            </a:r>
          </a:p>
          <a:p>
            <a:pPr lvl="2"/>
            <a:r>
              <a:rPr lang="en-US" altLang="ko-KR" dirty="0"/>
              <a:t>To abort the merge process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--abort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Merge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 of Git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21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Practice git branch commands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branch, git switch, git merge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Make branches and collaborate with colleagues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  <a:hlinkClick r:id="rId3"/>
              </a:rPr>
              <a:t>https://github.com/SNU-RTOS/cloud-native-study?tab=readme-ov-file#%EC%8B%A4%EC%8A%B5-%EA%B3%BC%EC</a:t>
            </a:r>
            <a:r>
              <a:rPr lang="en-US" altLang="ko-KR">
                <a:cs typeface="Courier New" panose="02070309020205020404" pitchFamily="49" charset="0"/>
                <a:hlinkClick r:id="rId3"/>
              </a:rPr>
              <a:t>%A0%9C</a:t>
            </a:r>
            <a:endParaRPr lang="en-US" altLang="ko-KR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IV. Assignments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altLang="ko-KR" dirty="0" err="1"/>
              <a:t>Contents</a:t>
            </a:r>
            <a:endParaRPr lang="en-US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Introduction to Branch in Git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Basics of Git Branch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Basics of Git Merge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Assignments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55758BF-43B8-4D58-9490-2A3405D0D7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44" y="280800"/>
            <a:ext cx="7772400" cy="324000"/>
          </a:xfrm>
        </p:spPr>
        <p:txBody>
          <a:bodyPr/>
          <a:lstStyle/>
          <a:p>
            <a:r>
              <a:rPr lang="en-US" altLang="ko-KR" dirty="0"/>
              <a:t>Git Branch Tutorial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Collaboration with Git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ko-KR" dirty="0"/>
              <a:t>Commit histories are not always linear</a:t>
            </a:r>
          </a:p>
          <a:p>
            <a:pPr lvl="1"/>
            <a:r>
              <a:rPr lang="en-US" altLang="ko-KR" dirty="0"/>
              <a:t>Divergence occurs when different team members work on separate tasks during collaboration</a:t>
            </a:r>
          </a:p>
          <a:p>
            <a:pPr lvl="1"/>
            <a:r>
              <a:rPr lang="en-US" altLang="ko-KR" dirty="0"/>
              <a:t>The merge process is needed to gather these branches and create a new version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Branch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Collaboration with Git (2)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0D02770-7AE1-4A28-8355-26C8FCEA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1878" y="3917245"/>
            <a:ext cx="5889741" cy="24172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Branch in Git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32900-B11A-40C3-9085-7A6837E59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53" y="1832948"/>
            <a:ext cx="5454390" cy="18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Collaboration with Git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Branch in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9F829-C45D-4420-B0DD-F0CDF4F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70B7A-40A2-4CAF-9EFB-08C36DC9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0" y="2492896"/>
            <a:ext cx="623021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Branches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Branch in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9F829-C45D-4420-B0DD-F0CDF4F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b="1" dirty="0"/>
              <a:t>Independent</a:t>
            </a:r>
            <a:r>
              <a:rPr lang="en-US" altLang="ko-KR" dirty="0"/>
              <a:t> work of development for making changes or adding features without interfering with other ongoing work</a:t>
            </a:r>
          </a:p>
          <a:p>
            <a:pPr lvl="1"/>
            <a:r>
              <a:rPr lang="en-US" altLang="ko-KR" dirty="0"/>
              <a:t>Internally, a movable pointer to a specific commit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Supports concurrent development by allowing teams to work on separate features without conflicts</a:t>
            </a:r>
          </a:p>
          <a:p>
            <a:pPr lvl="1"/>
            <a:r>
              <a:rPr lang="en-US" altLang="ko-KR" dirty="0"/>
              <a:t>Facilitates integration of divergent code through merging, enabling teams to combine their work when ready</a:t>
            </a:r>
          </a:p>
        </p:txBody>
      </p:sp>
    </p:spTree>
    <p:extLst>
      <p:ext uri="{BB962C8B-B14F-4D97-AF65-F5344CB8AC3E}">
        <p14:creationId xmlns:p14="http://schemas.microsoft.com/office/powerpoint/2010/main" val="46900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</a:p>
          <a:p>
            <a:pPr lvl="1"/>
            <a:r>
              <a:rPr lang="ko-KR" altLang="en-US" dirty="0" err="1">
                <a:hlinkClick r:id="rId3"/>
              </a:rPr>
              <a:t>브랜치의</a:t>
            </a:r>
            <a:r>
              <a:rPr lang="ko-KR" altLang="en-US" dirty="0">
                <a:hlinkClick r:id="rId3"/>
              </a:rPr>
              <a:t> 사용법 </a:t>
            </a:r>
            <a:r>
              <a:rPr lang="en-US" altLang="ko-KR" dirty="0">
                <a:hlinkClick r:id="rId3"/>
              </a:rPr>
              <a:t>(1, 2) - </a:t>
            </a:r>
            <a:r>
              <a:rPr lang="ko-KR" altLang="en-US" dirty="0">
                <a:hlinkClick r:id="rId3"/>
              </a:rPr>
              <a:t>생활코</a:t>
            </a:r>
            <a:r>
              <a:rPr lang="ko-KR" altLang="en-US" dirty="0">
                <a:hlinkClick r:id="rId4"/>
              </a:rPr>
              <a:t>딩</a:t>
            </a:r>
            <a:r>
              <a:rPr lang="en-US" altLang="ko-KR" dirty="0"/>
              <a:t>https://opentutorials.org/course/3840/23677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of Git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3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 for git branch</a:t>
            </a:r>
          </a:p>
          <a:p>
            <a:pPr lvl="1"/>
            <a:r>
              <a:rPr lang="en-US" altLang="ko-KR" dirty="0"/>
              <a:t>List, create or delete branches: 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[--options] [&lt;branch-name&gt;]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List</a:t>
            </a:r>
          </a:p>
          <a:p>
            <a:pPr lvl="3"/>
            <a:r>
              <a:rPr lang="en-US" altLang="ko-KR" dirty="0">
                <a:cs typeface="Courier New" panose="02070309020205020404" pitchFamily="49" charset="0"/>
              </a:rPr>
              <a:t>Only local branches</a:t>
            </a:r>
          </a:p>
          <a:p>
            <a:pPr lvl="4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cs typeface="Courier New" panose="02070309020205020404" pitchFamily="49" charset="0"/>
              </a:rPr>
              <a:t>Including remote branches</a:t>
            </a:r>
          </a:p>
          <a:p>
            <a:pPr lvl="4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–a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Create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feature1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Delete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feature1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Rename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–m feature2</a:t>
            </a:r>
          </a:p>
          <a:p>
            <a:pPr lvl="2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of Git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6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 for git branch</a:t>
            </a:r>
          </a:p>
          <a:p>
            <a:pPr lvl="1"/>
            <a:r>
              <a:rPr lang="en-US" altLang="ko-KR" dirty="0"/>
              <a:t>Switching to different branches: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[--options] [&lt;branch-name&gt;]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To switch branches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feature1 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To create and switch to a new branch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–c feature1 </a:t>
            </a:r>
          </a:p>
          <a:p>
            <a:pPr lvl="2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of Git 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89473"/>
      </p:ext>
    </p:extLst>
  </p:cSld>
  <p:clrMapOvr>
    <a:masterClrMapping/>
  </p:clrMapOvr>
</p:sld>
</file>

<file path=ppt/theme/theme1.xml><?xml version="1.0" encoding="utf-8"?>
<a:theme xmlns:a="http://schemas.openxmlformats.org/drawingml/2006/main" name="2_RTOSLAB Presentation Form_ver.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 Native Training - Git Study (1)" id="{7F570AED-999E-49B6-AE2C-F78B1C3B6B64}" vid="{B6EE554A-5381-4D01-8DEB-1CF8E40B5CEF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Native Training - Git Study (1)</Template>
  <TotalTime>901</TotalTime>
  <Words>560</Words>
  <Application>Microsoft Macintosh PowerPoint</Application>
  <PresentationFormat>On-screen Show (4:3)</PresentationFormat>
  <Paragraphs>115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굴림</vt:lpstr>
      <vt:lpstr>굴림체</vt:lpstr>
      <vt:lpstr>Noto Sans Symbols</vt:lpstr>
      <vt:lpstr>Arial</vt:lpstr>
      <vt:lpstr>Courier New</vt:lpstr>
      <vt:lpstr>Wingdings</vt:lpstr>
      <vt:lpstr>2_RTOSLAB Presentation Form_ver.2.1</vt:lpstr>
      <vt:lpstr>Git Branch Tutorial</vt:lpstr>
      <vt:lpstr>Contents</vt:lpstr>
      <vt:lpstr>Collaboration with Git (1)</vt:lpstr>
      <vt:lpstr>Collaboration with Git (2)</vt:lpstr>
      <vt:lpstr>Collaboration with Git (3)</vt:lpstr>
      <vt:lpstr>Branches</vt:lpstr>
      <vt:lpstr>Git Branch (1)</vt:lpstr>
      <vt:lpstr>Git Branch (2)</vt:lpstr>
      <vt:lpstr>Git Branch (3)</vt:lpstr>
      <vt:lpstr>Git Merge (1)</vt:lpstr>
      <vt:lpstr>Git Merge (2)</vt:lpstr>
      <vt:lpstr>Git Merge (3)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Training - Git Study (1)</dc:title>
  <dc:creator>zapper0703@naver.com</dc:creator>
  <cp:lastModifiedBy>zapper0703@naver.com</cp:lastModifiedBy>
  <cp:revision>57</cp:revision>
  <cp:lastPrinted>2019-07-15T06:09:16Z</cp:lastPrinted>
  <dcterms:created xsi:type="dcterms:W3CDTF">2025-01-07T21:33:25Z</dcterms:created>
  <dcterms:modified xsi:type="dcterms:W3CDTF">2025-01-23T03:53:50Z</dcterms:modified>
</cp:coreProperties>
</file>