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6" r:id="rId1"/>
  </p:sldMasterIdLst>
  <p:notesMasterIdLst>
    <p:notesMasterId r:id="rId29"/>
  </p:notesMasterIdLst>
  <p:handoutMasterIdLst>
    <p:handoutMasterId r:id="rId30"/>
  </p:handoutMasterIdLst>
  <p:sldIdLst>
    <p:sldId id="256" r:id="rId2"/>
    <p:sldId id="258" r:id="rId3"/>
    <p:sldId id="267" r:id="rId4"/>
    <p:sldId id="271" r:id="rId5"/>
    <p:sldId id="261" r:id="rId6"/>
    <p:sldId id="291" r:id="rId7"/>
    <p:sldId id="302" r:id="rId8"/>
    <p:sldId id="305" r:id="rId9"/>
    <p:sldId id="273" r:id="rId10"/>
    <p:sldId id="275" r:id="rId11"/>
    <p:sldId id="276" r:id="rId12"/>
    <p:sldId id="292" r:id="rId13"/>
    <p:sldId id="293" r:id="rId14"/>
    <p:sldId id="294" r:id="rId15"/>
    <p:sldId id="306" r:id="rId16"/>
    <p:sldId id="277" r:id="rId17"/>
    <p:sldId id="295" r:id="rId18"/>
    <p:sldId id="300" r:id="rId19"/>
    <p:sldId id="296" r:id="rId20"/>
    <p:sldId id="301" r:id="rId21"/>
    <p:sldId id="303" r:id="rId22"/>
    <p:sldId id="297" r:id="rId23"/>
    <p:sldId id="298" r:id="rId24"/>
    <p:sldId id="307" r:id="rId25"/>
    <p:sldId id="282" r:id="rId26"/>
    <p:sldId id="283" r:id="rId27"/>
    <p:sldId id="286" r:id="rId28"/>
  </p:sldIdLst>
  <p:sldSz cx="9144000" cy="6858000" type="screen4x3"/>
  <p:notesSz cx="9926638" cy="6797675"/>
  <p:defaultTextStyle>
    <a:defPPr>
      <a:defRPr lang="en-US"/>
    </a:defPPr>
    <a:lvl1pPr algn="l" rtl="0" fontAlgn="base" latinLnBrk="1">
      <a:spcBef>
        <a:spcPct val="0"/>
      </a:spcBef>
      <a:spcAft>
        <a:spcPct val="0"/>
      </a:spcAft>
      <a:defRPr kumimoji="1" sz="2800" b="1" kern="1200">
        <a:solidFill>
          <a:srgbClr val="CC0000"/>
        </a:solidFill>
        <a:latin typeface="Arial" charset="0"/>
        <a:ea typeface="굴림" charset="-127"/>
        <a:cs typeface="+mn-cs"/>
      </a:defRPr>
    </a:lvl1pPr>
    <a:lvl2pPr marL="457200" algn="l" rtl="0" fontAlgn="base" latinLnBrk="1">
      <a:spcBef>
        <a:spcPct val="0"/>
      </a:spcBef>
      <a:spcAft>
        <a:spcPct val="0"/>
      </a:spcAft>
      <a:defRPr kumimoji="1" sz="2800" b="1" kern="1200">
        <a:solidFill>
          <a:srgbClr val="CC0000"/>
        </a:solidFill>
        <a:latin typeface="Arial" charset="0"/>
        <a:ea typeface="굴림" charset="-127"/>
        <a:cs typeface="+mn-cs"/>
      </a:defRPr>
    </a:lvl2pPr>
    <a:lvl3pPr marL="914400" algn="l" rtl="0" fontAlgn="base" latinLnBrk="1">
      <a:spcBef>
        <a:spcPct val="0"/>
      </a:spcBef>
      <a:spcAft>
        <a:spcPct val="0"/>
      </a:spcAft>
      <a:defRPr kumimoji="1" sz="2800" b="1" kern="1200">
        <a:solidFill>
          <a:srgbClr val="CC0000"/>
        </a:solidFill>
        <a:latin typeface="Arial" charset="0"/>
        <a:ea typeface="굴림" charset="-127"/>
        <a:cs typeface="+mn-cs"/>
      </a:defRPr>
    </a:lvl3pPr>
    <a:lvl4pPr marL="1371600" algn="l" rtl="0" fontAlgn="base" latinLnBrk="1">
      <a:spcBef>
        <a:spcPct val="0"/>
      </a:spcBef>
      <a:spcAft>
        <a:spcPct val="0"/>
      </a:spcAft>
      <a:defRPr kumimoji="1" sz="2800" b="1" kern="1200">
        <a:solidFill>
          <a:srgbClr val="CC0000"/>
        </a:solidFill>
        <a:latin typeface="Arial" charset="0"/>
        <a:ea typeface="굴림" charset="-127"/>
        <a:cs typeface="+mn-cs"/>
      </a:defRPr>
    </a:lvl4pPr>
    <a:lvl5pPr marL="1828800" algn="l" rtl="0" fontAlgn="base" latinLnBrk="1">
      <a:spcBef>
        <a:spcPct val="0"/>
      </a:spcBef>
      <a:spcAft>
        <a:spcPct val="0"/>
      </a:spcAft>
      <a:defRPr kumimoji="1" sz="2800" b="1" kern="1200">
        <a:solidFill>
          <a:srgbClr val="CC0000"/>
        </a:solidFill>
        <a:latin typeface="Arial" charset="0"/>
        <a:ea typeface="굴림" charset="-127"/>
        <a:cs typeface="+mn-cs"/>
      </a:defRPr>
    </a:lvl5pPr>
    <a:lvl6pPr marL="2286000" algn="l" defTabSz="914400" rtl="0" eaLnBrk="1" latinLnBrk="1" hangingPunct="1">
      <a:defRPr kumimoji="1" sz="2800" b="1" kern="1200">
        <a:solidFill>
          <a:srgbClr val="CC0000"/>
        </a:solidFill>
        <a:latin typeface="Arial" charset="0"/>
        <a:ea typeface="굴림" charset="-127"/>
        <a:cs typeface="+mn-cs"/>
      </a:defRPr>
    </a:lvl6pPr>
    <a:lvl7pPr marL="2743200" algn="l" defTabSz="914400" rtl="0" eaLnBrk="1" latinLnBrk="1" hangingPunct="1">
      <a:defRPr kumimoji="1" sz="2800" b="1" kern="1200">
        <a:solidFill>
          <a:srgbClr val="CC0000"/>
        </a:solidFill>
        <a:latin typeface="Arial" charset="0"/>
        <a:ea typeface="굴림" charset="-127"/>
        <a:cs typeface="+mn-cs"/>
      </a:defRPr>
    </a:lvl7pPr>
    <a:lvl8pPr marL="3200400" algn="l" defTabSz="914400" rtl="0" eaLnBrk="1" latinLnBrk="1" hangingPunct="1">
      <a:defRPr kumimoji="1" sz="2800" b="1" kern="1200">
        <a:solidFill>
          <a:srgbClr val="CC0000"/>
        </a:solidFill>
        <a:latin typeface="Arial" charset="0"/>
        <a:ea typeface="굴림" charset="-127"/>
        <a:cs typeface="+mn-cs"/>
      </a:defRPr>
    </a:lvl8pPr>
    <a:lvl9pPr marL="3657600" algn="l" defTabSz="914400" rtl="0" eaLnBrk="1" latinLnBrk="1" hangingPunct="1">
      <a:defRPr kumimoji="1" sz="2800" b="1" kern="1200">
        <a:solidFill>
          <a:srgbClr val="CC0000"/>
        </a:solidFill>
        <a:latin typeface="Arial"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사용자" initials="W사"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80D"/>
    <a:srgbClr val="7FCD4B"/>
    <a:srgbClr val="AFE18D"/>
    <a:srgbClr val="91CF68"/>
    <a:srgbClr val="8FB200"/>
    <a:srgbClr val="404040"/>
    <a:srgbClr val="215968"/>
    <a:srgbClr val="07A398"/>
    <a:srgbClr val="90C221"/>
    <a:srgbClr val="FBA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6" autoAdjust="0"/>
    <p:restoredTop sz="95026" autoAdjust="0"/>
  </p:normalViewPr>
  <p:slideViewPr>
    <p:cSldViewPr>
      <p:cViewPr varScale="1">
        <p:scale>
          <a:sx n="163" d="100"/>
          <a:sy n="163" d="100"/>
        </p:scale>
        <p:origin x="1636" y="104"/>
      </p:cViewPr>
      <p:guideLst>
        <p:guide orient="horz" pos="2160"/>
        <p:guide pos="2880"/>
      </p:guideLst>
    </p:cSldViewPr>
  </p:slideViewPr>
  <p:notesTextViewPr>
    <p:cViewPr>
      <p:scale>
        <a:sx n="200" d="100"/>
        <a:sy n="200" d="100"/>
      </p:scale>
      <p:origin x="0" y="0"/>
    </p:cViewPr>
  </p:notesTextViewPr>
  <p:notesViewPr>
    <p:cSldViewPr>
      <p:cViewPr varScale="1">
        <p:scale>
          <a:sx n="85" d="100"/>
          <a:sy n="85" d="100"/>
        </p:scale>
        <p:origin x="108" y="708"/>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9b7a65abfac04f8" providerId="LiveId" clId="{97B76B87-674E-4066-887E-2DC6EAC28270}"/>
    <pc:docChg chg="delSld">
      <pc:chgData name="" userId="49b7a65abfac04f8" providerId="LiveId" clId="{97B76B87-674E-4066-887E-2DC6EAC28270}" dt="2025-01-20T05:26:35.279" v="6" actId="2696"/>
      <pc:docMkLst>
        <pc:docMk/>
      </pc:docMkLst>
      <pc:sldChg chg="del">
        <pc:chgData name="" userId="49b7a65abfac04f8" providerId="LiveId" clId="{97B76B87-674E-4066-887E-2DC6EAC28270}" dt="2025-01-20T05:26:35.241" v="1" actId="2696"/>
        <pc:sldMkLst>
          <pc:docMk/>
          <pc:sldMk cId="2763667521" sldId="272"/>
        </pc:sldMkLst>
      </pc:sldChg>
      <pc:sldChg chg="del">
        <pc:chgData name="" userId="49b7a65abfac04f8" providerId="LiveId" clId="{97B76B87-674E-4066-887E-2DC6EAC28270}" dt="2025-01-20T05:26:35.275" v="5" actId="2696"/>
        <pc:sldMkLst>
          <pc:docMk/>
          <pc:sldMk cId="4115683112" sldId="274"/>
        </pc:sldMkLst>
      </pc:sldChg>
      <pc:sldChg chg="del">
        <pc:chgData name="" userId="49b7a65abfac04f8" providerId="LiveId" clId="{97B76B87-674E-4066-887E-2DC6EAC28270}" dt="2025-01-20T05:26:35.246" v="2" actId="2696"/>
        <pc:sldMkLst>
          <pc:docMk/>
          <pc:sldMk cId="3940843865" sldId="275"/>
        </pc:sldMkLst>
      </pc:sldChg>
      <pc:sldChg chg="del">
        <pc:chgData name="" userId="49b7a65abfac04f8" providerId="LiveId" clId="{97B76B87-674E-4066-887E-2DC6EAC28270}" dt="2025-01-20T05:26:35.266" v="3" actId="2696"/>
        <pc:sldMkLst>
          <pc:docMk/>
          <pc:sldMk cId="1608867578" sldId="276"/>
        </pc:sldMkLst>
      </pc:sldChg>
      <pc:sldChg chg="del">
        <pc:chgData name="" userId="49b7a65abfac04f8" providerId="LiveId" clId="{97B76B87-674E-4066-887E-2DC6EAC28270}" dt="2025-01-20T05:26:35.271" v="4" actId="2696"/>
        <pc:sldMkLst>
          <pc:docMk/>
          <pc:sldMk cId="1856764108" sldId="277"/>
        </pc:sldMkLst>
      </pc:sldChg>
      <pc:sldChg chg="del">
        <pc:chgData name="" userId="49b7a65abfac04f8" providerId="LiveId" clId="{97B76B87-674E-4066-887E-2DC6EAC28270}" dt="2025-01-20T05:26:35.235" v="0" actId="2696"/>
        <pc:sldMkLst>
          <pc:docMk/>
          <pc:sldMk cId="904320507" sldId="278"/>
        </pc:sldMkLst>
      </pc:sldChg>
      <pc:sldChg chg="del">
        <pc:chgData name="" userId="49b7a65abfac04f8" providerId="LiveId" clId="{97B76B87-674E-4066-887E-2DC6EAC28270}" dt="2025-01-20T05:26:35.279" v="6" actId="2696"/>
        <pc:sldMkLst>
          <pc:docMk/>
          <pc:sldMk cId="3081497451" sldId="2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2" y="1"/>
            <a:ext cx="4301839" cy="339515"/>
          </a:xfrm>
          <a:prstGeom prst="rect">
            <a:avLst/>
          </a:prstGeom>
          <a:noFill/>
          <a:ln w="9525">
            <a:noFill/>
            <a:miter lim="800000"/>
            <a:headEnd/>
            <a:tailEnd/>
          </a:ln>
          <a:effectLst/>
        </p:spPr>
        <p:txBody>
          <a:bodyPr vert="horz" wrap="square" lIns="95589" tIns="47794" rIns="95589" bIns="47794" numCol="1" anchor="t" anchorCtr="0" compatLnSpc="1">
            <a:prstTxWarp prst="textNoShape">
              <a:avLst/>
            </a:prstTxWarp>
          </a:bodyPr>
          <a:lstStyle>
            <a:lvl1pPr algn="l" defTabSz="955830">
              <a:spcBef>
                <a:spcPct val="50000"/>
              </a:spcBef>
              <a:defRPr sz="1300">
                <a:solidFill>
                  <a:schemeClr val="tx1"/>
                </a:solidFill>
                <a:effectLst/>
                <a:latin typeface="Arial" pitchFamily="34" charset="0"/>
                <a:ea typeface="굴림" pitchFamily="50" charset="-127"/>
              </a:defRPr>
            </a:lvl1pPr>
          </a:lstStyle>
          <a:p>
            <a:pPr>
              <a:defRPr/>
            </a:pPr>
            <a:endParaRPr lang="en-US" altLang="ko-KR"/>
          </a:p>
        </p:txBody>
      </p:sp>
      <p:sp>
        <p:nvSpPr>
          <p:cNvPr id="65539" name="Rectangle 3"/>
          <p:cNvSpPr>
            <a:spLocks noGrp="1" noChangeArrowheads="1"/>
          </p:cNvSpPr>
          <p:nvPr>
            <p:ph type="dt" sz="quarter" idx="1"/>
          </p:nvPr>
        </p:nvSpPr>
        <p:spPr bwMode="auto">
          <a:xfrm>
            <a:off x="5624800" y="1"/>
            <a:ext cx="4301839" cy="339515"/>
          </a:xfrm>
          <a:prstGeom prst="rect">
            <a:avLst/>
          </a:prstGeom>
          <a:noFill/>
          <a:ln w="9525">
            <a:noFill/>
            <a:miter lim="800000"/>
            <a:headEnd/>
            <a:tailEnd/>
          </a:ln>
          <a:effectLst/>
        </p:spPr>
        <p:txBody>
          <a:bodyPr vert="horz" wrap="square" lIns="95589" tIns="47794" rIns="95589" bIns="47794" numCol="1" anchor="t" anchorCtr="0" compatLnSpc="1">
            <a:prstTxWarp prst="textNoShape">
              <a:avLst/>
            </a:prstTxWarp>
          </a:bodyPr>
          <a:lstStyle>
            <a:lvl1pPr algn="r" defTabSz="955830">
              <a:spcBef>
                <a:spcPct val="50000"/>
              </a:spcBef>
              <a:defRPr sz="1300">
                <a:solidFill>
                  <a:schemeClr val="tx1"/>
                </a:solidFill>
                <a:effectLst/>
                <a:latin typeface="Arial" pitchFamily="34" charset="0"/>
                <a:ea typeface="굴림" pitchFamily="50" charset="-127"/>
              </a:defRPr>
            </a:lvl1pPr>
          </a:lstStyle>
          <a:p>
            <a:pPr>
              <a:defRPr/>
            </a:pPr>
            <a:endParaRPr lang="en-US" altLang="ko-KR"/>
          </a:p>
        </p:txBody>
      </p:sp>
      <p:sp>
        <p:nvSpPr>
          <p:cNvPr id="65540" name="Rectangle 4"/>
          <p:cNvSpPr>
            <a:spLocks noGrp="1" noChangeArrowheads="1"/>
          </p:cNvSpPr>
          <p:nvPr>
            <p:ph type="ftr" sz="quarter" idx="2"/>
          </p:nvPr>
        </p:nvSpPr>
        <p:spPr bwMode="auto">
          <a:xfrm>
            <a:off x="2" y="6458162"/>
            <a:ext cx="4301839" cy="339515"/>
          </a:xfrm>
          <a:prstGeom prst="rect">
            <a:avLst/>
          </a:prstGeom>
          <a:noFill/>
          <a:ln w="9525">
            <a:noFill/>
            <a:miter lim="800000"/>
            <a:headEnd/>
            <a:tailEnd/>
          </a:ln>
          <a:effectLst/>
        </p:spPr>
        <p:txBody>
          <a:bodyPr vert="horz" wrap="square" lIns="95589" tIns="47794" rIns="95589" bIns="47794" numCol="1" anchor="b" anchorCtr="0" compatLnSpc="1">
            <a:prstTxWarp prst="textNoShape">
              <a:avLst/>
            </a:prstTxWarp>
          </a:bodyPr>
          <a:lstStyle>
            <a:lvl1pPr algn="l" defTabSz="955830">
              <a:spcBef>
                <a:spcPct val="50000"/>
              </a:spcBef>
              <a:defRPr sz="1300">
                <a:solidFill>
                  <a:schemeClr val="tx1"/>
                </a:solidFill>
                <a:effectLst/>
                <a:latin typeface="Arial" pitchFamily="34" charset="0"/>
                <a:ea typeface="굴림" pitchFamily="50" charset="-127"/>
              </a:defRPr>
            </a:lvl1pPr>
          </a:lstStyle>
          <a:p>
            <a:pPr>
              <a:defRPr/>
            </a:pPr>
            <a:endParaRPr lang="en-US" altLang="ko-KR"/>
          </a:p>
        </p:txBody>
      </p:sp>
      <p:sp>
        <p:nvSpPr>
          <p:cNvPr id="65541" name="Rectangle 5"/>
          <p:cNvSpPr>
            <a:spLocks noGrp="1" noChangeArrowheads="1"/>
          </p:cNvSpPr>
          <p:nvPr>
            <p:ph type="sldNum" sz="quarter" idx="3"/>
          </p:nvPr>
        </p:nvSpPr>
        <p:spPr bwMode="auto">
          <a:xfrm>
            <a:off x="5624800" y="6458162"/>
            <a:ext cx="4301839" cy="339515"/>
          </a:xfrm>
          <a:prstGeom prst="rect">
            <a:avLst/>
          </a:prstGeom>
          <a:noFill/>
          <a:ln w="9525">
            <a:noFill/>
            <a:miter lim="800000"/>
            <a:headEnd/>
            <a:tailEnd/>
          </a:ln>
          <a:effectLst/>
        </p:spPr>
        <p:txBody>
          <a:bodyPr vert="horz" wrap="square" lIns="95589" tIns="47794" rIns="95589" bIns="47794" numCol="1" anchor="b" anchorCtr="0" compatLnSpc="1">
            <a:prstTxWarp prst="textNoShape">
              <a:avLst/>
            </a:prstTxWarp>
          </a:bodyPr>
          <a:lstStyle>
            <a:lvl1pPr algn="r" defTabSz="955830">
              <a:spcBef>
                <a:spcPct val="50000"/>
              </a:spcBef>
              <a:defRPr sz="1300">
                <a:solidFill>
                  <a:schemeClr val="tx1"/>
                </a:solidFill>
                <a:effectLst/>
                <a:latin typeface="Arial" pitchFamily="34" charset="0"/>
                <a:ea typeface="굴림" pitchFamily="50" charset="-127"/>
              </a:defRPr>
            </a:lvl1pPr>
          </a:lstStyle>
          <a:p>
            <a:pPr>
              <a:defRPr/>
            </a:pPr>
            <a:fld id="{EECB5E94-114D-434B-997D-2F615282D0D2}" type="slidenum">
              <a:rPr lang="ko-KR" altLang="en-US"/>
              <a:pPr>
                <a:defRPr/>
              </a:pPr>
              <a:t>‹#›</a:t>
            </a:fld>
            <a:endParaRPr lang="en-US" altLang="ko-KR"/>
          </a:p>
        </p:txBody>
      </p:sp>
    </p:spTree>
    <p:extLst>
      <p:ext uri="{BB962C8B-B14F-4D97-AF65-F5344CB8AC3E}">
        <p14:creationId xmlns:p14="http://schemas.microsoft.com/office/powerpoint/2010/main" val="4292311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2" y="1"/>
            <a:ext cx="4301839" cy="339515"/>
          </a:xfrm>
          <a:prstGeom prst="rect">
            <a:avLst/>
          </a:prstGeom>
          <a:noFill/>
          <a:ln w="9525">
            <a:noFill/>
            <a:miter lim="800000"/>
            <a:headEnd/>
            <a:tailEnd/>
          </a:ln>
          <a:effectLst/>
        </p:spPr>
        <p:txBody>
          <a:bodyPr vert="horz" wrap="square" lIns="95589" tIns="47794" rIns="95589" bIns="47794" numCol="1" anchor="t" anchorCtr="0" compatLnSpc="1">
            <a:prstTxWarp prst="textNoShape">
              <a:avLst/>
            </a:prstTxWarp>
          </a:bodyPr>
          <a:lstStyle>
            <a:lvl1pPr algn="l" defTabSz="955830">
              <a:spcBef>
                <a:spcPct val="50000"/>
              </a:spcBef>
              <a:defRPr sz="1300">
                <a:solidFill>
                  <a:schemeClr val="tx1"/>
                </a:solidFill>
                <a:effectLst/>
                <a:latin typeface="Arial" pitchFamily="34" charset="0"/>
                <a:ea typeface="굴림" pitchFamily="50" charset="-127"/>
              </a:defRPr>
            </a:lvl1pPr>
          </a:lstStyle>
          <a:p>
            <a:pPr>
              <a:defRPr/>
            </a:pPr>
            <a:endParaRPr lang="en-US" altLang="ko-KR"/>
          </a:p>
        </p:txBody>
      </p:sp>
      <p:sp>
        <p:nvSpPr>
          <p:cNvPr id="21507" name="Rectangle 3"/>
          <p:cNvSpPr>
            <a:spLocks noGrp="1" noChangeArrowheads="1"/>
          </p:cNvSpPr>
          <p:nvPr>
            <p:ph type="dt" idx="1"/>
          </p:nvPr>
        </p:nvSpPr>
        <p:spPr bwMode="auto">
          <a:xfrm>
            <a:off x="5624800" y="1"/>
            <a:ext cx="4301839" cy="339515"/>
          </a:xfrm>
          <a:prstGeom prst="rect">
            <a:avLst/>
          </a:prstGeom>
          <a:noFill/>
          <a:ln w="9525">
            <a:noFill/>
            <a:miter lim="800000"/>
            <a:headEnd/>
            <a:tailEnd/>
          </a:ln>
          <a:effectLst/>
        </p:spPr>
        <p:txBody>
          <a:bodyPr vert="horz" wrap="square" lIns="95589" tIns="47794" rIns="95589" bIns="47794" numCol="1" anchor="t" anchorCtr="0" compatLnSpc="1">
            <a:prstTxWarp prst="textNoShape">
              <a:avLst/>
            </a:prstTxWarp>
          </a:bodyPr>
          <a:lstStyle>
            <a:lvl1pPr algn="r" defTabSz="955830">
              <a:spcBef>
                <a:spcPct val="50000"/>
              </a:spcBef>
              <a:defRPr sz="1300">
                <a:solidFill>
                  <a:schemeClr val="tx1"/>
                </a:solidFill>
                <a:effectLst/>
                <a:latin typeface="Arial" pitchFamily="34" charset="0"/>
                <a:ea typeface="굴림" pitchFamily="50" charset="-127"/>
              </a:defRPr>
            </a:lvl1pPr>
          </a:lstStyle>
          <a:p>
            <a:pPr>
              <a:defRPr/>
            </a:pPr>
            <a:endParaRPr lang="en-US" altLang="ko-KR"/>
          </a:p>
        </p:txBody>
      </p:sp>
      <p:sp>
        <p:nvSpPr>
          <p:cNvPr id="4100" name="Rectangle 4"/>
          <p:cNvSpPr>
            <a:spLocks noGrp="1" noRot="1" noChangeAspect="1" noChangeArrowheads="1" noTextEdit="1"/>
          </p:cNvSpPr>
          <p:nvPr>
            <p:ph type="sldImg" idx="2"/>
          </p:nvPr>
        </p:nvSpPr>
        <p:spPr bwMode="auto">
          <a:xfrm>
            <a:off x="3265488" y="511175"/>
            <a:ext cx="3395662" cy="2547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1325181" y="3228552"/>
            <a:ext cx="7276279" cy="3058796"/>
          </a:xfrm>
          <a:prstGeom prst="rect">
            <a:avLst/>
          </a:prstGeom>
          <a:noFill/>
          <a:ln w="9525">
            <a:noFill/>
            <a:miter lim="800000"/>
            <a:headEnd/>
            <a:tailEnd/>
          </a:ln>
          <a:effectLst/>
        </p:spPr>
        <p:txBody>
          <a:bodyPr vert="horz" wrap="square" lIns="95589" tIns="47794" rIns="95589" bIns="4779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1510" name="Rectangle 6"/>
          <p:cNvSpPr>
            <a:spLocks noGrp="1" noChangeArrowheads="1"/>
          </p:cNvSpPr>
          <p:nvPr>
            <p:ph type="ftr" sz="quarter" idx="4"/>
          </p:nvPr>
        </p:nvSpPr>
        <p:spPr bwMode="auto">
          <a:xfrm>
            <a:off x="2" y="6458162"/>
            <a:ext cx="4301839" cy="339515"/>
          </a:xfrm>
          <a:prstGeom prst="rect">
            <a:avLst/>
          </a:prstGeom>
          <a:noFill/>
          <a:ln w="9525">
            <a:noFill/>
            <a:miter lim="800000"/>
            <a:headEnd/>
            <a:tailEnd/>
          </a:ln>
          <a:effectLst/>
        </p:spPr>
        <p:txBody>
          <a:bodyPr vert="horz" wrap="square" lIns="95589" tIns="47794" rIns="95589" bIns="47794" numCol="1" anchor="b" anchorCtr="0" compatLnSpc="1">
            <a:prstTxWarp prst="textNoShape">
              <a:avLst/>
            </a:prstTxWarp>
          </a:bodyPr>
          <a:lstStyle>
            <a:lvl1pPr algn="l" defTabSz="955830">
              <a:spcBef>
                <a:spcPct val="50000"/>
              </a:spcBef>
              <a:defRPr sz="1300">
                <a:solidFill>
                  <a:schemeClr val="tx1"/>
                </a:solidFill>
                <a:effectLst/>
                <a:latin typeface="Arial" pitchFamily="34" charset="0"/>
                <a:ea typeface="굴림" pitchFamily="50" charset="-127"/>
              </a:defRPr>
            </a:lvl1pPr>
          </a:lstStyle>
          <a:p>
            <a:pPr>
              <a:defRPr/>
            </a:pPr>
            <a:endParaRPr lang="en-US" altLang="ko-KR"/>
          </a:p>
        </p:txBody>
      </p:sp>
      <p:sp>
        <p:nvSpPr>
          <p:cNvPr id="21511" name="Rectangle 7"/>
          <p:cNvSpPr>
            <a:spLocks noGrp="1" noChangeArrowheads="1"/>
          </p:cNvSpPr>
          <p:nvPr>
            <p:ph type="sldNum" sz="quarter" idx="5"/>
          </p:nvPr>
        </p:nvSpPr>
        <p:spPr bwMode="auto">
          <a:xfrm>
            <a:off x="5624800" y="6458162"/>
            <a:ext cx="4301839" cy="339515"/>
          </a:xfrm>
          <a:prstGeom prst="rect">
            <a:avLst/>
          </a:prstGeom>
          <a:noFill/>
          <a:ln w="9525">
            <a:noFill/>
            <a:miter lim="800000"/>
            <a:headEnd/>
            <a:tailEnd/>
          </a:ln>
          <a:effectLst/>
        </p:spPr>
        <p:txBody>
          <a:bodyPr vert="horz" wrap="square" lIns="95589" tIns="47794" rIns="95589" bIns="47794" numCol="1" anchor="b" anchorCtr="0" compatLnSpc="1">
            <a:prstTxWarp prst="textNoShape">
              <a:avLst/>
            </a:prstTxWarp>
          </a:bodyPr>
          <a:lstStyle>
            <a:lvl1pPr algn="r" defTabSz="955830">
              <a:spcBef>
                <a:spcPct val="50000"/>
              </a:spcBef>
              <a:defRPr sz="1300">
                <a:solidFill>
                  <a:schemeClr val="tx1"/>
                </a:solidFill>
                <a:effectLst/>
                <a:latin typeface="Arial" pitchFamily="34" charset="0"/>
                <a:ea typeface="굴림" pitchFamily="50" charset="-127"/>
              </a:defRPr>
            </a:lvl1pPr>
          </a:lstStyle>
          <a:p>
            <a:pPr>
              <a:defRPr/>
            </a:pPr>
            <a:fld id="{249C591A-FA2A-4D76-9C90-D78C3F9138F5}" type="slidenum">
              <a:rPr lang="ko-KR" altLang="en-US"/>
              <a:pPr>
                <a:defRPr/>
              </a:pPr>
              <a:t>‹#›</a:t>
            </a:fld>
            <a:endParaRPr lang="en-US" altLang="ko-KR"/>
          </a:p>
        </p:txBody>
      </p:sp>
    </p:spTree>
    <p:extLst>
      <p:ext uri="{BB962C8B-B14F-4D97-AF65-F5344CB8AC3E}">
        <p14:creationId xmlns:p14="http://schemas.microsoft.com/office/powerpoint/2010/main" val="211338129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안녕하십니까 저는 </a:t>
            </a:r>
            <a:r>
              <a:rPr lang="en-US" altLang="ko-KR" dirty="0"/>
              <a:t>John </a:t>
            </a:r>
            <a:r>
              <a:rPr lang="en-US" altLang="ko-KR" dirty="0" err="1"/>
              <a:t>Astankovic</a:t>
            </a:r>
            <a:r>
              <a:rPr lang="en-US" altLang="ko-KR" dirty="0"/>
              <a:t> </a:t>
            </a:r>
            <a:r>
              <a:rPr lang="ko-KR" altLang="en-US" dirty="0"/>
              <a:t>교수님의 </a:t>
            </a:r>
            <a:r>
              <a:rPr lang="en-US" altLang="ko-KR" dirty="0"/>
              <a:t>Real-Time Computing </a:t>
            </a:r>
            <a:r>
              <a:rPr lang="ko-KR" altLang="en-US" dirty="0"/>
              <a:t>논문 발표를 맡은 </a:t>
            </a:r>
            <a:r>
              <a:rPr lang="ko-KR" altLang="en-US" dirty="0" err="1"/>
              <a:t>김소강입니다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a:t>
            </a:fld>
            <a:endParaRPr lang="en-US" altLang="ko-KR"/>
          </a:p>
        </p:txBody>
      </p:sp>
    </p:spTree>
    <p:extLst>
      <p:ext uri="{BB962C8B-B14F-4D97-AF65-F5344CB8AC3E}">
        <p14:creationId xmlns:p14="http://schemas.microsoft.com/office/powerpoint/2010/main" val="885179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먼저 각 태스크의 데드라인이 어떻게 되어있는지가 중요합니다</a:t>
            </a:r>
            <a:r>
              <a:rPr lang="en-US" altLang="ko-KR" dirty="0"/>
              <a:t> </a:t>
            </a:r>
            <a:r>
              <a:rPr lang="ko-KR" altLang="en-US" dirty="0"/>
              <a:t>여기서 </a:t>
            </a:r>
            <a:r>
              <a:rPr lang="en-US" altLang="ko-KR" dirty="0"/>
              <a:t>Laxity </a:t>
            </a:r>
            <a:r>
              <a:rPr lang="ko-KR" altLang="en-US" dirty="0"/>
              <a:t>는 여유시간을 뜻하는데 </a:t>
            </a:r>
            <a:r>
              <a:rPr lang="en-US" altLang="ko-KR" dirty="0"/>
              <a:t>Task</a:t>
            </a:r>
            <a:r>
              <a:rPr lang="ko-KR" altLang="en-US" dirty="0"/>
              <a:t>의 </a:t>
            </a:r>
            <a:r>
              <a:rPr lang="en-US" altLang="ko-KR" dirty="0"/>
              <a:t>Deadline </a:t>
            </a:r>
            <a:r>
              <a:rPr lang="ko-KR" altLang="en-US" dirty="0"/>
              <a:t>에서 </a:t>
            </a:r>
            <a:r>
              <a:rPr lang="en-US" altLang="ko-KR" dirty="0"/>
              <a:t>completion time</a:t>
            </a:r>
            <a:r>
              <a:rPr lang="ko-KR" altLang="en-US" dirty="0"/>
              <a:t>을 뺀 값을 뜻합니다</a:t>
            </a:r>
            <a:r>
              <a:rPr lang="en-US" altLang="ko-KR" dirty="0"/>
              <a:t>. </a:t>
            </a:r>
            <a:r>
              <a:rPr lang="ko-KR" altLang="en-US" dirty="0"/>
              <a:t>그림에서 붉은 화살표의 시간을 나타냅니다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10</a:t>
            </a:fld>
            <a:endParaRPr lang="en-US" altLang="ko-KR"/>
          </a:p>
        </p:txBody>
      </p:sp>
    </p:spTree>
    <p:extLst>
      <p:ext uri="{BB962C8B-B14F-4D97-AF65-F5344CB8AC3E}">
        <p14:creationId xmlns:p14="http://schemas.microsoft.com/office/powerpoint/2010/main" val="1152073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다음으로 중요하다고 할 수 있는 태스크의 종류입니다 소프트 </a:t>
            </a:r>
            <a:r>
              <a:rPr lang="en-US" altLang="ko-KR" dirty="0"/>
              <a:t>Real-time</a:t>
            </a:r>
            <a:r>
              <a:rPr lang="ko-KR" altLang="en-US" dirty="0"/>
              <a:t>이냐 하드 </a:t>
            </a:r>
            <a:r>
              <a:rPr lang="ko-KR" altLang="en-US" dirty="0" err="1"/>
              <a:t>리얼타임이냐에</a:t>
            </a:r>
            <a:r>
              <a:rPr lang="ko-KR" altLang="en-US" dirty="0"/>
              <a:t> 따라 </a:t>
            </a:r>
            <a:r>
              <a:rPr lang="en-US" altLang="ko-KR" dirty="0"/>
              <a:t>Strictness of Deadline</a:t>
            </a:r>
            <a:r>
              <a:rPr lang="ko-KR" altLang="en-US" dirty="0"/>
              <a:t>이 달라지기 때문입니다</a:t>
            </a:r>
            <a:r>
              <a:rPr lang="en-US" altLang="ko-KR" dirty="0"/>
              <a:t>. Hard real time</a:t>
            </a:r>
            <a:r>
              <a:rPr lang="ko-KR" altLang="en-US" dirty="0"/>
              <a:t>은 데드라인을 어길 경우에 참사가 발생할 수 있을 만한 </a:t>
            </a:r>
            <a:r>
              <a:rPr lang="en-US" altLang="ko-KR" dirty="0"/>
              <a:t>Task</a:t>
            </a:r>
            <a:r>
              <a:rPr lang="ko-KR" altLang="en-US" dirty="0"/>
              <a:t>를 말합니다</a:t>
            </a:r>
            <a:r>
              <a:rPr lang="en-US" altLang="ko-KR" dirty="0"/>
              <a:t>. </a:t>
            </a:r>
            <a:r>
              <a:rPr lang="ko-KR" altLang="en-US" dirty="0" err="1"/>
              <a:t>예를들어</a:t>
            </a:r>
            <a:r>
              <a:rPr lang="ko-KR" altLang="en-US" dirty="0"/>
              <a:t> 자동차의 자율주행 </a:t>
            </a:r>
            <a:r>
              <a:rPr lang="en-US" altLang="ko-KR" dirty="0"/>
              <a:t>Task</a:t>
            </a:r>
            <a:r>
              <a:rPr lang="ko-KR" altLang="en-US" dirty="0"/>
              <a:t>가 있습니다</a:t>
            </a:r>
            <a:r>
              <a:rPr lang="en-US" altLang="ko-KR" dirty="0"/>
              <a:t>. </a:t>
            </a:r>
            <a:r>
              <a:rPr lang="ko-KR" altLang="en-US" dirty="0"/>
              <a:t>자율주행 </a:t>
            </a:r>
            <a:r>
              <a:rPr lang="en-US" altLang="ko-KR" dirty="0"/>
              <a:t>Task</a:t>
            </a:r>
            <a:r>
              <a:rPr lang="ko-KR" altLang="en-US" dirty="0"/>
              <a:t>가 제 때 </a:t>
            </a:r>
            <a:r>
              <a:rPr lang="ko-KR" altLang="en-US" dirty="0" err="1"/>
              <a:t>못지켜지면</a:t>
            </a:r>
            <a:r>
              <a:rPr lang="ko-KR" altLang="en-US" dirty="0"/>
              <a:t> 바로 교통사고로 이어져 인명피해가 발생할 수 있습니다</a:t>
            </a:r>
            <a:r>
              <a:rPr lang="en-US" altLang="ko-KR" dirty="0"/>
              <a:t>. </a:t>
            </a:r>
            <a:r>
              <a:rPr lang="ko-KR" altLang="en-US" dirty="0"/>
              <a:t>반면에 소프트 리얼타임은 데드라인을 </a:t>
            </a:r>
            <a:r>
              <a:rPr lang="ko-KR" altLang="en-US" dirty="0" err="1"/>
              <a:t>어길경우</a:t>
            </a:r>
            <a:r>
              <a:rPr lang="ko-KR" altLang="en-US" dirty="0"/>
              <a:t> 참사까지는 아니고 </a:t>
            </a:r>
            <a:r>
              <a:rPr lang="en-US" altLang="ko-KR" dirty="0"/>
              <a:t>Task</a:t>
            </a:r>
            <a:r>
              <a:rPr lang="ko-KR" altLang="en-US" dirty="0"/>
              <a:t>를 완료했을 때의 가치가 조금 줄어드는 일들입니다</a:t>
            </a:r>
            <a:r>
              <a:rPr lang="en-US" altLang="ko-KR" dirty="0"/>
              <a:t>. </a:t>
            </a:r>
            <a:r>
              <a:rPr lang="ko-KR" altLang="en-US" dirty="0" err="1"/>
              <a:t>예를들면</a:t>
            </a:r>
            <a:r>
              <a:rPr lang="ko-KR" altLang="en-US" dirty="0"/>
              <a:t> </a:t>
            </a:r>
            <a:r>
              <a:rPr lang="ko-KR" altLang="en-US" dirty="0" err="1"/>
              <a:t>영상스트리밍이</a:t>
            </a:r>
            <a:r>
              <a:rPr lang="ko-KR" altLang="en-US" dirty="0"/>
              <a:t> 있습니다</a:t>
            </a:r>
            <a:r>
              <a:rPr lang="en-US" altLang="ko-KR" dirty="0"/>
              <a:t>. </a:t>
            </a:r>
            <a:r>
              <a:rPr lang="ko-KR" altLang="en-US" dirty="0" err="1"/>
              <a:t>영상스트리밍에서</a:t>
            </a:r>
            <a:r>
              <a:rPr lang="ko-KR" altLang="en-US" dirty="0"/>
              <a:t> </a:t>
            </a:r>
            <a:r>
              <a:rPr lang="en-US" altLang="ko-KR" dirty="0"/>
              <a:t>Task dead </a:t>
            </a:r>
            <a:r>
              <a:rPr lang="ko-KR" altLang="en-US" dirty="0"/>
              <a:t>라인을 제 때 </a:t>
            </a:r>
            <a:r>
              <a:rPr lang="ko-KR" altLang="en-US" dirty="0" err="1"/>
              <a:t>못지키면</a:t>
            </a:r>
            <a:r>
              <a:rPr lang="ko-KR" altLang="en-US" dirty="0"/>
              <a:t> </a:t>
            </a:r>
            <a:r>
              <a:rPr lang="ko-KR" altLang="en-US" dirty="0" err="1"/>
              <a:t>버퍼링정도가</a:t>
            </a:r>
            <a:r>
              <a:rPr lang="ko-KR" altLang="en-US" dirty="0"/>
              <a:t> 발생할 수 있지만 인명피해처럼 큰 사고가 발생하지는 않습니다</a:t>
            </a:r>
            <a:r>
              <a:rPr lang="en-US" altLang="ko-KR" dirty="0"/>
              <a:t>. </a:t>
            </a:r>
            <a:r>
              <a:rPr lang="ko-KR" altLang="en-US" dirty="0"/>
              <a:t>그래서 소프트 리얼타임 </a:t>
            </a:r>
            <a:r>
              <a:rPr lang="ko-KR" altLang="en-US" dirty="0" err="1"/>
              <a:t>태스크냐</a:t>
            </a:r>
            <a:r>
              <a:rPr lang="ko-KR" altLang="en-US" dirty="0"/>
              <a:t> 하드 리얼타임 </a:t>
            </a:r>
            <a:r>
              <a:rPr lang="ko-KR" altLang="en-US" dirty="0" err="1"/>
              <a:t>태스크냐에</a:t>
            </a:r>
            <a:r>
              <a:rPr lang="ko-KR" altLang="en-US" dirty="0"/>
              <a:t> 따라 </a:t>
            </a:r>
            <a:r>
              <a:rPr lang="ko-KR" altLang="en-US" dirty="0" err="1"/>
              <a:t>스케쥴링</a:t>
            </a:r>
            <a:r>
              <a:rPr lang="ko-KR" altLang="en-US" dirty="0"/>
              <a:t> 기법도 달라지고 어떻게 관리해야 하는지가 완전히 구분되기에 중요하다고 할 수 있겠습니다</a:t>
            </a:r>
            <a:r>
              <a:rPr lang="en-US" altLang="ko-KR" dirty="0"/>
              <a:t>. </a:t>
            </a:r>
            <a:r>
              <a:rPr lang="ko-KR" altLang="en-US" dirty="0"/>
              <a:t>따라서 일반적으로는 </a:t>
            </a:r>
            <a:r>
              <a:rPr lang="en-US" altLang="ko-KR" dirty="0"/>
              <a:t>Real-time </a:t>
            </a:r>
            <a:r>
              <a:rPr lang="ko-KR" altLang="en-US" dirty="0"/>
              <a:t>시스템은 </a:t>
            </a:r>
            <a:r>
              <a:rPr lang="en-US" altLang="ko-KR" dirty="0"/>
              <a:t>Hard-real time </a:t>
            </a:r>
            <a:r>
              <a:rPr lang="ko-KR" altLang="en-US" dirty="0"/>
              <a:t>시스템을 말합니다</a:t>
            </a:r>
            <a:r>
              <a:rPr lang="en-US" altLang="ko-KR"/>
              <a:t>.</a:t>
            </a:r>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11</a:t>
            </a:fld>
            <a:endParaRPr lang="en-US" altLang="ko-KR"/>
          </a:p>
        </p:txBody>
      </p:sp>
    </p:spTree>
    <p:extLst>
      <p:ext uri="{BB962C8B-B14F-4D97-AF65-F5344CB8AC3E}">
        <p14:creationId xmlns:p14="http://schemas.microsoft.com/office/powerpoint/2010/main" val="1575510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따라서 </a:t>
            </a:r>
            <a:r>
              <a:rPr lang="ko-KR" altLang="en-US" dirty="0" err="1"/>
              <a:t>하드리얼</a:t>
            </a:r>
            <a:r>
              <a:rPr lang="ko-KR" altLang="en-US" dirty="0"/>
              <a:t> 타임일 때 시스템이 데드라인 내에 태스크를 </a:t>
            </a:r>
            <a:r>
              <a:rPr lang="en-US" altLang="ko-KR" dirty="0"/>
              <a:t>100%</a:t>
            </a:r>
            <a:r>
              <a:rPr lang="ko-KR" altLang="en-US" dirty="0"/>
              <a:t> 완료할 것을 </a:t>
            </a:r>
            <a:r>
              <a:rPr lang="ko-KR" altLang="en-US" dirty="0" err="1"/>
              <a:t>보장해야하는</a:t>
            </a:r>
            <a:r>
              <a:rPr lang="ko-KR" altLang="en-US" dirty="0"/>
              <a:t> 신뢰성이 필요합니다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12</a:t>
            </a:fld>
            <a:endParaRPr lang="en-US" altLang="ko-KR"/>
          </a:p>
        </p:txBody>
      </p:sp>
    </p:spTree>
    <p:extLst>
      <p:ext uri="{BB962C8B-B14F-4D97-AF65-F5344CB8AC3E}">
        <p14:creationId xmlns:p14="http://schemas.microsoft.com/office/powerpoint/2010/main" val="342780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일반적으로 </a:t>
            </a:r>
            <a:r>
              <a:rPr lang="en-US" altLang="ko-KR" dirty="0"/>
              <a:t>Hard-real time </a:t>
            </a:r>
            <a:r>
              <a:rPr lang="ko-KR" altLang="en-US" dirty="0"/>
              <a:t>시스템에서는 신뢰성을 중요시하기에 각 서브시스템이 독립적입니다</a:t>
            </a:r>
            <a:r>
              <a:rPr lang="en-US" altLang="ko-KR" dirty="0"/>
              <a:t>. </a:t>
            </a:r>
          </a:p>
          <a:p>
            <a:r>
              <a:rPr lang="ko-KR" altLang="en-US" dirty="0"/>
              <a:t>하지만 차세대 기술에서는 </a:t>
            </a:r>
            <a:r>
              <a:rPr lang="en-US" altLang="ko-KR" dirty="0"/>
              <a:t>dependent</a:t>
            </a:r>
            <a:r>
              <a:rPr lang="ko-KR" altLang="en-US" dirty="0"/>
              <a:t>한 서브시스템도 다뤄야할 것입니다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13</a:t>
            </a:fld>
            <a:endParaRPr lang="en-US" altLang="ko-KR"/>
          </a:p>
        </p:txBody>
      </p:sp>
    </p:spTree>
    <p:extLst>
      <p:ext uri="{BB962C8B-B14F-4D97-AF65-F5344CB8AC3E}">
        <p14:creationId xmlns:p14="http://schemas.microsoft.com/office/powerpoint/2010/main" val="1287451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화성에서 협업하는 로봇과</a:t>
            </a:r>
            <a:r>
              <a:rPr lang="en-US" altLang="ko-KR" dirty="0"/>
              <a:t> </a:t>
            </a:r>
            <a:r>
              <a:rPr lang="ko-KR" altLang="en-US" dirty="0"/>
              <a:t>공장에 어셈블리 라인에서의 환경을 생각하면 화성에서의 환경이 바람</a:t>
            </a:r>
            <a:r>
              <a:rPr lang="en-US" altLang="ko-KR" dirty="0"/>
              <a:t>, </a:t>
            </a:r>
            <a:r>
              <a:rPr lang="ko-KR" altLang="en-US" dirty="0"/>
              <a:t>태양풍</a:t>
            </a:r>
            <a:r>
              <a:rPr lang="en-US" altLang="ko-KR" dirty="0"/>
              <a:t>, </a:t>
            </a:r>
            <a:r>
              <a:rPr lang="ko-KR" altLang="en-US" dirty="0"/>
              <a:t>통신환경 등 더 복잡하고 분산되고 </a:t>
            </a:r>
            <a:r>
              <a:rPr lang="ko-KR" altLang="en-US" dirty="0" err="1"/>
              <a:t>비결정적인</a:t>
            </a:r>
            <a:r>
              <a:rPr lang="ko-KR" altLang="en-US" dirty="0"/>
              <a:t> 환경이기에 더 </a:t>
            </a:r>
            <a:r>
              <a:rPr lang="en-US" altLang="ko-KR" dirty="0"/>
              <a:t>Real-time </a:t>
            </a:r>
            <a:r>
              <a:rPr lang="ko-KR" altLang="en-US" dirty="0"/>
              <a:t>시스템에서 관리하기 힘든 것을 알 수 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14</a:t>
            </a:fld>
            <a:endParaRPr lang="en-US" altLang="ko-KR"/>
          </a:p>
        </p:txBody>
      </p:sp>
    </p:spTree>
    <p:extLst>
      <p:ext uri="{BB962C8B-B14F-4D97-AF65-F5344CB8AC3E}">
        <p14:creationId xmlns:p14="http://schemas.microsoft.com/office/powerpoint/2010/main" val="2953557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F890A-03C3-CC6C-D5C5-9DB5B2FD514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8708A3E-F88F-4162-4F8C-86852798BB2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233DFE2-6458-1BAC-9005-AF461E7A530E}"/>
              </a:ext>
            </a:extLst>
          </p:cNvPr>
          <p:cNvSpPr>
            <a:spLocks noGrp="1"/>
          </p:cNvSpPr>
          <p:nvPr>
            <p:ph type="body" idx="1"/>
          </p:nvPr>
        </p:nvSpPr>
        <p:spPr/>
        <p:txBody>
          <a:bodyPr/>
          <a:lstStyle/>
          <a:p>
            <a:r>
              <a:rPr lang="ko-KR" altLang="en-US" dirty="0"/>
              <a:t>우선 목차입니다</a:t>
            </a:r>
            <a:r>
              <a:rPr lang="en-US" altLang="ko-KR" dirty="0"/>
              <a:t>. Real-time computing system</a:t>
            </a:r>
            <a:r>
              <a:rPr lang="ko-KR" altLang="en-US" dirty="0"/>
              <a:t>이 무엇인지 정의 하고 그 특징과 </a:t>
            </a:r>
            <a:r>
              <a:rPr lang="en-US" altLang="ko-KR" dirty="0"/>
              <a:t>real-time </a:t>
            </a:r>
            <a:r>
              <a:rPr lang="ko-KR" altLang="en-US" dirty="0"/>
              <a:t>시스템을 구축하는 방법</a:t>
            </a:r>
            <a:r>
              <a:rPr lang="en-US" altLang="ko-KR" dirty="0"/>
              <a:t>, </a:t>
            </a:r>
            <a:r>
              <a:rPr lang="ko-KR" altLang="en-US" dirty="0"/>
              <a:t>그리고 미래 기술 순으로 발표하겠습니다</a:t>
            </a:r>
            <a:r>
              <a:rPr lang="en-US" altLang="ko-KR" dirty="0"/>
              <a:t>.</a:t>
            </a:r>
          </a:p>
          <a:p>
            <a:endParaRPr lang="ko-KR" altLang="en-US" dirty="0"/>
          </a:p>
        </p:txBody>
      </p:sp>
      <p:sp>
        <p:nvSpPr>
          <p:cNvPr id="4" name="슬라이드 번호 개체 틀 3">
            <a:extLst>
              <a:ext uri="{FF2B5EF4-FFF2-40B4-BE49-F238E27FC236}">
                <a16:creationId xmlns:a16="http://schemas.microsoft.com/office/drawing/2014/main" id="{20481A38-0ED9-6738-FD7A-D0E1770CF535}"/>
              </a:ext>
            </a:extLst>
          </p:cNvPr>
          <p:cNvSpPr>
            <a:spLocks noGrp="1"/>
          </p:cNvSpPr>
          <p:nvPr>
            <p:ph type="sldNum" sz="quarter" idx="5"/>
          </p:nvPr>
        </p:nvSpPr>
        <p:spPr/>
        <p:txBody>
          <a:bodyPr/>
          <a:lstStyle/>
          <a:p>
            <a:pPr>
              <a:defRPr/>
            </a:pPr>
            <a:fld id="{249C591A-FA2A-4D76-9C90-D78C3F9138F5}" type="slidenum">
              <a:rPr lang="ko-KR" altLang="en-US" smtClean="0"/>
              <a:pPr>
                <a:defRPr/>
              </a:pPr>
              <a:t>15</a:t>
            </a:fld>
            <a:endParaRPr lang="en-US" altLang="ko-KR"/>
          </a:p>
        </p:txBody>
      </p:sp>
    </p:spTree>
    <p:extLst>
      <p:ext uri="{BB962C8B-B14F-4D97-AF65-F5344CB8AC3E}">
        <p14:creationId xmlns:p14="http://schemas.microsoft.com/office/powerpoint/2010/main" val="2808748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지금까지 설명한 특성들을 만족시키기 위한 시스템들을 만들기위해 고려해야할 요소들입니다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16</a:t>
            </a:fld>
            <a:endParaRPr lang="en-US" altLang="ko-KR"/>
          </a:p>
        </p:txBody>
      </p:sp>
    </p:spTree>
    <p:extLst>
      <p:ext uri="{BB962C8B-B14F-4D97-AF65-F5344CB8AC3E}">
        <p14:creationId xmlns:p14="http://schemas.microsoft.com/office/powerpoint/2010/main" val="32407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먼저 </a:t>
            </a:r>
            <a:r>
              <a:rPr lang="en-US" altLang="ko-KR" dirty="0"/>
              <a:t>Real-time</a:t>
            </a:r>
            <a:r>
              <a:rPr lang="ko-KR" altLang="en-US" dirty="0"/>
              <a:t> 운영체제</a:t>
            </a:r>
            <a:r>
              <a:rPr lang="en-US" altLang="ko-KR" dirty="0"/>
              <a:t>, </a:t>
            </a:r>
            <a:r>
              <a:rPr lang="ko-KR" altLang="en-US" dirty="0"/>
              <a:t>특히 커널에서는 </a:t>
            </a:r>
            <a:r>
              <a:rPr lang="en-US" altLang="ko-KR" dirty="0"/>
              <a:t>Time dimension</a:t>
            </a:r>
            <a:r>
              <a:rPr lang="ko-KR" altLang="en-US" dirty="0"/>
              <a:t>을 중점적으로 </a:t>
            </a:r>
            <a:r>
              <a:rPr lang="ko-KR" altLang="en-US" dirty="0" err="1"/>
              <a:t>관리해야합니다</a:t>
            </a:r>
            <a:r>
              <a:rPr lang="en-US" altLang="ko-KR" dirty="0"/>
              <a:t>. </a:t>
            </a:r>
            <a:r>
              <a:rPr lang="ko-KR" altLang="en-US" dirty="0"/>
              <a:t>그리고 </a:t>
            </a:r>
            <a:r>
              <a:rPr lang="en-US" altLang="ko-KR" dirty="0"/>
              <a:t>time </a:t>
            </a:r>
            <a:r>
              <a:rPr lang="en-US" altLang="ko-KR" dirty="0" err="1"/>
              <a:t>constarints</a:t>
            </a:r>
            <a:r>
              <a:rPr lang="ko-KR" altLang="en-US" dirty="0"/>
              <a:t>를 만족하기 위해 </a:t>
            </a:r>
            <a:r>
              <a:rPr lang="ko-KR" altLang="en-US" dirty="0" err="1"/>
              <a:t>자원활당의</a:t>
            </a:r>
            <a:r>
              <a:rPr lang="ko-KR" altLang="en-US" dirty="0"/>
              <a:t> </a:t>
            </a:r>
            <a:r>
              <a:rPr lang="en-US" altLang="ko-KR" dirty="0"/>
              <a:t>Flexibility</a:t>
            </a:r>
            <a:r>
              <a:rPr lang="ko-KR" altLang="en-US" dirty="0"/>
              <a:t>와 </a:t>
            </a:r>
            <a:r>
              <a:rPr lang="en-US" altLang="ko-KR" dirty="0"/>
              <a:t>predictability</a:t>
            </a:r>
            <a:r>
              <a:rPr lang="ko-KR" altLang="en-US" dirty="0"/>
              <a:t>를 가져야하기에 </a:t>
            </a:r>
            <a:r>
              <a:rPr lang="en-US" altLang="ko-KR" dirty="0"/>
              <a:t>state of the art</a:t>
            </a:r>
            <a:r>
              <a:rPr lang="ko-KR" altLang="en-US" dirty="0"/>
              <a:t>가 필요합니다</a:t>
            </a:r>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17</a:t>
            </a:fld>
            <a:endParaRPr lang="en-US" altLang="ko-KR"/>
          </a:p>
        </p:txBody>
      </p:sp>
    </p:spTree>
    <p:extLst>
      <p:ext uri="{BB962C8B-B14F-4D97-AF65-F5344CB8AC3E}">
        <p14:creationId xmlns:p14="http://schemas.microsoft.com/office/powerpoint/2010/main" val="3750867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Real-time </a:t>
            </a:r>
            <a:r>
              <a:rPr lang="ko-KR" altLang="en-US" dirty="0"/>
              <a:t>커널에서 필요하고 고려해야하는 부분은 다음과 같습니다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18</a:t>
            </a:fld>
            <a:endParaRPr lang="en-US" altLang="ko-KR"/>
          </a:p>
        </p:txBody>
      </p:sp>
    </p:spTree>
    <p:extLst>
      <p:ext uri="{BB962C8B-B14F-4D97-AF65-F5344CB8AC3E}">
        <p14:creationId xmlns:p14="http://schemas.microsoft.com/office/powerpoint/2010/main" val="2579741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Real-time scheduling</a:t>
            </a:r>
            <a:r>
              <a:rPr lang="ko-KR" altLang="en-US" dirty="0"/>
              <a:t>에서 생각해봐야하는 부분은 다음과 같습니다</a:t>
            </a:r>
            <a:r>
              <a:rPr lang="en-US" altLang="ko-KR" dirty="0"/>
              <a:t>.</a:t>
            </a:r>
          </a:p>
          <a:p>
            <a:r>
              <a:rPr lang="ko-KR" altLang="en-US" dirty="0"/>
              <a:t>선점이냐 </a:t>
            </a:r>
            <a:r>
              <a:rPr lang="ko-KR" altLang="en-US" dirty="0" err="1"/>
              <a:t>비선점이냐</a:t>
            </a:r>
            <a:r>
              <a:rPr lang="en-US" altLang="ko-KR" dirty="0"/>
              <a:t>, </a:t>
            </a:r>
            <a:r>
              <a:rPr lang="ko-KR" altLang="en-US" dirty="0"/>
              <a:t>태스크가 주기적이냐 </a:t>
            </a:r>
            <a:r>
              <a:rPr lang="ko-KR" altLang="en-US" dirty="0" err="1"/>
              <a:t>비주기적이냐</a:t>
            </a:r>
            <a:r>
              <a:rPr lang="en-US" altLang="ko-KR" dirty="0"/>
              <a:t>, </a:t>
            </a:r>
            <a:r>
              <a:rPr lang="ko-KR" altLang="en-US" dirty="0"/>
              <a:t>태스크의 우선순위는 어떻게 되느냐 그리고</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19</a:t>
            </a:fld>
            <a:endParaRPr lang="en-US" altLang="ko-KR"/>
          </a:p>
        </p:txBody>
      </p:sp>
    </p:spTree>
    <p:extLst>
      <p:ext uri="{BB962C8B-B14F-4D97-AF65-F5344CB8AC3E}">
        <p14:creationId xmlns:p14="http://schemas.microsoft.com/office/powerpoint/2010/main" val="337912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우선 목차입니다</a:t>
            </a:r>
            <a:r>
              <a:rPr lang="en-US" altLang="ko-KR" dirty="0"/>
              <a:t>. Real-time computing system</a:t>
            </a:r>
            <a:r>
              <a:rPr lang="ko-KR" altLang="en-US" dirty="0"/>
              <a:t>이 무엇인지 정의 하고 그 특징과 </a:t>
            </a:r>
            <a:r>
              <a:rPr lang="en-US" altLang="ko-KR" dirty="0"/>
              <a:t>real-time </a:t>
            </a:r>
            <a:r>
              <a:rPr lang="ko-KR" altLang="en-US" dirty="0"/>
              <a:t>시스템을 구축하는 방법</a:t>
            </a:r>
            <a:r>
              <a:rPr lang="en-US" altLang="ko-KR" dirty="0"/>
              <a:t>, </a:t>
            </a:r>
            <a:r>
              <a:rPr lang="ko-KR" altLang="en-US" dirty="0"/>
              <a:t>그리고 미래 기술 순으로 발표하겠습니다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a:t>
            </a:fld>
            <a:endParaRPr lang="en-US" altLang="ko-KR"/>
          </a:p>
        </p:txBody>
      </p:sp>
    </p:spTree>
    <p:extLst>
      <p:ext uri="{BB962C8B-B14F-4D97-AF65-F5344CB8AC3E}">
        <p14:creationId xmlns:p14="http://schemas.microsoft.com/office/powerpoint/2010/main" val="172616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ko-KR" altLang="en-US" dirty="0" err="1"/>
              <a:t>스케쥴링에</a:t>
            </a:r>
            <a:r>
              <a:rPr lang="ko-KR" altLang="en-US" dirty="0"/>
              <a:t> 관해서는 뒤에 다른 논문들도 많기 때문에 간략히 어떤 알고리즘이 </a:t>
            </a:r>
            <a:r>
              <a:rPr lang="ko-KR" altLang="en-US" dirty="0" err="1"/>
              <a:t>있는지만</a:t>
            </a:r>
            <a:r>
              <a:rPr lang="ko-KR" altLang="en-US" dirty="0"/>
              <a:t> </a:t>
            </a:r>
            <a:r>
              <a:rPr lang="ko-KR" altLang="en-US" dirty="0" err="1"/>
              <a:t>설명드리겠습니다</a:t>
            </a:r>
            <a:r>
              <a:rPr lang="en-US" altLang="ko-KR" dirty="0"/>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dirty="0"/>
              <a:t>FCFS</a:t>
            </a:r>
            <a:r>
              <a:rPr lang="ko-KR" altLang="en-US" dirty="0"/>
              <a:t>는 </a:t>
            </a:r>
            <a:r>
              <a:rPr lang="en-US" altLang="ko-KR" dirty="0"/>
              <a:t>FIFO</a:t>
            </a:r>
            <a:r>
              <a:rPr lang="ko-KR" altLang="en-US" dirty="0"/>
              <a:t>라는 말로도 불리는데 한마디로 선착순</a:t>
            </a:r>
            <a:r>
              <a:rPr lang="en-US" altLang="ko-KR" dirty="0"/>
              <a:t>,</a:t>
            </a:r>
            <a:r>
              <a:rPr lang="ko-KR" altLang="en-US" dirty="0"/>
              <a:t> 먼저 </a:t>
            </a:r>
            <a:r>
              <a:rPr lang="ko-KR" altLang="en-US" dirty="0" err="1"/>
              <a:t>오는데로</a:t>
            </a:r>
            <a:r>
              <a:rPr lang="ko-KR" altLang="en-US" dirty="0"/>
              <a:t> 먼저 실행하는 것입니다</a:t>
            </a:r>
            <a:r>
              <a:rPr lang="en-US" altLang="ko-KR" dirty="0"/>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ko-KR" altLang="en-US" dirty="0"/>
              <a:t>그리고 우선순위 </a:t>
            </a:r>
            <a:r>
              <a:rPr lang="ko-KR" altLang="en-US" dirty="0" err="1"/>
              <a:t>스케쥴에는</a:t>
            </a:r>
            <a:r>
              <a:rPr lang="ko-KR" altLang="en-US" dirty="0"/>
              <a:t> 우선순위가 정적으로 정해져 있는 </a:t>
            </a:r>
            <a:r>
              <a:rPr lang="en-US" altLang="ko-KR" dirty="0"/>
              <a:t>Fixed priority </a:t>
            </a:r>
            <a:r>
              <a:rPr lang="ko-KR" altLang="en-US" dirty="0" err="1"/>
              <a:t>스케쥴링</a:t>
            </a:r>
            <a:r>
              <a:rPr lang="ko-KR" altLang="en-US" dirty="0"/>
              <a:t> 중 주기가 짧은 </a:t>
            </a:r>
            <a:r>
              <a:rPr lang="en-US" altLang="ko-KR" dirty="0"/>
              <a:t>Task</a:t>
            </a:r>
            <a:r>
              <a:rPr lang="ko-KR" altLang="en-US" dirty="0"/>
              <a:t>를 먼저 하는 </a:t>
            </a:r>
            <a:r>
              <a:rPr lang="en-US" altLang="ko-KR" dirty="0"/>
              <a:t>RM</a:t>
            </a:r>
            <a:r>
              <a:rPr lang="ko-KR" altLang="en-US" dirty="0"/>
              <a:t>과 데드라인이 얼마 </a:t>
            </a:r>
            <a:r>
              <a:rPr lang="ko-KR" altLang="en-US" dirty="0" err="1"/>
              <a:t>안남은</a:t>
            </a:r>
            <a:r>
              <a:rPr lang="ko-KR" altLang="en-US" dirty="0"/>
              <a:t> </a:t>
            </a:r>
            <a:r>
              <a:rPr lang="en-US" altLang="ko-KR" dirty="0"/>
              <a:t>Task</a:t>
            </a:r>
            <a:r>
              <a:rPr lang="ko-KR" altLang="en-US" dirty="0"/>
              <a:t>를 </a:t>
            </a:r>
            <a:r>
              <a:rPr lang="ko-KR" altLang="en-US" dirty="0" err="1"/>
              <a:t>먼저하는</a:t>
            </a:r>
            <a:r>
              <a:rPr lang="ko-KR" altLang="en-US" dirty="0"/>
              <a:t> </a:t>
            </a:r>
            <a:r>
              <a:rPr lang="en-US" altLang="ko-KR" dirty="0"/>
              <a:t>DM </a:t>
            </a:r>
            <a:r>
              <a:rPr lang="ko-KR" altLang="en-US" dirty="0" err="1"/>
              <a:t>스케쥴링이</a:t>
            </a:r>
            <a:r>
              <a:rPr lang="ko-KR" altLang="en-US" dirty="0"/>
              <a:t> 있습니다</a:t>
            </a:r>
            <a:r>
              <a:rPr lang="en-US" altLang="ko-KR" dirty="0"/>
              <a:t>. </a:t>
            </a:r>
          </a:p>
          <a:p>
            <a:pPr marL="0" marR="0" lvl="0" indent="0" algn="l" defTabSz="914400" rtl="0" eaLnBrk="0" fontAlgn="base" latinLnBrk="1" hangingPunct="0">
              <a:lnSpc>
                <a:spcPct val="100000"/>
              </a:lnSpc>
              <a:spcBef>
                <a:spcPct val="30000"/>
              </a:spcBef>
              <a:spcAft>
                <a:spcPct val="0"/>
              </a:spcAft>
              <a:buClrTx/>
              <a:buSzTx/>
              <a:buFontTx/>
              <a:buNone/>
              <a:tabLst/>
              <a:defRPr/>
            </a:pPr>
            <a:r>
              <a:rPr lang="ko-KR" altLang="en-US" dirty="0"/>
              <a:t>우선순위가 동적으로 동작하는 </a:t>
            </a:r>
            <a:r>
              <a:rPr lang="en-US" altLang="ko-KR" dirty="0"/>
              <a:t>Dynamic priority </a:t>
            </a:r>
            <a:r>
              <a:rPr lang="ko-KR" altLang="en-US" dirty="0" err="1"/>
              <a:t>스케쥴링에는</a:t>
            </a:r>
            <a:r>
              <a:rPr lang="ko-KR" altLang="en-US" dirty="0"/>
              <a:t> 여유시간이 </a:t>
            </a:r>
            <a:r>
              <a:rPr lang="ko-KR" altLang="en-US" dirty="0" err="1"/>
              <a:t>적을거라</a:t>
            </a:r>
            <a:r>
              <a:rPr lang="ko-KR" altLang="en-US" dirty="0"/>
              <a:t> 생각하는 태스크를 </a:t>
            </a:r>
            <a:r>
              <a:rPr lang="ko-KR" altLang="en-US" dirty="0" err="1"/>
              <a:t>먼저하는</a:t>
            </a:r>
            <a:r>
              <a:rPr lang="ko-KR" altLang="en-US" dirty="0"/>
              <a:t> </a:t>
            </a:r>
            <a:r>
              <a:rPr lang="en-US" altLang="ko-KR" dirty="0"/>
              <a:t>LLF</a:t>
            </a:r>
            <a:r>
              <a:rPr lang="ko-KR" altLang="en-US" dirty="0"/>
              <a:t>와 데드라인이 </a:t>
            </a:r>
            <a:r>
              <a:rPr lang="ko-KR" altLang="en-US" dirty="0" err="1"/>
              <a:t>얼마남지않은</a:t>
            </a:r>
            <a:r>
              <a:rPr lang="ko-KR" altLang="en-US" dirty="0"/>
              <a:t> 태스크를 </a:t>
            </a:r>
            <a:r>
              <a:rPr lang="ko-KR" altLang="en-US" dirty="0" err="1"/>
              <a:t>먼저하는</a:t>
            </a:r>
            <a:r>
              <a:rPr lang="ko-KR" altLang="en-US" dirty="0"/>
              <a:t> </a:t>
            </a:r>
            <a:r>
              <a:rPr lang="en-US" altLang="ko-KR" dirty="0"/>
              <a:t>EDF</a:t>
            </a:r>
            <a:r>
              <a:rPr lang="ko-KR" altLang="en-US" dirty="0"/>
              <a:t>가 있습니다</a:t>
            </a:r>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20</a:t>
            </a:fld>
            <a:endParaRPr lang="en-US" altLang="ko-KR"/>
          </a:p>
        </p:txBody>
      </p:sp>
    </p:spTree>
    <p:extLst>
      <p:ext uri="{BB962C8B-B14F-4D97-AF65-F5344CB8AC3E}">
        <p14:creationId xmlns:p14="http://schemas.microsoft.com/office/powerpoint/2010/main" val="2320708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6600" b="0" dirty="0"/>
              <a:t>Real-time </a:t>
            </a:r>
            <a:r>
              <a:rPr lang="ko-KR" altLang="en-US" sz="6600" b="0" dirty="0" err="1"/>
              <a:t>아키텍쳐를</a:t>
            </a:r>
            <a:r>
              <a:rPr lang="ko-KR" altLang="en-US" sz="6600" b="0" dirty="0"/>
              <a:t> 구성할 때에도 </a:t>
            </a:r>
            <a:r>
              <a:rPr lang="en-US" altLang="ko-KR" sz="6600" b="0" dirty="0"/>
              <a:t>WCET </a:t>
            </a:r>
            <a:r>
              <a:rPr lang="ko-KR" altLang="en-US" sz="6600" b="0" dirty="0"/>
              <a:t>가 중요한데 </a:t>
            </a:r>
            <a:r>
              <a:rPr lang="ko-KR" altLang="en-US" sz="8800" dirty="0"/>
              <a:t>프로그램의 최악의 실행 시간은 시스템 하드웨어</a:t>
            </a:r>
            <a:r>
              <a:rPr lang="en-US" altLang="ko-KR" sz="8800" dirty="0"/>
              <a:t>, </a:t>
            </a:r>
            <a:r>
              <a:rPr lang="ko-KR" altLang="en-US" sz="8800" dirty="0"/>
              <a:t>운영체제</a:t>
            </a:r>
            <a:r>
              <a:rPr lang="en-US" altLang="ko-KR" sz="8800" dirty="0"/>
              <a:t>, </a:t>
            </a:r>
            <a:r>
              <a:rPr lang="ko-KR" altLang="en-US" sz="8800" dirty="0"/>
              <a:t>컴파일러</a:t>
            </a:r>
            <a:r>
              <a:rPr lang="en-US" altLang="ko-KR" sz="8800" dirty="0"/>
              <a:t>, </a:t>
            </a:r>
            <a:r>
              <a:rPr lang="ko-KR" altLang="en-US" sz="8800" dirty="0"/>
              <a:t>프로그래밍 언어 등 여러 요소에 의존합니다</a:t>
            </a:r>
            <a:r>
              <a:rPr lang="en-US" altLang="ko-KR" sz="8800" dirty="0"/>
              <a:t>. </a:t>
            </a:r>
            <a:br>
              <a:rPr lang="en-US" altLang="ko-KR" sz="8800" dirty="0"/>
            </a:br>
            <a:r>
              <a:rPr lang="ko-KR" altLang="en-US" sz="8800" dirty="0"/>
              <a:t>캐시</a:t>
            </a:r>
            <a:r>
              <a:rPr lang="en-US" altLang="ko-KR" sz="8800" dirty="0"/>
              <a:t>, </a:t>
            </a:r>
            <a:r>
              <a:rPr lang="ko-KR" altLang="en-US" sz="8800" dirty="0" err="1"/>
              <a:t>파이프라이닝</a:t>
            </a:r>
            <a:r>
              <a:rPr lang="en-US" altLang="ko-KR" sz="8800" dirty="0"/>
              <a:t>, </a:t>
            </a:r>
            <a:r>
              <a:rPr lang="ko-KR" altLang="en-US" sz="8800" dirty="0"/>
              <a:t>동적 </a:t>
            </a:r>
            <a:r>
              <a:rPr lang="en-US" altLang="ko-KR" sz="8800" dirty="0"/>
              <a:t>RAM, </a:t>
            </a:r>
            <a:r>
              <a:rPr lang="ko-KR" altLang="en-US" sz="8800" dirty="0"/>
              <a:t>가상 메모리 등과 같은 하드웨어 최적화 기능들은 평균 성능은 높여주지만</a:t>
            </a:r>
            <a:r>
              <a:rPr lang="en-US" altLang="ko-KR" sz="8800" dirty="0"/>
              <a:t>, </a:t>
            </a:r>
            <a:r>
              <a:rPr lang="ko-KR" altLang="en-US" sz="8800" dirty="0"/>
              <a:t>최악의 상황에서는 매우 예측 불가능한 동작을 유발하여 </a:t>
            </a:r>
            <a:r>
              <a:rPr lang="en-US" altLang="ko-KR" sz="8800" dirty="0"/>
              <a:t>WCET </a:t>
            </a:r>
            <a:r>
              <a:rPr lang="ko-KR" altLang="en-US" sz="8800" dirty="0"/>
              <a:t>계산을 어렵게 만듭니다</a:t>
            </a:r>
            <a:r>
              <a:rPr lang="en-US" altLang="ko-KR" sz="8800" dirty="0"/>
              <a:t>.</a:t>
            </a:r>
            <a:r>
              <a:rPr lang="ko-KR" altLang="en-US" sz="8800" dirty="0"/>
              <a:t>컴파일러 최적화 기법</a:t>
            </a:r>
            <a:r>
              <a:rPr lang="en-US" altLang="ko-KR" sz="8800" dirty="0"/>
              <a:t>(</a:t>
            </a:r>
            <a:r>
              <a:rPr lang="ko-KR" altLang="en-US" sz="8800" dirty="0"/>
              <a:t>예</a:t>
            </a:r>
            <a:r>
              <a:rPr lang="en-US" altLang="ko-KR" sz="8800" dirty="0"/>
              <a:t>: </a:t>
            </a:r>
            <a:r>
              <a:rPr lang="ko-KR" altLang="en-US" sz="8800" dirty="0"/>
              <a:t>상수 </a:t>
            </a:r>
            <a:r>
              <a:rPr lang="ko-KR" altLang="en-US" sz="8800" dirty="0" err="1"/>
              <a:t>폴딩</a:t>
            </a:r>
            <a:r>
              <a:rPr lang="en-US" altLang="ko-KR" sz="8800" dirty="0"/>
              <a:t>)</a:t>
            </a:r>
            <a:r>
              <a:rPr lang="ko-KR" altLang="en-US" sz="8800" dirty="0"/>
              <a:t>과 인터럽트</a:t>
            </a:r>
            <a:r>
              <a:rPr lang="en-US" altLang="ko-KR" sz="8800" dirty="0"/>
              <a:t>, </a:t>
            </a:r>
            <a:r>
              <a:rPr lang="ko-KR" altLang="en-US" sz="8800" dirty="0"/>
              <a:t>공유 메모리 접근</a:t>
            </a:r>
            <a:r>
              <a:rPr lang="en-US" altLang="ko-KR" sz="8800" dirty="0"/>
              <a:t>, </a:t>
            </a:r>
            <a:r>
              <a:rPr lang="ko-KR" altLang="en-US" sz="8800" dirty="0"/>
              <a:t>선점</a:t>
            </a:r>
            <a:r>
              <a:rPr lang="en-US" altLang="ko-KR" sz="8800" dirty="0"/>
              <a:t>(preemption) </a:t>
            </a:r>
            <a:r>
              <a:rPr lang="ko-KR" altLang="en-US" sz="8800" dirty="0"/>
              <a:t>같은 시스템 간섭도 실행 시간 예측에 추가적인 복잡성을 더합니다</a:t>
            </a:r>
            <a:r>
              <a:rPr lang="en-US" altLang="ko-KR" sz="8800" dirty="0"/>
              <a:t>.</a:t>
            </a:r>
          </a:p>
          <a:p>
            <a:r>
              <a:rPr lang="ko-KR" altLang="en-US" sz="6600" b="0" dirty="0"/>
              <a:t>따라서 이러한 복잡성을 줄이기 위해 자동차 업계를 예로 들면 </a:t>
            </a:r>
            <a:r>
              <a:rPr lang="en-US" altLang="ko-KR" sz="6600" b="0" dirty="0"/>
              <a:t>domain</a:t>
            </a:r>
            <a:r>
              <a:rPr lang="ko-KR" altLang="en-US" sz="6600" b="0" dirty="0" err="1"/>
              <a:t>아케텍쳐에서</a:t>
            </a:r>
            <a:r>
              <a:rPr lang="ko-KR" altLang="en-US" sz="6600" b="0" dirty="0"/>
              <a:t>  </a:t>
            </a:r>
            <a:r>
              <a:rPr lang="en-US" altLang="ko-KR" sz="6600" b="0" dirty="0"/>
              <a:t>Zonal architecture</a:t>
            </a:r>
            <a:r>
              <a:rPr lang="ko-KR" altLang="en-US" sz="6600" b="0" dirty="0"/>
              <a:t>와 같은 </a:t>
            </a:r>
            <a:r>
              <a:rPr lang="ko-KR" altLang="en-US" sz="6600" b="0" dirty="0" err="1"/>
              <a:t>아키텍쳐가</a:t>
            </a:r>
            <a:r>
              <a:rPr lang="ko-KR" altLang="en-US" sz="6600" b="0" dirty="0"/>
              <a:t> 도입되고 있습니다</a:t>
            </a:r>
            <a:r>
              <a:rPr lang="en-US" altLang="ko-KR" sz="6600" b="0" dirty="0"/>
              <a:t>.</a:t>
            </a:r>
            <a:endParaRPr lang="ko-KR" altLang="en-US" sz="6600" b="0"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21</a:t>
            </a:fld>
            <a:endParaRPr lang="en-US" altLang="ko-KR"/>
          </a:p>
        </p:txBody>
      </p:sp>
    </p:spTree>
    <p:extLst>
      <p:ext uri="{BB962C8B-B14F-4D97-AF65-F5344CB8AC3E}">
        <p14:creationId xmlns:p14="http://schemas.microsoft.com/office/powerpoint/2010/main" val="1364569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8000" dirty="0"/>
              <a:t>실시간 시스템 아키텍처는 단일 프로세서</a:t>
            </a:r>
            <a:r>
              <a:rPr lang="en-US" altLang="ko-KR" sz="8000" dirty="0"/>
              <a:t>, </a:t>
            </a:r>
            <a:r>
              <a:rPr lang="ko-KR" altLang="en-US" sz="8000" dirty="0"/>
              <a:t>다중 프로세서</a:t>
            </a:r>
            <a:r>
              <a:rPr lang="en-US" altLang="ko-KR" sz="8000" dirty="0"/>
              <a:t>, </a:t>
            </a:r>
            <a:r>
              <a:rPr lang="ko-KR" altLang="en-US" sz="8000" dirty="0"/>
              <a:t>또는 이들의 네트워크 형태로 구성됩니다</a:t>
            </a:r>
            <a:r>
              <a:rPr lang="en-US" altLang="ko-KR" sz="8000" dirty="0"/>
              <a:t>. </a:t>
            </a:r>
            <a:r>
              <a:rPr lang="ko-KR" altLang="en-US" sz="8000" dirty="0"/>
              <a:t>이러한 구조는 높은 결함 허용성을 제공할 수 있지만</a:t>
            </a:r>
            <a:r>
              <a:rPr lang="en-US" altLang="ko-KR" sz="8000" dirty="0"/>
              <a:t>, </a:t>
            </a:r>
            <a:r>
              <a:rPr lang="ko-KR" altLang="en-US" sz="8000" dirty="0"/>
              <a:t>동시에 작업을 예측 가능한 기한 내에 완료하기 어렵게 만들 수 있습니다</a:t>
            </a:r>
            <a:r>
              <a:rPr lang="en-US" altLang="ko-KR" sz="8000" dirty="0"/>
              <a:t>. </a:t>
            </a:r>
            <a:r>
              <a:rPr lang="ko-KR" altLang="en-US" sz="8000" dirty="0"/>
              <a:t>따라서 결함 허용 기능은 하드웨어와 소프트웨어 설계 초기 단계에서 시간 제약과 함께 통합되어야 합니다</a:t>
            </a:r>
            <a:r>
              <a:rPr lang="en-US" altLang="ko-KR" sz="8000" dirty="0"/>
              <a:t>. </a:t>
            </a:r>
            <a:r>
              <a:rPr lang="ko-KR" altLang="en-US" sz="8000" dirty="0"/>
              <a:t>현재 하드 리얼타임 시스템에서는 주로 오프라인으로 계산된 기본 및 백업 스케줄을 사용하여 모든 복제본을 동시에 실행함으로써 결함에 대응합니다</a:t>
            </a:r>
            <a:r>
              <a:rPr lang="en-US" altLang="ko-KR" sz="8000" dirty="0"/>
              <a:t>. </a:t>
            </a:r>
            <a:r>
              <a:rPr lang="ko-KR" altLang="en-US" sz="8000" dirty="0"/>
              <a:t>그러나 이러한 접근 방식은 미래의 애플리케이션에서는 지나치게 경직적일 수 있습니다</a:t>
            </a:r>
            <a:r>
              <a:rPr lang="en-US" altLang="ko-KR" sz="8000" dirty="0"/>
              <a:t>.</a:t>
            </a:r>
            <a:endParaRPr lang="ko-KR" altLang="en-US" sz="4400"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22</a:t>
            </a:fld>
            <a:endParaRPr lang="en-US" altLang="ko-KR"/>
          </a:p>
        </p:txBody>
      </p:sp>
    </p:spTree>
    <p:extLst>
      <p:ext uri="{BB962C8B-B14F-4D97-AF65-F5344CB8AC3E}">
        <p14:creationId xmlns:p14="http://schemas.microsoft.com/office/powerpoint/2010/main" val="4232795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ko-KR" altLang="en-US" dirty="0"/>
              <a:t>이러한 복잡한 </a:t>
            </a:r>
            <a:r>
              <a:rPr lang="en-US" altLang="ko-KR" dirty="0"/>
              <a:t>Real-time </a:t>
            </a:r>
            <a:r>
              <a:rPr lang="ko-KR" altLang="en-US" dirty="0"/>
              <a:t>시스템에서는 더불어 프로그래밍언어</a:t>
            </a:r>
            <a:r>
              <a:rPr lang="en-US" altLang="ko-KR" dirty="0"/>
              <a:t>, </a:t>
            </a:r>
            <a:r>
              <a:rPr lang="ko-KR" altLang="en-US" dirty="0"/>
              <a:t>통신 프로토콜</a:t>
            </a:r>
            <a:r>
              <a:rPr lang="en-US" altLang="ko-KR" dirty="0"/>
              <a:t>, </a:t>
            </a:r>
            <a:r>
              <a:rPr lang="ko-KR" altLang="en-US" dirty="0"/>
              <a:t>분산 시스템</a:t>
            </a:r>
            <a:r>
              <a:rPr lang="en-US" altLang="ko-KR" dirty="0"/>
              <a:t>, </a:t>
            </a:r>
            <a:r>
              <a:rPr lang="ko-KR" altLang="en-US" dirty="0"/>
              <a:t>두번째 논문에서 </a:t>
            </a:r>
            <a:r>
              <a:rPr lang="ko-KR" altLang="en-US" dirty="0" err="1"/>
              <a:t>다루게될</a:t>
            </a:r>
            <a:r>
              <a:rPr lang="ko-KR" altLang="en-US" dirty="0"/>
              <a:t> </a:t>
            </a:r>
            <a:r>
              <a:rPr lang="en-US" altLang="ko-KR" dirty="0"/>
              <a:t>Real-Time</a:t>
            </a:r>
            <a:r>
              <a:rPr lang="ko-KR" altLang="en-US" dirty="0"/>
              <a:t> 디자인 </a:t>
            </a:r>
            <a:r>
              <a:rPr lang="ko-KR" altLang="en-US" dirty="0" err="1"/>
              <a:t>방법론등을</a:t>
            </a:r>
            <a:r>
              <a:rPr lang="ko-KR" altLang="en-US" dirty="0"/>
              <a:t> 통해 통합적인 접근이 필요합니다</a:t>
            </a:r>
            <a:r>
              <a:rPr lang="en-US" altLang="ko-KR" dirty="0"/>
              <a:t>.</a:t>
            </a:r>
            <a:r>
              <a:rPr lang="ko-KR" altLang="en-US" dirty="0"/>
              <a:t> 이러한 요소들이 결합되어야 시스템의 확장성과 신뢰성을 보장할 수 있습니다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23</a:t>
            </a:fld>
            <a:endParaRPr lang="en-US" altLang="ko-KR"/>
          </a:p>
        </p:txBody>
      </p:sp>
    </p:spTree>
    <p:extLst>
      <p:ext uri="{BB962C8B-B14F-4D97-AF65-F5344CB8AC3E}">
        <p14:creationId xmlns:p14="http://schemas.microsoft.com/office/powerpoint/2010/main" val="320137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F890A-03C3-CC6C-D5C5-9DB5B2FD514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8708A3E-F88F-4162-4F8C-86852798BB2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233DFE2-6458-1BAC-9005-AF461E7A530E}"/>
              </a:ext>
            </a:extLst>
          </p:cNvPr>
          <p:cNvSpPr>
            <a:spLocks noGrp="1"/>
          </p:cNvSpPr>
          <p:nvPr>
            <p:ph type="body" idx="1"/>
          </p:nvPr>
        </p:nvSpPr>
        <p:spPr/>
        <p:txBody>
          <a:bodyPr/>
          <a:lstStyle/>
          <a:p>
            <a:r>
              <a:rPr lang="ko-KR" altLang="en-US" dirty="0"/>
              <a:t>우선 목차입니다</a:t>
            </a:r>
            <a:r>
              <a:rPr lang="en-US" altLang="ko-KR" dirty="0"/>
              <a:t>. Real-time computing system</a:t>
            </a:r>
            <a:r>
              <a:rPr lang="ko-KR" altLang="en-US" dirty="0"/>
              <a:t>이 무엇인지 정의 하고 그 특징과 </a:t>
            </a:r>
            <a:r>
              <a:rPr lang="en-US" altLang="ko-KR" dirty="0"/>
              <a:t>real-time </a:t>
            </a:r>
            <a:r>
              <a:rPr lang="ko-KR" altLang="en-US" dirty="0"/>
              <a:t>시스템을 구축하는 방법</a:t>
            </a:r>
            <a:r>
              <a:rPr lang="en-US" altLang="ko-KR" dirty="0"/>
              <a:t>, </a:t>
            </a:r>
            <a:r>
              <a:rPr lang="ko-KR" altLang="en-US" dirty="0"/>
              <a:t>그리고 미래 기술 순으로 발표하겠습니다</a:t>
            </a:r>
            <a:r>
              <a:rPr lang="en-US" altLang="ko-KR" dirty="0"/>
              <a:t>.</a:t>
            </a:r>
          </a:p>
          <a:p>
            <a:endParaRPr lang="ko-KR" altLang="en-US" dirty="0"/>
          </a:p>
        </p:txBody>
      </p:sp>
      <p:sp>
        <p:nvSpPr>
          <p:cNvPr id="4" name="슬라이드 번호 개체 틀 3">
            <a:extLst>
              <a:ext uri="{FF2B5EF4-FFF2-40B4-BE49-F238E27FC236}">
                <a16:creationId xmlns:a16="http://schemas.microsoft.com/office/drawing/2014/main" id="{20481A38-0ED9-6738-FD7A-D0E1770CF535}"/>
              </a:ext>
            </a:extLst>
          </p:cNvPr>
          <p:cNvSpPr>
            <a:spLocks noGrp="1"/>
          </p:cNvSpPr>
          <p:nvPr>
            <p:ph type="sldNum" sz="quarter" idx="5"/>
          </p:nvPr>
        </p:nvSpPr>
        <p:spPr/>
        <p:txBody>
          <a:bodyPr/>
          <a:lstStyle/>
          <a:p>
            <a:pPr>
              <a:defRPr/>
            </a:pPr>
            <a:fld id="{249C591A-FA2A-4D76-9C90-D78C3F9138F5}" type="slidenum">
              <a:rPr lang="ko-KR" altLang="en-US" smtClean="0"/>
              <a:pPr>
                <a:defRPr/>
              </a:pPr>
              <a:t>24</a:t>
            </a:fld>
            <a:endParaRPr lang="en-US" altLang="ko-KR"/>
          </a:p>
        </p:txBody>
      </p:sp>
    </p:spTree>
    <p:extLst>
      <p:ext uri="{BB962C8B-B14F-4D97-AF65-F5344CB8AC3E}">
        <p14:creationId xmlns:p14="http://schemas.microsoft.com/office/powerpoint/2010/main" val="3242514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실시간 데이터베이스는 트랜잭션에 시간 제약이 있는 시스템으로</a:t>
            </a:r>
            <a:r>
              <a:rPr lang="en-US" altLang="ko-KR" dirty="0"/>
              <a:t>, </a:t>
            </a:r>
            <a:r>
              <a:rPr lang="ko-KR" altLang="en-US" dirty="0"/>
              <a:t>데이터 일관성과 시간 제한을 모두 충족해야 합니다</a:t>
            </a:r>
            <a:r>
              <a:rPr lang="en-US" altLang="ko-KR" dirty="0"/>
              <a:t>. </a:t>
            </a:r>
            <a:r>
              <a:rPr lang="ko-KR" altLang="en-US" dirty="0"/>
              <a:t>현재 연구는 주로 소프트 실시간 시스템에 집중되어 있으며</a:t>
            </a:r>
            <a:r>
              <a:rPr lang="en-US" altLang="ko-KR" dirty="0"/>
              <a:t>, </a:t>
            </a:r>
            <a:r>
              <a:rPr lang="ko-KR" altLang="en-US" dirty="0"/>
              <a:t>동시성 제어</a:t>
            </a:r>
            <a:r>
              <a:rPr lang="en-US" altLang="ko-KR" dirty="0"/>
              <a:t>, </a:t>
            </a:r>
            <a:r>
              <a:rPr lang="ko-KR" altLang="en-US" dirty="0"/>
              <a:t>스케줄링</a:t>
            </a:r>
            <a:r>
              <a:rPr lang="en-US" altLang="ko-KR" dirty="0"/>
              <a:t>, </a:t>
            </a:r>
            <a:r>
              <a:rPr lang="ko-KR" altLang="en-US" dirty="0"/>
              <a:t>트랜잭션 관리 등의 통합 접근이 필요합니다</a:t>
            </a:r>
            <a:r>
              <a:rPr lang="en-US" altLang="ko-KR" dirty="0"/>
              <a:t>. </a:t>
            </a:r>
            <a:r>
              <a:rPr lang="ko-KR" altLang="en-US" dirty="0"/>
              <a:t>하드 실시간 시스템에서는 모든 중요한 트랜잭션 기한을 보장해야 하며</a:t>
            </a:r>
            <a:r>
              <a:rPr lang="en-US" altLang="ko-KR" dirty="0"/>
              <a:t>, </a:t>
            </a:r>
            <a:r>
              <a:rPr lang="ko-KR" altLang="en-US" dirty="0"/>
              <a:t>더 중요한 트랜잭션의 기한을 우선적으로 충족시키는 것이 필요합니다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25</a:t>
            </a:fld>
            <a:endParaRPr lang="en-US" altLang="ko-KR"/>
          </a:p>
        </p:txBody>
      </p:sp>
    </p:spTree>
    <p:extLst>
      <p:ext uri="{BB962C8B-B14F-4D97-AF65-F5344CB8AC3E}">
        <p14:creationId xmlns:p14="http://schemas.microsoft.com/office/powerpoint/2010/main" val="337270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ko-KR" altLang="en-US" dirty="0"/>
              <a:t>실시간 인공지능</a:t>
            </a:r>
            <a:r>
              <a:rPr lang="en-US" altLang="ko-KR" dirty="0"/>
              <a:t>(RTAI)</a:t>
            </a:r>
            <a:r>
              <a:rPr lang="ko-KR" altLang="en-US" dirty="0"/>
              <a:t>은 지식 기반의 실시간 지원을 필요로 하며</a:t>
            </a:r>
            <a:r>
              <a:rPr lang="en-US" altLang="ko-KR" dirty="0"/>
              <a:t>, </a:t>
            </a:r>
            <a:r>
              <a:rPr lang="ko-KR" altLang="en-US" dirty="0"/>
              <a:t>이를 위해 </a:t>
            </a:r>
            <a:r>
              <a:rPr lang="en-US" altLang="ko-KR" dirty="0"/>
              <a:t>AI </a:t>
            </a:r>
            <a:r>
              <a:rPr lang="ko-KR" altLang="en-US" dirty="0"/>
              <a:t>시스템은 더욱 빠른 실행</a:t>
            </a:r>
            <a:r>
              <a:rPr lang="en-US" altLang="ko-KR" dirty="0"/>
              <a:t>, </a:t>
            </a:r>
            <a:r>
              <a:rPr lang="ko-KR" altLang="en-US" dirty="0"/>
              <a:t>선점 허용</a:t>
            </a:r>
            <a:r>
              <a:rPr lang="en-US" altLang="ko-KR" dirty="0"/>
              <a:t>, </a:t>
            </a:r>
            <a:r>
              <a:rPr lang="ko-KR" altLang="en-US" dirty="0"/>
              <a:t>예측 가능한 메모리 관리</a:t>
            </a:r>
            <a:r>
              <a:rPr lang="en-US" altLang="ko-KR" dirty="0"/>
              <a:t>, </a:t>
            </a:r>
            <a:r>
              <a:rPr lang="ko-KR" altLang="en-US" dirty="0"/>
              <a:t>시간 제약 통합</a:t>
            </a:r>
            <a:r>
              <a:rPr lang="en-US" altLang="ko-KR" dirty="0"/>
              <a:t>, Anytime </a:t>
            </a:r>
            <a:r>
              <a:rPr lang="ko-KR" altLang="en-US" dirty="0"/>
              <a:t>알고리즘 개발</a:t>
            </a:r>
            <a:r>
              <a:rPr lang="en-US" altLang="ko-KR" dirty="0"/>
              <a:t>, </a:t>
            </a:r>
            <a:r>
              <a:rPr lang="ko-KR" altLang="en-US" dirty="0"/>
              <a:t>시간 기반 추론 및 계획 등을 구현해야 합니다</a:t>
            </a:r>
            <a:r>
              <a:rPr lang="en-US" altLang="ko-KR" dirty="0"/>
              <a:t>. </a:t>
            </a:r>
            <a:r>
              <a:rPr lang="ko-KR" altLang="en-US" dirty="0"/>
              <a:t>또한</a:t>
            </a:r>
            <a:r>
              <a:rPr lang="en-US" altLang="ko-KR" dirty="0"/>
              <a:t>, </a:t>
            </a:r>
            <a:r>
              <a:rPr lang="ko-KR" altLang="en-US" dirty="0"/>
              <a:t>예측 가능성을 높이기 위해 설계 모델과 언어에 제한을 두어야 합니다</a:t>
            </a:r>
            <a:r>
              <a:rPr lang="en-US" altLang="ko-KR" dirty="0"/>
              <a:t>. RTAI </a:t>
            </a:r>
            <a:r>
              <a:rPr lang="ko-KR" altLang="en-US" dirty="0"/>
              <a:t>기술은 하위 수준의 실시간 시스템과 통합되어야 하며</a:t>
            </a:r>
            <a:r>
              <a:rPr lang="en-US" altLang="ko-KR" dirty="0"/>
              <a:t>, </a:t>
            </a:r>
            <a:r>
              <a:rPr lang="ko-KR" altLang="en-US" dirty="0" err="1"/>
              <a:t>비결정론적</a:t>
            </a:r>
            <a:r>
              <a:rPr lang="ko-KR" altLang="en-US" dirty="0"/>
              <a:t> 환경</a:t>
            </a:r>
            <a:r>
              <a:rPr lang="en-US" altLang="ko-KR" dirty="0"/>
              <a:t>, </a:t>
            </a:r>
            <a:r>
              <a:rPr lang="ko-KR" altLang="en-US" dirty="0"/>
              <a:t>불완전한 정보</a:t>
            </a:r>
            <a:r>
              <a:rPr lang="en-US" altLang="ko-KR" dirty="0"/>
              <a:t>, </a:t>
            </a:r>
            <a:r>
              <a:rPr lang="ko-KR" altLang="en-US" dirty="0"/>
              <a:t>동적으로 변화하는 목표 등과 같은 도전 과제를 다루어야 합니다</a:t>
            </a:r>
            <a:r>
              <a:rPr lang="en-US" altLang="ko-KR" dirty="0"/>
              <a:t>. </a:t>
            </a:r>
            <a:r>
              <a:rPr lang="ko-KR" altLang="en-US" dirty="0"/>
              <a:t>현재 다양한 소프트웨어 아키텍처가 연구되고 있으며</a:t>
            </a:r>
            <a:r>
              <a:rPr lang="en-US" altLang="ko-KR" dirty="0"/>
              <a:t>, </a:t>
            </a:r>
            <a:r>
              <a:rPr lang="ko-KR" altLang="en-US" dirty="0"/>
              <a:t>분산 환경에서는 협력적인 </a:t>
            </a:r>
            <a:r>
              <a:rPr lang="ko-KR" altLang="en-US" dirty="0" err="1"/>
              <a:t>반자율</a:t>
            </a:r>
            <a:r>
              <a:rPr lang="ko-KR" altLang="en-US" dirty="0"/>
              <a:t> 에이전트 네트워크의 구성이 필요합니다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26</a:t>
            </a:fld>
            <a:endParaRPr lang="en-US" altLang="ko-KR"/>
          </a:p>
        </p:txBody>
      </p:sp>
    </p:spTree>
    <p:extLst>
      <p:ext uri="{BB962C8B-B14F-4D97-AF65-F5344CB8AC3E}">
        <p14:creationId xmlns:p14="http://schemas.microsoft.com/office/powerpoint/2010/main" val="582840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많은 미래 기술들이 </a:t>
            </a:r>
            <a:r>
              <a:rPr lang="en-US" altLang="ko-KR" dirty="0"/>
              <a:t>Real-time computing</a:t>
            </a:r>
            <a:r>
              <a:rPr lang="ko-KR" altLang="en-US" dirty="0"/>
              <a:t>에 연관되어 있는 경우가 많기에 개발에 노력을 기울여야 한다는 말로 마무리 하겠습니다</a:t>
            </a:r>
            <a:r>
              <a:rPr lang="en-US" altLang="ko-KR" dirty="0"/>
              <a:t>. </a:t>
            </a:r>
            <a:r>
              <a:rPr lang="ko-KR" altLang="en-US" dirty="0"/>
              <a:t>감사합니다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27</a:t>
            </a:fld>
            <a:endParaRPr lang="en-US" altLang="ko-KR"/>
          </a:p>
        </p:txBody>
      </p:sp>
    </p:spTree>
    <p:extLst>
      <p:ext uri="{BB962C8B-B14F-4D97-AF65-F5344CB8AC3E}">
        <p14:creationId xmlns:p14="http://schemas.microsoft.com/office/powerpoint/2010/main" val="341577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Real-Time </a:t>
            </a:r>
            <a:r>
              <a:rPr lang="ko-KR" altLang="en-US" dirty="0"/>
              <a:t>시스템은 일반적인 컴퓨팅을 뜻하는 </a:t>
            </a:r>
            <a:r>
              <a:rPr lang="en-US" altLang="ko-KR" dirty="0"/>
              <a:t>the logical result of computation</a:t>
            </a:r>
            <a:r>
              <a:rPr lang="ko-KR" altLang="en-US" dirty="0"/>
              <a:t>에서 시간에 관련된 요소인 </a:t>
            </a:r>
            <a:r>
              <a:rPr lang="en-US" altLang="ko-KR" dirty="0"/>
              <a:t>the time</a:t>
            </a:r>
            <a:r>
              <a:rPr lang="ko-KR" altLang="en-US" dirty="0"/>
              <a:t>이 추가되어 정의됩니다</a:t>
            </a:r>
            <a:r>
              <a:rPr lang="en-US" altLang="ko-KR" dirty="0"/>
              <a:t>. </a:t>
            </a:r>
            <a:r>
              <a:rPr lang="ko-KR" altLang="en-US" dirty="0"/>
              <a:t>비행기의 실시간 제어</a:t>
            </a:r>
            <a:r>
              <a:rPr lang="en-US" altLang="ko-KR" dirty="0"/>
              <a:t>, </a:t>
            </a:r>
            <a:r>
              <a:rPr lang="ko-KR" altLang="en-US" dirty="0"/>
              <a:t>자동차의 실시간 제어처럼 소프트웨어와 하드웨어가 실시간으로 상호작용하는 분야에 널리 사용됩니다</a:t>
            </a:r>
            <a:r>
              <a:rPr lang="en-US" altLang="ko-KR" dirty="0"/>
              <a:t>.</a:t>
            </a:r>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3</a:t>
            </a:fld>
            <a:endParaRPr lang="en-US" altLang="ko-KR"/>
          </a:p>
        </p:txBody>
      </p:sp>
    </p:spTree>
    <p:extLst>
      <p:ext uri="{BB962C8B-B14F-4D97-AF65-F5344CB8AC3E}">
        <p14:creationId xmlns:p14="http://schemas.microsoft.com/office/powerpoint/2010/main" val="69909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real-time </a:t>
            </a:r>
            <a:r>
              <a:rPr lang="ko-KR" altLang="en-US" dirty="0"/>
              <a:t>컴퓨팅을 이루는 요소에는 </a:t>
            </a:r>
            <a:r>
              <a:rPr lang="en-US" altLang="ko-KR" dirty="0"/>
              <a:t>controlling </a:t>
            </a:r>
            <a:r>
              <a:rPr lang="ko-KR" altLang="en-US" dirty="0"/>
              <a:t>시스템과 </a:t>
            </a:r>
            <a:r>
              <a:rPr lang="en-US" altLang="ko-KR" dirty="0"/>
              <a:t>controlled </a:t>
            </a:r>
            <a:r>
              <a:rPr lang="ko-KR" altLang="en-US" dirty="0"/>
              <a:t>시스템이 있습니다 </a:t>
            </a:r>
            <a:r>
              <a:rPr lang="en-US" altLang="ko-KR" dirty="0"/>
              <a:t>controlled </a:t>
            </a:r>
            <a:r>
              <a:rPr lang="ko-KR" altLang="en-US" dirty="0"/>
              <a:t>시스템은 컴퓨터와 상호작용하는 환경을 뜻합니다</a:t>
            </a:r>
            <a:r>
              <a:rPr lang="en-US" altLang="ko-KR" dirty="0"/>
              <a:t>. </a:t>
            </a:r>
            <a:r>
              <a:rPr lang="ko-KR" altLang="en-US" dirty="0"/>
              <a:t>주로 공장에서 사용하는 로봇</a:t>
            </a:r>
            <a:r>
              <a:rPr lang="en-US" altLang="ko-KR" dirty="0"/>
              <a:t>, </a:t>
            </a:r>
            <a:r>
              <a:rPr lang="ko-KR" altLang="en-US" dirty="0"/>
              <a:t>조립 </a:t>
            </a:r>
            <a:r>
              <a:rPr lang="ko-KR" altLang="en-US" dirty="0" err="1"/>
              <a:t>스테이션등이</a:t>
            </a:r>
            <a:r>
              <a:rPr lang="ko-KR" altLang="en-US" dirty="0"/>
              <a:t> 예시로 있습니다</a:t>
            </a:r>
            <a:r>
              <a:rPr lang="en-US" altLang="ko-KR" dirty="0"/>
              <a:t>.  controlling </a:t>
            </a:r>
            <a:r>
              <a:rPr lang="ko-KR" altLang="en-US" dirty="0"/>
              <a:t>시스템은 이 환경을 제어하는 컴퓨터를 뜻합니다</a:t>
            </a:r>
            <a:r>
              <a:rPr lang="en-US" altLang="ko-KR" dirty="0"/>
              <a:t>. </a:t>
            </a:r>
            <a:r>
              <a:rPr lang="ko-KR" altLang="en-US" dirty="0"/>
              <a:t>센서로 정보를 받아 이를 처리해 제어를 합니다</a:t>
            </a:r>
            <a:r>
              <a:rPr lang="en-US" altLang="ko-KR" dirty="0"/>
              <a:t>. </a:t>
            </a:r>
            <a:r>
              <a:rPr lang="ko-KR" altLang="en-US" dirty="0"/>
              <a:t>그래서 컴퓨터</a:t>
            </a:r>
            <a:r>
              <a:rPr lang="en-US" altLang="ko-KR" dirty="0"/>
              <a:t>, </a:t>
            </a:r>
            <a:r>
              <a:rPr lang="ko-KR" altLang="en-US" dirty="0"/>
              <a:t>센서</a:t>
            </a:r>
            <a:r>
              <a:rPr lang="en-US" altLang="ko-KR" dirty="0"/>
              <a:t>, </a:t>
            </a:r>
            <a:r>
              <a:rPr lang="ko-KR" altLang="en-US" dirty="0" err="1"/>
              <a:t>엑츄에이터</a:t>
            </a:r>
            <a:r>
              <a:rPr lang="ko-KR" altLang="en-US" dirty="0"/>
              <a:t> 등이 예시로 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4</a:t>
            </a:fld>
            <a:endParaRPr lang="en-US" altLang="ko-KR"/>
          </a:p>
        </p:txBody>
      </p:sp>
    </p:spTree>
    <p:extLst>
      <p:ext uri="{BB962C8B-B14F-4D97-AF65-F5344CB8AC3E}">
        <p14:creationId xmlns:p14="http://schemas.microsoft.com/office/powerpoint/2010/main" val="1150546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핵발전소 제어 실패나 항공기 관제 실패는 순간의 시간 제어 실패에도 큰 참사를 불러일으킬 수 있고 그렇기 때문에 시간제약이라는 게 존재합니다</a:t>
            </a:r>
            <a:r>
              <a:rPr lang="en-US" altLang="ko-KR" dirty="0"/>
              <a:t>. </a:t>
            </a:r>
            <a:r>
              <a:rPr lang="ko-KR" altLang="en-US" dirty="0"/>
              <a:t>이 시간제약은 태스크에 따라 주기적인 태스크과 </a:t>
            </a:r>
            <a:r>
              <a:rPr lang="ko-KR" altLang="en-US" dirty="0" err="1"/>
              <a:t>비주기적인</a:t>
            </a:r>
            <a:r>
              <a:rPr lang="ko-KR" altLang="en-US" dirty="0"/>
              <a:t> 태스크에 따라 나뉘게 됩니다</a:t>
            </a:r>
            <a:r>
              <a:rPr lang="en-US" altLang="ko-KR" dirty="0"/>
              <a:t>.</a:t>
            </a:r>
          </a:p>
          <a:p>
            <a:r>
              <a:rPr lang="ko-KR" altLang="en-US" dirty="0"/>
              <a:t> </a:t>
            </a:r>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5</a:t>
            </a:fld>
            <a:endParaRPr lang="en-US" altLang="ko-KR"/>
          </a:p>
        </p:txBody>
      </p:sp>
    </p:spTree>
    <p:extLst>
      <p:ext uri="{BB962C8B-B14F-4D97-AF65-F5344CB8AC3E}">
        <p14:creationId xmlns:p14="http://schemas.microsoft.com/office/powerpoint/2010/main" val="84268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다음으로 </a:t>
            </a:r>
            <a:r>
              <a:rPr lang="en-US" altLang="ko-KR" dirty="0"/>
              <a:t>Real-time </a:t>
            </a:r>
            <a:r>
              <a:rPr lang="ko-KR" altLang="en-US" dirty="0"/>
              <a:t>시스템의 </a:t>
            </a:r>
            <a:r>
              <a:rPr lang="en-US" altLang="ko-KR" dirty="0" err="1"/>
              <a:t>missconception</a:t>
            </a:r>
            <a:r>
              <a:rPr lang="ko-KR" altLang="en-US" dirty="0"/>
              <a:t>에 관한 내용입니다</a:t>
            </a:r>
            <a:r>
              <a:rPr lang="en-US" altLang="ko-KR" dirty="0"/>
              <a:t>. </a:t>
            </a:r>
            <a:r>
              <a:rPr lang="ko-KR" altLang="en-US" dirty="0"/>
              <a:t>흔히들 하는 오해가 </a:t>
            </a:r>
            <a:r>
              <a:rPr lang="en-US" altLang="ko-KR" dirty="0"/>
              <a:t>Real-time </a:t>
            </a:r>
            <a:r>
              <a:rPr lang="ko-KR" altLang="en-US" dirty="0"/>
              <a:t>시스템이 빠르기만 한 컴퓨팅이 아니냐 생각할 수 있습니다</a:t>
            </a:r>
            <a:r>
              <a:rPr lang="en-US" altLang="ko-KR" dirty="0"/>
              <a:t>. </a:t>
            </a:r>
            <a:r>
              <a:rPr lang="ko-KR" altLang="en-US" dirty="0"/>
              <a:t>하지만 빠르게 처리하는 것은 필요조건이지 충분조건은 아닙니다</a:t>
            </a:r>
            <a:r>
              <a:rPr lang="en-US" altLang="ko-KR" dirty="0"/>
              <a:t>. </a:t>
            </a:r>
            <a:r>
              <a:rPr lang="ko-KR" altLang="en-US" dirty="0"/>
              <a:t>즉 빠르다고 다 </a:t>
            </a:r>
            <a:r>
              <a:rPr lang="en-US" altLang="ko-KR" dirty="0"/>
              <a:t>Real-time </a:t>
            </a:r>
            <a:r>
              <a:rPr lang="ko-KR" altLang="en-US" dirty="0"/>
              <a:t>시스템은 아닙니다</a:t>
            </a:r>
          </a:p>
          <a:p>
            <a:r>
              <a:rPr lang="ko-KR" altLang="en-US" dirty="0"/>
              <a:t>일반적인 컴퓨팅에서의 속도는 </a:t>
            </a:r>
            <a:r>
              <a:rPr lang="en-US" altLang="ko-KR" dirty="0"/>
              <a:t>Average </a:t>
            </a:r>
            <a:r>
              <a:rPr lang="ko-KR" altLang="en-US" dirty="0" err="1"/>
              <a:t>쓰루풋으로</a:t>
            </a:r>
            <a:r>
              <a:rPr lang="ko-KR" altLang="en-US" dirty="0"/>
              <a:t> 얘기하곤 하는데 </a:t>
            </a:r>
            <a:r>
              <a:rPr lang="en-US" altLang="ko-KR" dirty="0"/>
              <a:t>Real-time </a:t>
            </a:r>
            <a:r>
              <a:rPr lang="ko-KR" altLang="en-US" dirty="0"/>
              <a:t>시스템에서 평균 처리속도가 빠르다고 </a:t>
            </a:r>
            <a:r>
              <a:rPr lang="en-US" altLang="ko-KR" dirty="0"/>
              <a:t>Dead-line</a:t>
            </a:r>
            <a:r>
              <a:rPr lang="ko-KR" altLang="en-US" dirty="0"/>
              <a:t>이라고 하는 </a:t>
            </a:r>
            <a:r>
              <a:rPr lang="en-US" altLang="ko-KR" dirty="0"/>
              <a:t>Task </a:t>
            </a:r>
            <a:r>
              <a:rPr lang="ko-KR" altLang="en-US" dirty="0"/>
              <a:t>마감시간이 모두 </a:t>
            </a:r>
            <a:r>
              <a:rPr lang="ko-KR" altLang="en-US" dirty="0" err="1"/>
              <a:t>신뢰성있게</a:t>
            </a:r>
            <a:r>
              <a:rPr lang="ko-KR" altLang="en-US" dirty="0"/>
              <a:t> 지켜지는 것은 아닙니다</a:t>
            </a:r>
            <a:r>
              <a:rPr lang="en-US" altLang="ko-KR" dirty="0"/>
              <a:t>. </a:t>
            </a:r>
            <a:r>
              <a:rPr lang="ko-KR" altLang="en-US" dirty="0"/>
              <a:t>그래서 이런 격언이 있습니다</a:t>
            </a:r>
            <a:r>
              <a:rPr lang="en-US" altLang="ko-KR" dirty="0"/>
              <a:t>. </a:t>
            </a:r>
            <a:r>
              <a:rPr lang="ko-KR" altLang="en-US" dirty="0"/>
              <a:t>평균적으로 </a:t>
            </a:r>
            <a:r>
              <a:rPr lang="en-US" altLang="ko-KR" dirty="0"/>
              <a:t>6</a:t>
            </a:r>
            <a:r>
              <a:rPr lang="ko-KR" altLang="en-US" dirty="0"/>
              <a:t>인치 약 </a:t>
            </a:r>
            <a:r>
              <a:rPr lang="en-US" altLang="ko-KR" dirty="0"/>
              <a:t>15cm </a:t>
            </a:r>
            <a:r>
              <a:rPr lang="ko-KR" altLang="en-US" dirty="0"/>
              <a:t>수심인 하천에 빠져 죽은 사람이 존재한다</a:t>
            </a:r>
            <a:r>
              <a:rPr lang="en-US" altLang="ko-KR" dirty="0"/>
              <a:t>. </a:t>
            </a:r>
            <a:r>
              <a:rPr lang="ko-KR" altLang="en-US" dirty="0"/>
              <a:t>즉 </a:t>
            </a:r>
            <a:r>
              <a:rPr lang="en-US" altLang="ko-KR" dirty="0"/>
              <a:t>Real-time </a:t>
            </a:r>
            <a:r>
              <a:rPr lang="ko-KR" altLang="en-US" dirty="0"/>
              <a:t>시스템에서 가장 중요한 것은 </a:t>
            </a:r>
            <a:r>
              <a:rPr lang="en-US" altLang="ko-KR" dirty="0"/>
              <a:t>Worst-Case Execution Time </a:t>
            </a:r>
            <a:r>
              <a:rPr lang="ko-KR" altLang="en-US" dirty="0"/>
              <a:t>최악의 실행시간 입니다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6</a:t>
            </a:fld>
            <a:endParaRPr lang="en-US" altLang="ko-KR"/>
          </a:p>
        </p:txBody>
      </p:sp>
    </p:spTree>
    <p:extLst>
      <p:ext uri="{BB962C8B-B14F-4D97-AF65-F5344CB8AC3E}">
        <p14:creationId xmlns:p14="http://schemas.microsoft.com/office/powerpoint/2010/main" val="193087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그래서 결국 </a:t>
            </a:r>
            <a:r>
              <a:rPr lang="en-US" altLang="ko-KR" dirty="0"/>
              <a:t>Real-time </a:t>
            </a:r>
            <a:r>
              <a:rPr lang="ko-KR" altLang="en-US" dirty="0"/>
              <a:t>알고리즘에서 가장 </a:t>
            </a:r>
            <a:r>
              <a:rPr lang="ko-KR" altLang="en-US" dirty="0" err="1"/>
              <a:t>중요한것은</a:t>
            </a:r>
            <a:r>
              <a:rPr lang="ko-KR" altLang="en-US" dirty="0"/>
              <a:t> </a:t>
            </a:r>
            <a:r>
              <a:rPr lang="en-US" altLang="ko-KR" dirty="0"/>
              <a:t>WCET, Worst-case Execution Time </a:t>
            </a:r>
            <a:r>
              <a:rPr lang="ko-KR" altLang="en-US" dirty="0"/>
              <a:t>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7</a:t>
            </a:fld>
            <a:endParaRPr lang="en-US" altLang="ko-KR"/>
          </a:p>
        </p:txBody>
      </p:sp>
    </p:spTree>
    <p:extLst>
      <p:ext uri="{BB962C8B-B14F-4D97-AF65-F5344CB8AC3E}">
        <p14:creationId xmlns:p14="http://schemas.microsoft.com/office/powerpoint/2010/main" val="459078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F890A-03C3-CC6C-D5C5-9DB5B2FD514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8708A3E-F88F-4162-4F8C-86852798BB2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233DFE2-6458-1BAC-9005-AF461E7A530E}"/>
              </a:ext>
            </a:extLst>
          </p:cNvPr>
          <p:cNvSpPr>
            <a:spLocks noGrp="1"/>
          </p:cNvSpPr>
          <p:nvPr>
            <p:ph type="body" idx="1"/>
          </p:nvPr>
        </p:nvSpPr>
        <p:spPr/>
        <p:txBody>
          <a:bodyPr/>
          <a:lstStyle/>
          <a:p>
            <a:r>
              <a:rPr lang="ko-KR" altLang="en-US" dirty="0"/>
              <a:t>우선 목차입니다</a:t>
            </a:r>
            <a:r>
              <a:rPr lang="en-US" altLang="ko-KR" dirty="0"/>
              <a:t>. Real-time computing system</a:t>
            </a:r>
            <a:r>
              <a:rPr lang="ko-KR" altLang="en-US" dirty="0"/>
              <a:t>이 무엇인지 정의 하고 그 특징과 </a:t>
            </a:r>
            <a:r>
              <a:rPr lang="en-US" altLang="ko-KR" dirty="0"/>
              <a:t>real-time </a:t>
            </a:r>
            <a:r>
              <a:rPr lang="ko-KR" altLang="en-US" dirty="0"/>
              <a:t>시스템을 구축하는 방법</a:t>
            </a:r>
            <a:r>
              <a:rPr lang="en-US" altLang="ko-KR" dirty="0"/>
              <a:t>, </a:t>
            </a:r>
            <a:r>
              <a:rPr lang="ko-KR" altLang="en-US" dirty="0"/>
              <a:t>그리고 미래 기술 순으로 발표하겠습니다</a:t>
            </a:r>
            <a:r>
              <a:rPr lang="en-US" altLang="ko-KR" dirty="0"/>
              <a:t>.</a:t>
            </a:r>
          </a:p>
          <a:p>
            <a:endParaRPr lang="ko-KR" altLang="en-US" dirty="0"/>
          </a:p>
        </p:txBody>
      </p:sp>
      <p:sp>
        <p:nvSpPr>
          <p:cNvPr id="4" name="슬라이드 번호 개체 틀 3">
            <a:extLst>
              <a:ext uri="{FF2B5EF4-FFF2-40B4-BE49-F238E27FC236}">
                <a16:creationId xmlns:a16="http://schemas.microsoft.com/office/drawing/2014/main" id="{20481A38-0ED9-6738-FD7A-D0E1770CF535}"/>
              </a:ext>
            </a:extLst>
          </p:cNvPr>
          <p:cNvSpPr>
            <a:spLocks noGrp="1"/>
          </p:cNvSpPr>
          <p:nvPr>
            <p:ph type="sldNum" sz="quarter" idx="5"/>
          </p:nvPr>
        </p:nvSpPr>
        <p:spPr/>
        <p:txBody>
          <a:bodyPr/>
          <a:lstStyle/>
          <a:p>
            <a:pPr>
              <a:defRPr/>
            </a:pPr>
            <a:fld id="{249C591A-FA2A-4D76-9C90-D78C3F9138F5}" type="slidenum">
              <a:rPr lang="ko-KR" altLang="en-US" smtClean="0"/>
              <a:pPr>
                <a:defRPr/>
              </a:pPr>
              <a:t>8</a:t>
            </a:fld>
            <a:endParaRPr lang="en-US" altLang="ko-KR"/>
          </a:p>
        </p:txBody>
      </p:sp>
    </p:spTree>
    <p:extLst>
      <p:ext uri="{BB962C8B-B14F-4D97-AF65-F5344CB8AC3E}">
        <p14:creationId xmlns:p14="http://schemas.microsoft.com/office/powerpoint/2010/main" val="97976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다음으로 </a:t>
            </a:r>
            <a:r>
              <a:rPr lang="en-US" altLang="ko-KR" dirty="0"/>
              <a:t>Real-time </a:t>
            </a:r>
            <a:r>
              <a:rPr lang="ko-KR" altLang="en-US" dirty="0"/>
              <a:t>시스템의 특성입니다</a:t>
            </a:r>
            <a:r>
              <a:rPr lang="en-US" altLang="ko-KR" dirty="0"/>
              <a:t>. </a:t>
            </a:r>
            <a:r>
              <a:rPr lang="ko-KR" altLang="en-US" dirty="0"/>
              <a:t>실시간 시스템에서는 다음 사항들을 고려해야합니다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249C591A-FA2A-4D76-9C90-D78C3F9138F5}" type="slidenum">
              <a:rPr lang="ko-KR" altLang="en-US" smtClean="0"/>
              <a:pPr>
                <a:defRPr/>
              </a:pPr>
              <a:t>9</a:t>
            </a:fld>
            <a:endParaRPr lang="en-US" altLang="ko-KR"/>
          </a:p>
        </p:txBody>
      </p:sp>
    </p:spTree>
    <p:extLst>
      <p:ext uri="{BB962C8B-B14F-4D97-AF65-F5344CB8AC3E}">
        <p14:creationId xmlns:p14="http://schemas.microsoft.com/office/powerpoint/2010/main" val="2579419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4"/>
          <p:cNvSpPr>
            <a:spLocks noChangeArrowheads="1"/>
          </p:cNvSpPr>
          <p:nvPr/>
        </p:nvSpPr>
        <p:spPr bwMode="auto">
          <a:xfrm>
            <a:off x="685800" y="6477000"/>
            <a:ext cx="7772400" cy="176213"/>
          </a:xfrm>
          <a:prstGeom prst="rect">
            <a:avLst/>
          </a:prstGeom>
          <a:gradFill rotWithShape="0">
            <a:gsLst>
              <a:gs pos="0">
                <a:srgbClr val="00008C"/>
              </a:gs>
              <a:gs pos="100000">
                <a:srgbClr val="EFEFFF"/>
              </a:gs>
            </a:gsLst>
            <a:lin ang="0" scaled="1"/>
          </a:gradFill>
          <a:ln w="9525">
            <a:noFill/>
            <a:miter lim="800000"/>
            <a:headEnd/>
            <a:tailEnd/>
          </a:ln>
          <a:effectLst/>
        </p:spPr>
        <p:txBody>
          <a:bodyPr wrap="none" anchor="ctr"/>
          <a:lstStyle/>
          <a:p>
            <a:pPr algn="ctr">
              <a:defRPr/>
            </a:pPr>
            <a:endParaRPr lang="ko-KR" altLang="en-US">
              <a:effectLst>
                <a:outerShdw blurRad="38100" dist="38100" dir="2700000" algn="tl">
                  <a:srgbClr val="000000">
                    <a:alpha val="43137"/>
                  </a:srgbClr>
                </a:outerShdw>
              </a:effectLst>
              <a:ea typeface="굴림체" pitchFamily="49" charset="-127"/>
            </a:endParaRPr>
          </a:p>
        </p:txBody>
      </p:sp>
      <p:pic>
        <p:nvPicPr>
          <p:cNvPr id="5" name="Picture 6" descr="rtos-lab-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6234113"/>
            <a:ext cx="1447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685800" y="433388"/>
            <a:ext cx="7772400" cy="176212"/>
          </a:xfrm>
          <a:prstGeom prst="rect">
            <a:avLst/>
          </a:prstGeom>
          <a:gradFill rotWithShape="0">
            <a:gsLst>
              <a:gs pos="0">
                <a:srgbClr val="EFEFFF"/>
              </a:gs>
              <a:gs pos="100000">
                <a:srgbClr val="00008C"/>
              </a:gs>
            </a:gsLst>
            <a:lin ang="0" scaled="1"/>
          </a:gradFill>
          <a:ln w="9525">
            <a:noFill/>
            <a:miter lim="800000"/>
            <a:headEnd/>
            <a:tailEnd/>
          </a:ln>
          <a:effectLst/>
        </p:spPr>
        <p:txBody>
          <a:bodyPr wrap="none" anchor="ctr"/>
          <a:lstStyle/>
          <a:p>
            <a:pPr algn="ctr">
              <a:defRPr/>
            </a:pPr>
            <a:endParaRPr lang="ko-KR" altLang="en-US">
              <a:effectLst>
                <a:outerShdw blurRad="38100" dist="38100" dir="2700000" algn="tl">
                  <a:srgbClr val="000000">
                    <a:alpha val="43137"/>
                  </a:srgbClr>
                </a:outerShdw>
              </a:effectLst>
              <a:ea typeface="굴림체" pitchFamily="49" charset="-127"/>
            </a:endParaRPr>
          </a:p>
        </p:txBody>
      </p:sp>
      <p:sp>
        <p:nvSpPr>
          <p:cNvPr id="167938" name="Rectangle 2"/>
          <p:cNvSpPr>
            <a:spLocks noGrp="1" noChangeArrowheads="1"/>
          </p:cNvSpPr>
          <p:nvPr>
            <p:ph type="title"/>
          </p:nvPr>
        </p:nvSpPr>
        <p:spPr>
          <a:xfrm>
            <a:off x="685800" y="2130425"/>
            <a:ext cx="7772400" cy="1470025"/>
          </a:xfrm>
        </p:spPr>
        <p:txBody>
          <a:bodyPr/>
          <a:lstStyle>
            <a:lvl1pPr>
              <a:defRPr smtClean="0">
                <a:effectLst/>
              </a:defRPr>
            </a:lvl1pPr>
          </a:lstStyle>
          <a:p>
            <a:r>
              <a:rPr lang="ko-KR" altLang="en-US"/>
              <a:t>마스터 제목 스타일 편집</a:t>
            </a:r>
          </a:p>
        </p:txBody>
      </p:sp>
      <p:sp>
        <p:nvSpPr>
          <p:cNvPr id="101387"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ko-KR" altLang="en-US"/>
              <a:t>클릭하여 마스터 부제목 스타일 편집</a:t>
            </a:r>
          </a:p>
        </p:txBody>
      </p:sp>
    </p:spTree>
    <p:extLst>
      <p:ext uri="{BB962C8B-B14F-4D97-AF65-F5344CB8AC3E}">
        <p14:creationId xmlns:p14="http://schemas.microsoft.com/office/powerpoint/2010/main" val="213530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152059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15100" y="644525"/>
            <a:ext cx="1943100" cy="552767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85800" y="644525"/>
            <a:ext cx="5676900" cy="552767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189193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337291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85800" y="644525"/>
            <a:ext cx="7772400" cy="974725"/>
          </a:xfrm>
        </p:spPr>
        <p:txBody>
          <a:bodyPr/>
          <a:lstStyle>
            <a:lvl1pPr>
              <a:defRPr baseline="0">
                <a:latin typeface="+mj-lt"/>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2pPr marL="741600" indent="-284400">
              <a:buSzPct val="100000"/>
              <a:buFont typeface="Wingdings" panose="05000000000000000000" pitchFamily="2" charset="2"/>
              <a:buChar char="§"/>
              <a:defRPr/>
            </a:lvl2pPr>
            <a:lvl3pPr>
              <a:defRPr sz="1800"/>
            </a:lvl3pPr>
            <a:lvl4pPr marL="1435100" indent="-268288">
              <a:defRPr sz="1600"/>
            </a:lvl4pPr>
            <a:lvl5pPr marL="1611313" indent="-176213">
              <a:buSzPct val="75000"/>
              <a:defRPr sz="1600"/>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텍스트 개체 틀 4"/>
          <p:cNvSpPr>
            <a:spLocks noGrp="1"/>
          </p:cNvSpPr>
          <p:nvPr>
            <p:ph type="body" sz="quarter" idx="10"/>
          </p:nvPr>
        </p:nvSpPr>
        <p:spPr>
          <a:xfrm>
            <a:off x="685800" y="280800"/>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Arial" pitchFamily="34" charset="0"/>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113259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 편집</a:t>
            </a:r>
          </a:p>
        </p:txBody>
      </p:sp>
      <p:sp>
        <p:nvSpPr>
          <p:cNvPr id="4"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303077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85800" y="16764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764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209376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10054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103218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빈 화면">
    <p:spTree>
      <p:nvGrpSpPr>
        <p:cNvPr id="1" name=""/>
        <p:cNvGrpSpPr/>
        <p:nvPr/>
      </p:nvGrpSpPr>
      <p:grpSpPr>
        <a:xfrm>
          <a:off x="0" y="0"/>
          <a:ext cx="0" cy="0"/>
          <a:chOff x="0" y="0"/>
          <a:chExt cx="0" cy="0"/>
        </a:xfrm>
      </p:grpSpPr>
      <p:sp>
        <p:nvSpPr>
          <p:cNvPr id="2"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298676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80688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텍스트 개체 틀 4"/>
          <p:cNvSpPr>
            <a:spLocks noGrp="1"/>
          </p:cNvSpPr>
          <p:nvPr>
            <p:ph type="body" sz="quarter" idx="10"/>
          </p:nvPr>
        </p:nvSpPr>
        <p:spPr>
          <a:xfrm>
            <a:off x="721288" y="279605"/>
            <a:ext cx="7772400" cy="324000"/>
          </a:xfrm>
          <a:noFill/>
          <a:ln w="9525">
            <a:noFill/>
            <a:miter lim="800000"/>
            <a:headEnd/>
            <a:tailEnd/>
          </a:ln>
          <a:effectLst/>
        </p:spPr>
        <p:txBody>
          <a:bodyPr tIns="0" bIns="0" anchor="ctr">
            <a:noAutofit/>
          </a:bodyPr>
          <a:lstStyle>
            <a:lvl1pPr algn="l" rtl="0" eaLnBrk="0" fontAlgn="base" latinLnBrk="1" hangingPunct="0">
              <a:spcBef>
                <a:spcPct val="0"/>
              </a:spcBef>
              <a:spcAft>
                <a:spcPct val="0"/>
              </a:spcAft>
              <a:buNone/>
              <a:defRPr kumimoji="1" lang="ko-KR" altLang="en-US" sz="2000" b="1" i="0" u="none" strike="noStrike" kern="0" cap="none" spc="0" normalizeH="0" baseline="0" noProof="0" dirty="0" smtClean="0">
                <a:ln>
                  <a:noFill/>
                </a:ln>
                <a:solidFill>
                  <a:schemeClr val="bg1"/>
                </a:solidFill>
                <a:effectLst/>
                <a:uLnTx/>
                <a:uFillTx/>
                <a:latin typeface="+mn-ea"/>
                <a:ea typeface="+mn-ea"/>
                <a:cs typeface="+mj-cs"/>
              </a:defRPr>
            </a:lvl1pPr>
            <a:lvl2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2pPr>
            <a:lvl3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3pPr>
            <a:lvl4pPr algn="ctr" rtl="0" eaLnBrk="0" fontAlgn="base" latinLnBrk="1" hangingPunct="0">
              <a:spcBef>
                <a:spcPct val="0"/>
              </a:spcBef>
              <a:spcAft>
                <a:spcPct val="0"/>
              </a:spcAft>
              <a:defRPr kumimoji="1" lang="ko-KR" altLang="en-US" sz="3200" b="1" smtClean="0">
                <a:solidFill>
                  <a:srgbClr val="CC0000"/>
                </a:solidFill>
                <a:effectLst>
                  <a:outerShdw blurRad="38100" dist="38100" dir="2700000" algn="tl">
                    <a:srgbClr val="C0C0C0"/>
                  </a:outerShdw>
                </a:effectLst>
                <a:latin typeface="+mj-lt"/>
                <a:ea typeface="+mj-ea"/>
                <a:cs typeface="+mj-cs"/>
              </a:defRPr>
            </a:lvl4pPr>
            <a:lvl5pPr algn="ctr" rtl="0" eaLnBrk="0" fontAlgn="base" latinLnBrk="1" hangingPunct="0">
              <a:spcBef>
                <a:spcPct val="0"/>
              </a:spcBef>
              <a:spcAft>
                <a:spcPct val="0"/>
              </a:spcAft>
              <a:defRPr kumimoji="1" lang="ko-KR" altLang="en-US" sz="3200" b="1" dirty="0" smtClean="0">
                <a:solidFill>
                  <a:srgbClr val="CC0000"/>
                </a:solidFill>
                <a:effectLst>
                  <a:outerShdw blurRad="38100" dist="38100" dir="2700000" algn="tl">
                    <a:srgbClr val="C0C0C0"/>
                  </a:outerShdw>
                </a:effectLst>
                <a:latin typeface="+mj-lt"/>
                <a:ea typeface="+mj-ea"/>
                <a:cs typeface="+mj-cs"/>
              </a:defRPr>
            </a:lvl5pPr>
          </a:lstStyle>
          <a:p>
            <a:pPr lvl="0"/>
            <a:r>
              <a:rPr lang="ko-KR" altLang="en-US"/>
              <a:t>마스터 텍스트 스타일 편집</a:t>
            </a:r>
          </a:p>
        </p:txBody>
      </p:sp>
    </p:spTree>
    <p:extLst>
      <p:ext uri="{BB962C8B-B14F-4D97-AF65-F5344CB8AC3E}">
        <p14:creationId xmlns:p14="http://schemas.microsoft.com/office/powerpoint/2010/main" val="173432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bwMode="auto">
          <a:xfrm>
            <a:off x="685800" y="644525"/>
            <a:ext cx="7772400" cy="974725"/>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p>
            <a:pPr lvl="0"/>
            <a:r>
              <a:rPr lang="en-US" altLang="ko-KR" dirty="0"/>
              <a:t>Master Subject Type </a:t>
            </a:r>
            <a:r>
              <a:rPr lang="ko-KR" altLang="en-US" dirty="0"/>
              <a:t>편집하려면 누르십시오.</a:t>
            </a:r>
          </a:p>
        </p:txBody>
      </p:sp>
      <p:sp>
        <p:nvSpPr>
          <p:cNvPr id="1027" name="Rectangle 3"/>
          <p:cNvSpPr>
            <a:spLocks noGrp="1" noChangeArrowheads="1"/>
          </p:cNvSpPr>
          <p:nvPr>
            <p:ph type="body" idx="1"/>
          </p:nvPr>
        </p:nvSpPr>
        <p:spPr bwMode="auto">
          <a:xfrm>
            <a:off x="685800" y="16764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dirty="0"/>
              <a:t>마스터 문자열 유형을 편집하려면 누르십시오.</a:t>
            </a:r>
          </a:p>
          <a:p>
            <a:pPr lvl="1"/>
            <a:r>
              <a:rPr lang="ko-KR" altLang="en-US" dirty="0"/>
              <a:t>둘째 수준</a:t>
            </a:r>
          </a:p>
          <a:p>
            <a:pPr lvl="2"/>
            <a:r>
              <a:rPr lang="ko-KR" altLang="en-US" dirty="0"/>
              <a:t>세째 수준</a:t>
            </a:r>
          </a:p>
          <a:p>
            <a:pPr marL="1435100" lvl="3" indent="-268288" algn="l" rtl="0" eaLnBrk="1" fontAlgn="base" latinLnBrk="1" hangingPunct="1">
              <a:spcBef>
                <a:spcPct val="20000"/>
              </a:spcBef>
              <a:spcAft>
                <a:spcPct val="0"/>
              </a:spcAft>
              <a:buChar char="–"/>
            </a:pPr>
            <a:r>
              <a:rPr lang="ko-KR" altLang="en-US" dirty="0"/>
              <a:t>네째 수준</a:t>
            </a:r>
          </a:p>
          <a:p>
            <a:pPr marL="1611313" lvl="4" indent="-176213" algn="l" rtl="0" eaLnBrk="1" fontAlgn="base" latinLnBrk="1" hangingPunct="1">
              <a:spcBef>
                <a:spcPct val="20000"/>
              </a:spcBef>
              <a:spcAft>
                <a:spcPct val="0"/>
              </a:spcAft>
              <a:buSzPct val="75000"/>
              <a:buFont typeface="Arial" panose="020B0604020202020204" pitchFamily="34" charset="0"/>
              <a:buChar char="•"/>
            </a:pPr>
            <a:r>
              <a:rPr lang="ko-KR" altLang="en-US" dirty="0"/>
              <a:t>다섯째 수준</a:t>
            </a:r>
          </a:p>
        </p:txBody>
      </p:sp>
      <p:sp>
        <p:nvSpPr>
          <p:cNvPr id="167940" name="Rectangle 4"/>
          <p:cNvSpPr>
            <a:spLocks noChangeArrowheads="1"/>
          </p:cNvSpPr>
          <p:nvPr/>
        </p:nvSpPr>
        <p:spPr bwMode="auto">
          <a:xfrm>
            <a:off x="685800" y="6477000"/>
            <a:ext cx="7772400" cy="176213"/>
          </a:xfrm>
          <a:prstGeom prst="rect">
            <a:avLst/>
          </a:prstGeom>
          <a:gradFill rotWithShape="0">
            <a:gsLst>
              <a:gs pos="0">
                <a:srgbClr val="00008C"/>
              </a:gs>
              <a:gs pos="100000">
                <a:srgbClr val="EFEFFF"/>
              </a:gs>
            </a:gsLst>
            <a:lin ang="0" scaled="1"/>
          </a:gradFill>
          <a:ln w="9525">
            <a:noFill/>
            <a:miter lim="800000"/>
            <a:headEnd/>
            <a:tailEnd/>
          </a:ln>
          <a:effectLst/>
        </p:spPr>
        <p:txBody>
          <a:bodyPr wrap="none" anchor="ctr"/>
          <a:lstStyle/>
          <a:p>
            <a:pPr algn="ctr">
              <a:defRPr/>
            </a:pPr>
            <a:endParaRPr lang="ko-KR" altLang="en-US">
              <a:effectLst>
                <a:outerShdw blurRad="38100" dist="38100" dir="2700000" algn="tl">
                  <a:srgbClr val="000000">
                    <a:alpha val="43137"/>
                  </a:srgbClr>
                </a:outerShdw>
              </a:effectLst>
              <a:ea typeface="굴림체" pitchFamily="49" charset="-127"/>
            </a:endParaRPr>
          </a:p>
        </p:txBody>
      </p:sp>
      <p:pic>
        <p:nvPicPr>
          <p:cNvPr id="1029" name="Picture 6" descr="rtos-lab-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34200" y="6234113"/>
            <a:ext cx="1447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3" name="Text Box 7"/>
          <p:cNvSpPr txBox="1">
            <a:spLocks noChangeArrowheads="1"/>
          </p:cNvSpPr>
          <p:nvPr/>
        </p:nvSpPr>
        <p:spPr bwMode="auto">
          <a:xfrm>
            <a:off x="8534400" y="6338888"/>
            <a:ext cx="460375" cy="366712"/>
          </a:xfrm>
          <a:prstGeom prst="rect">
            <a:avLst/>
          </a:prstGeom>
          <a:noFill/>
          <a:ln w="12700" cap="sq">
            <a:noFill/>
            <a:miter lim="800000"/>
            <a:headEnd/>
            <a:tailEnd/>
          </a:ln>
          <a:effectLst/>
        </p:spPr>
        <p:txBody>
          <a:bodyPr wrap="none" lIns="90000" tIns="46800" rIns="90000" bIns="46800" anchor="ctr">
            <a:spAutoFit/>
          </a:bodyPr>
          <a:lstStyle>
            <a:lvl1pPr eaLnBrk="0" hangingPunct="0">
              <a:defRPr kumimoji="1" sz="2800" b="1">
                <a:solidFill>
                  <a:srgbClr val="CC0000"/>
                </a:solidFill>
                <a:latin typeface="Arial" panose="020B0604020202020204" pitchFamily="34" charset="0"/>
                <a:ea typeface="굴림" panose="020B0600000101010101" pitchFamily="50" charset="-127"/>
              </a:defRPr>
            </a:lvl1pPr>
            <a:lvl2pPr marL="742950" indent="-285750" eaLnBrk="0" hangingPunct="0">
              <a:defRPr kumimoji="1" sz="2800" b="1">
                <a:solidFill>
                  <a:srgbClr val="CC0000"/>
                </a:solidFill>
                <a:latin typeface="Arial" panose="020B0604020202020204" pitchFamily="34" charset="0"/>
                <a:ea typeface="굴림" panose="020B0600000101010101" pitchFamily="50" charset="-127"/>
              </a:defRPr>
            </a:lvl2pPr>
            <a:lvl3pPr marL="1143000" indent="-228600" eaLnBrk="0" hangingPunct="0">
              <a:defRPr kumimoji="1" sz="2800" b="1">
                <a:solidFill>
                  <a:srgbClr val="CC0000"/>
                </a:solidFill>
                <a:latin typeface="Arial" panose="020B0604020202020204" pitchFamily="34" charset="0"/>
                <a:ea typeface="굴림" panose="020B0600000101010101" pitchFamily="50" charset="-127"/>
              </a:defRPr>
            </a:lvl3pPr>
            <a:lvl4pPr marL="1600200" indent="-228600" eaLnBrk="0" hangingPunct="0">
              <a:defRPr kumimoji="1" sz="2800" b="1">
                <a:solidFill>
                  <a:srgbClr val="CC0000"/>
                </a:solidFill>
                <a:latin typeface="Arial" panose="020B0604020202020204" pitchFamily="34" charset="0"/>
                <a:ea typeface="굴림" panose="020B0600000101010101" pitchFamily="50" charset="-127"/>
              </a:defRPr>
            </a:lvl4pPr>
            <a:lvl5pPr marL="2057400" indent="-228600" eaLnBrk="0" hangingPunct="0">
              <a:defRPr kumimoji="1" sz="2800" b="1">
                <a:solidFill>
                  <a:srgbClr val="CC0000"/>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kumimoji="1" sz="2800" b="1">
                <a:solidFill>
                  <a:srgbClr val="CC0000"/>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kumimoji="1" sz="2800" b="1">
                <a:solidFill>
                  <a:srgbClr val="CC0000"/>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kumimoji="1" sz="2800" b="1">
                <a:solidFill>
                  <a:srgbClr val="CC0000"/>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kumimoji="1" sz="2800" b="1">
                <a:solidFill>
                  <a:srgbClr val="CC0000"/>
                </a:solidFill>
                <a:latin typeface="Arial" panose="020B0604020202020204" pitchFamily="34" charset="0"/>
                <a:ea typeface="굴림" panose="020B0600000101010101" pitchFamily="50" charset="-127"/>
              </a:defRPr>
            </a:lvl9pPr>
          </a:lstStyle>
          <a:p>
            <a:pPr algn="r" eaLnBrk="1" hangingPunct="1"/>
            <a:fld id="{49BF4A6A-B08D-4268-BCDA-A2237C302F9D}" type="slidenum">
              <a:rPr lang="ko-KR" altLang="en-US" sz="1800" b="0">
                <a:solidFill>
                  <a:schemeClr val="tx1"/>
                </a:solidFill>
              </a:rPr>
              <a:pPr algn="r" eaLnBrk="1" hangingPunct="1"/>
              <a:t>‹#›</a:t>
            </a:fld>
            <a:endParaRPr lang="en-US" altLang="ko-KR" sz="1800" b="0">
              <a:solidFill>
                <a:schemeClr val="tx1"/>
              </a:solidFill>
            </a:endParaRPr>
          </a:p>
        </p:txBody>
      </p:sp>
      <p:cxnSp>
        <p:nvCxnSpPr>
          <p:cNvPr id="10" name="직선 연결선 9"/>
          <p:cNvCxnSpPr/>
          <p:nvPr/>
        </p:nvCxnSpPr>
        <p:spPr>
          <a:xfrm>
            <a:off x="685800" y="1641475"/>
            <a:ext cx="7772400" cy="1588"/>
          </a:xfrm>
          <a:prstGeom prst="line">
            <a:avLst/>
          </a:prstGeom>
          <a:ln w="9525">
            <a:solidFill>
              <a:srgbClr val="00008C"/>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5"/>
          <p:cNvSpPr>
            <a:spLocks noChangeArrowheads="1"/>
          </p:cNvSpPr>
          <p:nvPr/>
        </p:nvSpPr>
        <p:spPr bwMode="auto">
          <a:xfrm>
            <a:off x="685800" y="257175"/>
            <a:ext cx="7772400" cy="360363"/>
          </a:xfrm>
          <a:prstGeom prst="rect">
            <a:avLst/>
          </a:prstGeom>
          <a:gradFill flip="none" rotWithShape="1">
            <a:gsLst>
              <a:gs pos="0">
                <a:srgbClr val="EFEFFF"/>
              </a:gs>
              <a:gs pos="100000">
                <a:srgbClr val="00008C"/>
              </a:gs>
            </a:gsLst>
            <a:lin ang="10800000" scaled="1"/>
            <a:tileRect/>
          </a:gradFill>
          <a:ln w="9525">
            <a:noFill/>
            <a:miter lim="800000"/>
            <a:headEnd/>
            <a:tailEnd/>
          </a:ln>
          <a:effectLst/>
        </p:spPr>
        <p:txBody>
          <a:bodyPr wrap="none" anchor="ctr"/>
          <a:lstStyle/>
          <a:p>
            <a:pPr algn="ctr">
              <a:defRPr/>
            </a:pPr>
            <a:endParaRPr lang="ko-KR" altLang="en-US">
              <a:effectLst>
                <a:outerShdw blurRad="38100" dist="38100" dir="2700000" algn="tl">
                  <a:srgbClr val="000000">
                    <a:alpha val="43137"/>
                  </a:srgbClr>
                </a:outerShdw>
              </a:effectLst>
              <a:ea typeface="굴림체" pitchFamily="49" charset="-127"/>
            </a:endParaRPr>
          </a:p>
        </p:txBody>
      </p:sp>
    </p:spTree>
    <p:extLst>
      <p:ext uri="{BB962C8B-B14F-4D97-AF65-F5344CB8AC3E}">
        <p14:creationId xmlns:p14="http://schemas.microsoft.com/office/powerpoint/2010/main" val="1063352101"/>
      </p:ext>
    </p:extLst>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Lst>
  <p:txStyles>
    <p:titleStyle>
      <a:lvl1pPr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mj-lt"/>
          <a:ea typeface="+mj-ea"/>
          <a:cs typeface="+mj-cs"/>
        </a:defRPr>
      </a:lvl1pPr>
      <a:lvl2pPr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2pPr>
      <a:lvl3pPr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3pPr>
      <a:lvl4pPr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4pPr>
      <a:lvl5pPr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5pPr>
      <a:lvl6pPr marL="457200"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6pPr>
      <a:lvl7pPr marL="914400"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7pPr>
      <a:lvl8pPr marL="1371600"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8pPr>
      <a:lvl9pPr marL="1828800" algn="ctr" rtl="0" eaLnBrk="1" fontAlgn="base" latinLnBrk="1" hangingPunct="1">
        <a:spcBef>
          <a:spcPct val="0"/>
        </a:spcBef>
        <a:spcAft>
          <a:spcPct val="0"/>
        </a:spcAft>
        <a:defRPr kumimoji="1" sz="3200" b="1">
          <a:solidFill>
            <a:srgbClr val="CC0000"/>
          </a:solidFill>
          <a:effectLst>
            <a:outerShdw blurRad="38100" dist="38100" dir="2700000" algn="tl">
              <a:srgbClr val="C0C0C0"/>
            </a:outerShdw>
          </a:effectLst>
          <a:latin typeface="Arial" pitchFamily="34" charset="0"/>
          <a:ea typeface="굴림체" pitchFamily="49" charset="-127"/>
        </a:defRPr>
      </a:lvl9pPr>
    </p:titleStyle>
    <p:bodyStyle>
      <a:lvl1pPr marL="342900" indent="-342900" algn="l" rtl="0" eaLnBrk="1" fontAlgn="base" latinLnBrk="1" hangingPunct="1">
        <a:spcBef>
          <a:spcPct val="20000"/>
        </a:spcBef>
        <a:spcAft>
          <a:spcPct val="0"/>
        </a:spcAft>
        <a:buClr>
          <a:srgbClr val="FFCC00"/>
        </a:buClr>
        <a:buFont typeface="Wingdings" panose="05000000000000000000" pitchFamily="2" charset="2"/>
        <a:buChar char="v"/>
        <a:defRPr kumimoji="1" sz="2400">
          <a:solidFill>
            <a:schemeClr val="tx1"/>
          </a:solidFill>
          <a:latin typeface="+mn-lt"/>
          <a:ea typeface="+mn-ea"/>
          <a:cs typeface="+mn-cs"/>
        </a:defRPr>
      </a:lvl1pPr>
      <a:lvl2pPr marL="741600" indent="-284400" algn="l" rtl="0" eaLnBrk="1" fontAlgn="base" latinLnBrk="1" hangingPunct="1">
        <a:spcBef>
          <a:spcPct val="20000"/>
        </a:spcBef>
        <a:spcAft>
          <a:spcPct val="0"/>
        </a:spcAft>
        <a:buClr>
          <a:srgbClr val="FF9900"/>
        </a:buClr>
        <a:buFont typeface="Wingdings" panose="05000000000000000000" pitchFamily="2" charset="2"/>
        <a:buChar char="§"/>
        <a:defRPr kumimoji="1" sz="2000">
          <a:solidFill>
            <a:schemeClr val="tx1"/>
          </a:solidFill>
          <a:latin typeface="+mn-lt"/>
          <a:ea typeface="+mn-ea"/>
        </a:defRPr>
      </a:lvl2pPr>
      <a:lvl3pPr marL="1143000" indent="-228600" algn="l" rtl="0" eaLnBrk="1" fontAlgn="base" latinLnBrk="1" hangingPunct="1">
        <a:spcBef>
          <a:spcPct val="20000"/>
        </a:spcBef>
        <a:spcAft>
          <a:spcPct val="0"/>
        </a:spcAft>
        <a:buChar char="•"/>
        <a:defRPr kumimoji="1">
          <a:solidFill>
            <a:schemeClr val="tx1"/>
          </a:solidFill>
          <a:latin typeface="+mn-lt"/>
          <a:ea typeface="+mn-ea"/>
        </a:defRPr>
      </a:lvl3pPr>
      <a:lvl4pPr marL="1452562" indent="-285750" algn="l" rtl="0" eaLnBrk="1" fontAlgn="base" latinLnBrk="1" hangingPunct="1">
        <a:spcBef>
          <a:spcPct val="20000"/>
        </a:spcBef>
        <a:spcAft>
          <a:spcPct val="0"/>
        </a:spcAft>
        <a:buChar char="–"/>
        <a:defRPr kumimoji="1" lang="ko-KR" altLang="en-US" sz="1600" dirty="0">
          <a:solidFill>
            <a:schemeClr val="tx1"/>
          </a:solidFill>
          <a:latin typeface="+mn-lt"/>
          <a:ea typeface="+mn-ea"/>
        </a:defRPr>
      </a:lvl4pPr>
      <a:lvl5pPr marL="1720850" indent="-285750" algn="l" rtl="0" eaLnBrk="1" fontAlgn="base" latinLnBrk="1" hangingPunct="1">
        <a:spcBef>
          <a:spcPct val="20000"/>
        </a:spcBef>
        <a:spcAft>
          <a:spcPct val="0"/>
        </a:spcAft>
        <a:buFont typeface="Arial" panose="020B0604020202020204" pitchFamily="34" charset="0"/>
        <a:buChar char="•"/>
        <a:defRPr kumimoji="1" lang="ko-KR" altLang="en-US" sz="1600" dirty="0">
          <a:solidFill>
            <a:schemeClr val="tx1"/>
          </a:solidFill>
          <a:latin typeface="+mn-lt"/>
          <a:ea typeface="+mn-ea"/>
        </a:defRPr>
      </a:lvl5pPr>
      <a:lvl6pPr marL="2514600" indent="-228600" algn="l" rtl="0" eaLnBrk="1" fontAlgn="base" latinLnBrk="1" hangingPunct="1">
        <a:spcBef>
          <a:spcPct val="20000"/>
        </a:spcBef>
        <a:spcAft>
          <a:spcPct val="0"/>
        </a:spcAft>
        <a:buChar char="»"/>
        <a:defRPr kumimoji="1">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3F4C78-85B8-4BB8-A750-8FE73BED945E}"/>
              </a:ext>
            </a:extLst>
          </p:cNvPr>
          <p:cNvSpPr>
            <a:spLocks noGrp="1"/>
          </p:cNvSpPr>
          <p:nvPr>
            <p:ph type="title"/>
          </p:nvPr>
        </p:nvSpPr>
        <p:spPr/>
        <p:txBody>
          <a:bodyPr/>
          <a:lstStyle/>
          <a:p>
            <a:r>
              <a:rPr lang="en-US" altLang="ko-KR" dirty="0"/>
              <a:t>Real-Time Computing</a:t>
            </a:r>
            <a:endParaRPr lang="ko-KR" altLang="en-US" dirty="0"/>
          </a:p>
        </p:txBody>
      </p:sp>
      <p:sp>
        <p:nvSpPr>
          <p:cNvPr id="3" name="부제목 2">
            <a:extLst>
              <a:ext uri="{FF2B5EF4-FFF2-40B4-BE49-F238E27FC236}">
                <a16:creationId xmlns:a16="http://schemas.microsoft.com/office/drawing/2014/main" id="{51E01AC5-232F-4EC3-A475-CEEF1DE722BA}"/>
              </a:ext>
            </a:extLst>
          </p:cNvPr>
          <p:cNvSpPr>
            <a:spLocks noGrp="1"/>
          </p:cNvSpPr>
          <p:nvPr>
            <p:ph type="subTitle" idx="1"/>
          </p:nvPr>
        </p:nvSpPr>
        <p:spPr/>
        <p:txBody>
          <a:bodyPr/>
          <a:lstStyle/>
          <a:p>
            <a:pPr lvl="0">
              <a:defRPr/>
            </a:pPr>
            <a:r>
              <a:rPr lang="en-US" altLang="ko-KR" sz="1800" dirty="0">
                <a:solidFill>
                  <a:prstClr val="black"/>
                </a:solidFill>
              </a:rPr>
              <a:t>Feb. 17, 2025</a:t>
            </a:r>
          </a:p>
          <a:p>
            <a:pPr lvl="0">
              <a:defRPr/>
            </a:pPr>
            <a:endParaRPr lang="en-US" altLang="ko-KR" sz="600" dirty="0">
              <a:solidFill>
                <a:prstClr val="black"/>
              </a:solidFill>
            </a:endParaRPr>
          </a:p>
          <a:p>
            <a:pPr lvl="0">
              <a:defRPr/>
            </a:pPr>
            <a:r>
              <a:rPr lang="en-US" altLang="ko-KR" sz="1800" b="1" dirty="0" err="1">
                <a:solidFill>
                  <a:prstClr val="black"/>
                </a:solidFill>
              </a:rPr>
              <a:t>Sokang</a:t>
            </a:r>
            <a:r>
              <a:rPr lang="en-US" altLang="ko-KR" sz="1800" b="1" dirty="0">
                <a:solidFill>
                  <a:prstClr val="black"/>
                </a:solidFill>
              </a:rPr>
              <a:t> Kim</a:t>
            </a:r>
          </a:p>
          <a:p>
            <a:pPr lvl="0">
              <a:defRPr/>
            </a:pPr>
            <a:r>
              <a:rPr lang="en-US" altLang="ko-KR" sz="1400" b="1" dirty="0">
                <a:solidFill>
                  <a:srgbClr val="0070C0"/>
                </a:solidFill>
                <a:latin typeface="Courier New" panose="02070309020205020404" pitchFamily="49" charset="0"/>
                <a:cs typeface="Courier New" panose="02070309020205020404" pitchFamily="49" charset="0"/>
              </a:rPr>
              <a:t>sokang8769@naver.com</a:t>
            </a:r>
          </a:p>
          <a:p>
            <a:pPr lvl="0">
              <a:defRPr/>
            </a:pPr>
            <a:endParaRPr lang="en-US" altLang="ko-KR" sz="600" dirty="0">
              <a:solidFill>
                <a:prstClr val="black"/>
              </a:solidFill>
            </a:endParaRPr>
          </a:p>
          <a:p>
            <a:pPr lvl="0">
              <a:defRPr/>
            </a:pPr>
            <a:r>
              <a:rPr lang="en-US" altLang="ko-KR" sz="1800" dirty="0">
                <a:solidFill>
                  <a:prstClr val="black"/>
                </a:solidFill>
              </a:rPr>
              <a:t>Real-Time Operating Systems Laboratory,</a:t>
            </a:r>
          </a:p>
          <a:p>
            <a:pPr lvl="0">
              <a:defRPr/>
            </a:pPr>
            <a:r>
              <a:rPr lang="en-US" altLang="ko-KR" sz="1800" dirty="0">
                <a:solidFill>
                  <a:prstClr val="black"/>
                </a:solidFill>
              </a:rPr>
              <a:t>Department of Electrical and Computer Engineering,</a:t>
            </a:r>
          </a:p>
          <a:p>
            <a:pPr lvl="0">
              <a:defRPr/>
            </a:pPr>
            <a:r>
              <a:rPr lang="en-US" altLang="ko-KR" sz="1800" dirty="0">
                <a:solidFill>
                  <a:prstClr val="black"/>
                </a:solidFill>
              </a:rPr>
              <a:t>Seoul National University</a:t>
            </a:r>
            <a:endParaRPr lang="ko-KR" altLang="en-US" dirty="0">
              <a:solidFill>
                <a:prstClr val="black"/>
              </a:solidFill>
            </a:endParaRPr>
          </a:p>
          <a:p>
            <a:endParaRPr lang="ko-KR" altLang="en-US" dirty="0"/>
          </a:p>
        </p:txBody>
      </p:sp>
    </p:spTree>
    <p:extLst>
      <p:ext uri="{BB962C8B-B14F-4D97-AF65-F5344CB8AC3E}">
        <p14:creationId xmlns:p14="http://schemas.microsoft.com/office/powerpoint/2010/main" val="182827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1. Granularity of the Deadline and Laxity of the Tasks</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Laxity</a:t>
            </a:r>
          </a:p>
          <a:p>
            <a:pPr lvl="1"/>
            <a:r>
              <a:rPr lang="en-US" altLang="ko-KR" dirty="0"/>
              <a:t>The difference between the time until a tasks completion deadline and its remaining processing time requirement</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 Characteristics</a:t>
            </a:r>
            <a:endParaRPr lang="ko-KR" altLang="en-US" dirty="0"/>
          </a:p>
        </p:txBody>
      </p:sp>
      <p:pic>
        <p:nvPicPr>
          <p:cNvPr id="7" name="그림 6">
            <a:extLst>
              <a:ext uri="{FF2B5EF4-FFF2-40B4-BE49-F238E27FC236}">
                <a16:creationId xmlns:a16="http://schemas.microsoft.com/office/drawing/2014/main" id="{0430BDBA-9E71-42EB-811D-BE726F605B40}"/>
              </a:ext>
            </a:extLst>
          </p:cNvPr>
          <p:cNvPicPr>
            <a:picLocks noChangeAspect="1"/>
          </p:cNvPicPr>
          <p:nvPr/>
        </p:nvPicPr>
        <p:blipFill>
          <a:blip r:embed="rId3"/>
          <a:stretch>
            <a:fillRect/>
          </a:stretch>
        </p:blipFill>
        <p:spPr>
          <a:xfrm>
            <a:off x="2015716" y="2924944"/>
            <a:ext cx="5112568" cy="3097763"/>
          </a:xfrm>
          <a:prstGeom prst="rect">
            <a:avLst/>
          </a:prstGeom>
        </p:spPr>
      </p:pic>
    </p:spTree>
    <p:extLst>
      <p:ext uri="{BB962C8B-B14F-4D97-AF65-F5344CB8AC3E}">
        <p14:creationId xmlns:p14="http://schemas.microsoft.com/office/powerpoint/2010/main" val="65780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2. Strictness of Deadline</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Hard real-time task </a:t>
            </a:r>
          </a:p>
          <a:p>
            <a:pPr lvl="1"/>
            <a:r>
              <a:rPr lang="en-US" altLang="ko-KR" dirty="0"/>
              <a:t>No value to executing the task after the deadline has passed.</a:t>
            </a:r>
          </a:p>
          <a:p>
            <a:pPr lvl="2"/>
            <a:r>
              <a:rPr lang="en-US" altLang="ko-KR" dirty="0" err="1">
                <a:solidFill>
                  <a:srgbClr val="FF0000"/>
                </a:solidFill>
              </a:rPr>
              <a:t>Preallocated</a:t>
            </a:r>
            <a:r>
              <a:rPr lang="en-US" altLang="ko-KR" dirty="0">
                <a:solidFill>
                  <a:srgbClr val="FF0000"/>
                </a:solidFill>
              </a:rPr>
              <a:t> and prescheduled </a:t>
            </a:r>
            <a:r>
              <a:rPr lang="en-US" altLang="ko-KR" dirty="0"/>
              <a:t>resulting in of them making their deadlines.</a:t>
            </a:r>
          </a:p>
          <a:p>
            <a:r>
              <a:rPr lang="en-US" altLang="ko-KR" dirty="0"/>
              <a:t>Soft real-time task</a:t>
            </a:r>
          </a:p>
          <a:p>
            <a:pPr lvl="1"/>
            <a:r>
              <a:rPr lang="en-US" altLang="ko-KR" dirty="0"/>
              <a:t>Some diminished value after its deadline so it should still be executed</a:t>
            </a:r>
          </a:p>
          <a:p>
            <a:pPr lvl="2"/>
            <a:r>
              <a:rPr lang="en-US" altLang="ko-KR" dirty="0"/>
              <a:t>Aim only at </a:t>
            </a:r>
            <a:r>
              <a:rPr lang="en-US" altLang="ko-KR" dirty="0">
                <a:solidFill>
                  <a:srgbClr val="FF0000"/>
                </a:solidFill>
              </a:rPr>
              <a:t>good average case performance </a:t>
            </a:r>
            <a:r>
              <a:rPr lang="en-US" altLang="ko-KR" dirty="0"/>
              <a:t>or with algorithms that combine importance and timing requirements</a:t>
            </a:r>
          </a:p>
          <a:p>
            <a:pPr lvl="2"/>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 Characteristics</a:t>
            </a:r>
            <a:endParaRPr lang="ko-KR" altLang="en-US" dirty="0"/>
          </a:p>
        </p:txBody>
      </p:sp>
    </p:spTree>
    <p:extLst>
      <p:ext uri="{BB962C8B-B14F-4D97-AF65-F5344CB8AC3E}">
        <p14:creationId xmlns:p14="http://schemas.microsoft.com/office/powerpoint/2010/main" val="194529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3. Reliability</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The requirement for critical tasks should be that all of them always make their deadline (</a:t>
            </a:r>
            <a:r>
              <a:rPr lang="en-US" altLang="ko-KR" dirty="0">
                <a:solidFill>
                  <a:srgbClr val="FF0000"/>
                </a:solidFill>
              </a:rPr>
              <a:t>a 100% guarantee</a:t>
            </a:r>
            <a:r>
              <a:rPr lang="en-US" altLang="ko-KR" dirty="0"/>
              <a:t>), subject to certain failure and workload assumptions. </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 Characteristics</a:t>
            </a:r>
            <a:endParaRPr lang="ko-KR" altLang="en-US" dirty="0"/>
          </a:p>
        </p:txBody>
      </p:sp>
    </p:spTree>
    <p:extLst>
      <p:ext uri="{BB962C8B-B14F-4D97-AF65-F5344CB8AC3E}">
        <p14:creationId xmlns:p14="http://schemas.microsoft.com/office/powerpoint/2010/main" val="245987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4. Size of System and Degree of Coordination</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Subsystems are highly </a:t>
            </a:r>
            <a:r>
              <a:rPr lang="en-US" altLang="ko-KR" dirty="0">
                <a:solidFill>
                  <a:srgbClr val="FF0000"/>
                </a:solidFill>
              </a:rPr>
              <a:t>independent</a:t>
            </a:r>
            <a:r>
              <a:rPr lang="en-US" altLang="ko-KR" dirty="0"/>
              <a:t> </a:t>
            </a:r>
            <a:r>
              <a:rPr lang="en-US" altLang="ko-KR" dirty="0">
                <a:solidFill>
                  <a:srgbClr val="FF0000"/>
                </a:solidFill>
              </a:rPr>
              <a:t>of each other </a:t>
            </a:r>
            <a:r>
              <a:rPr lang="en-US" altLang="ko-KR" dirty="0"/>
              <a:t>and there is limited cooperation among tasks.</a:t>
            </a:r>
          </a:p>
          <a:p>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 Characteristics</a:t>
            </a:r>
            <a:endParaRPr lang="ko-KR" altLang="en-US" dirty="0"/>
          </a:p>
        </p:txBody>
      </p:sp>
    </p:spTree>
    <p:extLst>
      <p:ext uri="{BB962C8B-B14F-4D97-AF65-F5344CB8AC3E}">
        <p14:creationId xmlns:p14="http://schemas.microsoft.com/office/powerpoint/2010/main" val="128559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5. Environment</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Cooperating mobile robots on Mars </a:t>
            </a:r>
          </a:p>
          <a:p>
            <a:r>
              <a:rPr lang="en-US" altLang="ko-KR" dirty="0"/>
              <a:t>The assembly line</a:t>
            </a:r>
            <a:br>
              <a:rPr lang="en-US" altLang="ko-KR" dirty="0"/>
            </a:br>
            <a:br>
              <a:rPr lang="en-US" altLang="ko-KR" dirty="0"/>
            </a:br>
            <a:br>
              <a:rPr lang="en-US" altLang="ko-KR" dirty="0"/>
            </a:br>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 Characteristics</a:t>
            </a:r>
            <a:endParaRPr lang="ko-KR" altLang="en-US" dirty="0"/>
          </a:p>
        </p:txBody>
      </p:sp>
      <p:pic>
        <p:nvPicPr>
          <p:cNvPr id="2050" name="Picture 2" descr="Curiosity: The Next Mars Rover - NASA Science">
            <a:extLst>
              <a:ext uri="{FF2B5EF4-FFF2-40B4-BE49-F238E27FC236}">
                <a16:creationId xmlns:a16="http://schemas.microsoft.com/office/drawing/2014/main" id="{B7FE0453-43D9-4449-B800-4A178F32EF7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028" y="3207220"/>
            <a:ext cx="288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Assembly Line Automation?">
            <a:extLst>
              <a:ext uri="{FF2B5EF4-FFF2-40B4-BE49-F238E27FC236}">
                <a16:creationId xmlns:a16="http://schemas.microsoft.com/office/drawing/2014/main" id="{106654E9-8350-4F5C-895C-8DE3B330858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991" y="3207221"/>
            <a:ext cx="2880000"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6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170B-D465-FEF9-7762-BED3BC9D2CB3}"/>
            </a:ext>
          </a:extLst>
        </p:cNvPr>
        <p:cNvGrpSpPr/>
        <p:nvPr/>
      </p:nvGrpSpPr>
      <p:grpSpPr>
        <a:xfrm>
          <a:off x="0" y="0"/>
          <a:ext cx="0" cy="0"/>
          <a:chOff x="0" y="0"/>
          <a:chExt cx="0" cy="0"/>
        </a:xfrm>
      </p:grpSpPr>
      <p:sp>
        <p:nvSpPr>
          <p:cNvPr id="6" name="제목 5">
            <a:extLst>
              <a:ext uri="{FF2B5EF4-FFF2-40B4-BE49-F238E27FC236}">
                <a16:creationId xmlns:a16="http://schemas.microsoft.com/office/drawing/2014/main" id="{E8E415D7-2506-47E0-9B24-8C6F91F74A6B}"/>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8C502EB3-A606-B8EE-1ACB-84B7CF9869E7}"/>
              </a:ext>
            </a:extLst>
          </p:cNvPr>
          <p:cNvSpPr>
            <a:spLocks noGrp="1"/>
          </p:cNvSpPr>
          <p:nvPr>
            <p:ph idx="1"/>
          </p:nvPr>
        </p:nvSpPr>
        <p:spPr/>
        <p:txBody>
          <a:bodyPr/>
          <a:lstStyle/>
          <a:p>
            <a:pPr marL="514350" indent="-514350">
              <a:buFont typeface="+mj-lt"/>
              <a:buAutoNum type="romanUcPeriod"/>
            </a:pPr>
            <a:r>
              <a:rPr lang="en-US" altLang="ko-KR" dirty="0"/>
              <a:t>Introduction</a:t>
            </a:r>
          </a:p>
          <a:p>
            <a:pPr marL="514350" indent="-514350">
              <a:buFont typeface="+mj-lt"/>
              <a:buAutoNum type="romanUcPeriod"/>
            </a:pPr>
            <a:r>
              <a:rPr lang="en-US" altLang="ko-KR" dirty="0"/>
              <a:t>Characteristics</a:t>
            </a:r>
          </a:p>
          <a:p>
            <a:pPr marL="514350" indent="-514350">
              <a:buFont typeface="+mj-lt"/>
              <a:buAutoNum type="romanUcPeriod"/>
            </a:pPr>
            <a:r>
              <a:rPr lang="en-US" altLang="ko-KR" dirty="0">
                <a:solidFill>
                  <a:srgbClr val="C00000"/>
                </a:solidFill>
              </a:rPr>
              <a:t>Achieving Methods</a:t>
            </a:r>
          </a:p>
          <a:p>
            <a:pPr marL="514350" indent="-514350">
              <a:buFont typeface="+mj-lt"/>
              <a:buAutoNum type="romanUcPeriod"/>
            </a:pPr>
            <a:r>
              <a:rPr lang="en-US" altLang="ko-KR" dirty="0"/>
              <a:t>Future Technologies</a:t>
            </a:r>
          </a:p>
          <a:p>
            <a:pPr marL="514350" indent="-514350">
              <a:buFont typeface="+mj-lt"/>
              <a:buAutoNum type="romanUcPeriod"/>
            </a:pPr>
            <a:r>
              <a:rPr lang="en-US" altLang="ko-KR" dirty="0"/>
              <a:t>Summary</a:t>
            </a:r>
          </a:p>
          <a:p>
            <a:pPr lvl="2"/>
            <a:endParaRPr lang="ko-KR" altLang="en-US" dirty="0"/>
          </a:p>
        </p:txBody>
      </p:sp>
      <p:sp>
        <p:nvSpPr>
          <p:cNvPr id="7" name="텍스트 개체 틀 6">
            <a:extLst>
              <a:ext uri="{FF2B5EF4-FFF2-40B4-BE49-F238E27FC236}">
                <a16:creationId xmlns:a16="http://schemas.microsoft.com/office/drawing/2014/main" id="{007985EE-4F6F-249A-E05A-01B6745BCA78}"/>
              </a:ext>
            </a:extLst>
          </p:cNvPr>
          <p:cNvSpPr>
            <a:spLocks noGrp="1"/>
          </p:cNvSpPr>
          <p:nvPr>
            <p:ph type="body" sz="quarter" idx="10"/>
          </p:nvPr>
        </p:nvSpPr>
        <p:spPr/>
        <p:txBody>
          <a:bodyPr/>
          <a:lstStyle/>
          <a:p>
            <a:r>
              <a:rPr lang="en-US" altLang="ko-KR" dirty="0"/>
              <a:t>Real-Time Computing</a:t>
            </a:r>
            <a:endParaRPr lang="ko-KR" altLang="en-US" dirty="0"/>
          </a:p>
        </p:txBody>
      </p:sp>
    </p:spTree>
    <p:extLst>
      <p:ext uri="{BB962C8B-B14F-4D97-AF65-F5344CB8AC3E}">
        <p14:creationId xmlns:p14="http://schemas.microsoft.com/office/powerpoint/2010/main" val="47801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Achieving Real-Time Performance</a:t>
            </a:r>
            <a:endParaRPr lang="ko-KR" altLang="en-US" dirty="0"/>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Real-Time Kernels</a:t>
            </a:r>
          </a:p>
          <a:p>
            <a:r>
              <a:rPr lang="en-US" altLang="ko-KR" dirty="0"/>
              <a:t>Real-Time Scheduling</a:t>
            </a:r>
          </a:p>
          <a:p>
            <a:r>
              <a:rPr lang="en-US" altLang="ko-KR" dirty="0"/>
              <a:t>Real-Time Architecture and Fault Tolerance</a:t>
            </a:r>
          </a:p>
          <a:p>
            <a:r>
              <a:rPr lang="en-US" altLang="ko-KR" dirty="0"/>
              <a:t>ETC, programming languages, communication protocols, distributed systems and design methodologies.</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402507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Real-Time Kernels (1)</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Time dimension	</a:t>
            </a:r>
          </a:p>
          <a:p>
            <a:pPr lvl="1"/>
            <a:r>
              <a:rPr lang="en-US" altLang="ko-KR" dirty="0"/>
              <a:t>Clock Resolution and Ticks</a:t>
            </a:r>
          </a:p>
          <a:p>
            <a:pPr lvl="1"/>
            <a:r>
              <a:rPr lang="en-US" altLang="ko-KR" dirty="0"/>
              <a:t>Scheduling Latency</a:t>
            </a:r>
          </a:p>
          <a:p>
            <a:pPr lvl="1"/>
            <a:r>
              <a:rPr lang="en-US" altLang="ko-KR" dirty="0"/>
              <a:t>Context Switching and Overhead</a:t>
            </a:r>
          </a:p>
          <a:p>
            <a:pPr lvl="1"/>
            <a:r>
              <a:rPr lang="en-US" altLang="ko-KR" dirty="0"/>
              <a:t>Jitter</a:t>
            </a:r>
          </a:p>
          <a:p>
            <a:pPr lvl="1"/>
            <a:r>
              <a:rPr lang="en-US" altLang="ko-KR" dirty="0"/>
              <a:t>Deadline Enforcement</a:t>
            </a:r>
          </a:p>
          <a:p>
            <a:r>
              <a:rPr lang="en-US" altLang="ko-KR" dirty="0"/>
              <a:t>Flexibility and predictability</a:t>
            </a:r>
          </a:p>
          <a:p>
            <a:pPr lvl="1"/>
            <a:r>
              <a:rPr lang="en-US" altLang="ko-KR" dirty="0"/>
              <a:t>Flexible enough to allow a highly dynamic and adaptive environment </a:t>
            </a:r>
          </a:p>
          <a:p>
            <a:pPr lvl="1"/>
            <a:r>
              <a:rPr lang="en-US" altLang="ko-KR" dirty="0"/>
              <a:t>Predict and possibly avoid resource conflicts so that timing constraints can be met.</a:t>
            </a:r>
          </a:p>
          <a:p>
            <a:pPr lvl="2"/>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319085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Real-Time Kernels (2)</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Fast context switch </a:t>
            </a:r>
          </a:p>
          <a:p>
            <a:r>
              <a:rPr lang="en-US" altLang="ko-KR" dirty="0"/>
              <a:t>Small size (with its associated minimal functionality )</a:t>
            </a:r>
          </a:p>
          <a:p>
            <a:r>
              <a:rPr lang="en-US" altLang="ko-KR" dirty="0"/>
              <a:t>Respond to external interrupts quickly </a:t>
            </a:r>
          </a:p>
          <a:p>
            <a:r>
              <a:rPr lang="en-US" altLang="ko-KR" dirty="0"/>
              <a:t>Minimize intervals during which interrupts are disabled </a:t>
            </a:r>
          </a:p>
          <a:p>
            <a:r>
              <a:rPr lang="en-US" altLang="ko-KR" dirty="0"/>
              <a:t>Provides fixed or variable sized partitions for memory management (i.e., no virtual memory) as well as the ability to lock code and data in memory </a:t>
            </a:r>
          </a:p>
          <a:p>
            <a:r>
              <a:rPr lang="en-US" altLang="ko-KR" dirty="0">
                <a:solidFill>
                  <a:srgbClr val="FF0000"/>
                </a:solidFill>
              </a:rPr>
              <a:t>Maintains a real-time clock provides a priority scheduling mechanism </a:t>
            </a:r>
          </a:p>
          <a:p>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123323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Real-Time Scheduling </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pPr marL="342900" marR="0" lvl="0" indent="-342900" algn="l" defTabSz="914400" rtl="0" eaLnBrk="1" fontAlgn="base" latinLnBrk="1" hangingPunct="1">
              <a:lnSpc>
                <a:spcPct val="100000"/>
              </a:lnSpc>
              <a:spcBef>
                <a:spcPct val="20000"/>
              </a:spcBef>
              <a:spcAft>
                <a:spcPct val="0"/>
              </a:spcAft>
              <a:buClr>
                <a:srgbClr val="FFCC00"/>
              </a:buClr>
              <a:buSzTx/>
              <a:buFont typeface="Wingdings" panose="05000000000000000000" pitchFamily="2" charset="2"/>
              <a:buChar char="v"/>
              <a:tabLst/>
              <a:defRPr/>
            </a:pPr>
            <a:r>
              <a:rPr kumimoji="1" lang="en-US" altLang="ko-KR" sz="2400" b="0" i="0" u="none" strike="noStrike" kern="0" cap="none" spc="0" normalizeH="0" baseline="0" noProof="0" dirty="0">
                <a:ln>
                  <a:noFill/>
                </a:ln>
                <a:solidFill>
                  <a:srgbClr val="FF0000"/>
                </a:solidFill>
                <a:effectLst/>
                <a:uLnTx/>
                <a:uFillTx/>
                <a:latin typeface="Arial"/>
                <a:ea typeface="굴림"/>
                <a:cs typeface="+mn-cs"/>
              </a:rPr>
              <a:t>Periodic and nonperiodic tasks </a:t>
            </a:r>
          </a:p>
          <a:p>
            <a:pPr marL="342900" marR="0" lvl="0" indent="-342900" algn="l" defTabSz="914400" rtl="0" eaLnBrk="1" fontAlgn="base" latinLnBrk="1" hangingPunct="1">
              <a:lnSpc>
                <a:spcPct val="100000"/>
              </a:lnSpc>
              <a:spcBef>
                <a:spcPct val="20000"/>
              </a:spcBef>
              <a:spcAft>
                <a:spcPct val="0"/>
              </a:spcAft>
              <a:buClr>
                <a:srgbClr val="FFCC00"/>
              </a:buClr>
              <a:buSzTx/>
              <a:buFont typeface="Wingdings" panose="05000000000000000000" pitchFamily="2" charset="2"/>
              <a:buChar char="v"/>
              <a:tabLst/>
              <a:defRPr/>
            </a:pPr>
            <a:r>
              <a:rPr kumimoji="1" lang="en-US" altLang="ko-KR" sz="2400" b="0" i="0" u="none" strike="noStrike" kern="0" cap="none" spc="0" normalizeH="0" baseline="0" noProof="0" dirty="0">
                <a:ln>
                  <a:noFill/>
                </a:ln>
                <a:solidFill>
                  <a:srgbClr val="FF0000"/>
                </a:solidFill>
                <a:effectLst/>
                <a:uLnTx/>
                <a:uFillTx/>
                <a:latin typeface="Arial"/>
                <a:ea typeface="굴림"/>
                <a:cs typeface="+mn-cs"/>
              </a:rPr>
              <a:t>Preemptable and non-preemptable tasks </a:t>
            </a:r>
          </a:p>
          <a:p>
            <a:r>
              <a:rPr lang="en-US" altLang="ko-KR" dirty="0"/>
              <a:t>CPU, I/O scheduling and resource allocation </a:t>
            </a:r>
          </a:p>
          <a:p>
            <a:pPr marL="342900" marR="0" lvl="0" indent="-342900" algn="l" defTabSz="914400" rtl="0" eaLnBrk="1" fontAlgn="base" latinLnBrk="1" hangingPunct="1">
              <a:lnSpc>
                <a:spcPct val="100000"/>
              </a:lnSpc>
              <a:spcBef>
                <a:spcPct val="20000"/>
              </a:spcBef>
              <a:spcAft>
                <a:spcPct val="0"/>
              </a:spcAft>
              <a:buClr>
                <a:srgbClr val="FFCC00"/>
              </a:buClr>
              <a:buSzTx/>
              <a:buFont typeface="Wingdings" panose="05000000000000000000" pitchFamily="2" charset="2"/>
              <a:buChar char="v"/>
              <a:tabLst/>
              <a:defRPr/>
            </a:pPr>
            <a:r>
              <a:rPr kumimoji="1" lang="en-US" altLang="ko-KR" sz="2400" b="0" i="0" u="none" strike="noStrike" kern="0" cap="none" spc="0" normalizeH="0" baseline="0" noProof="0" dirty="0">
                <a:ln>
                  <a:noFill/>
                </a:ln>
                <a:solidFill>
                  <a:prstClr val="black"/>
                </a:solidFill>
                <a:effectLst/>
                <a:uLnTx/>
                <a:uFillTx/>
                <a:latin typeface="Arial"/>
                <a:ea typeface="굴림"/>
                <a:cs typeface="+mn-cs"/>
              </a:rPr>
              <a:t>End to end timing constraints </a:t>
            </a:r>
          </a:p>
          <a:p>
            <a:pPr marL="342900" marR="0" lvl="0" indent="-342900" algn="l" defTabSz="914400" rtl="0" eaLnBrk="1" fontAlgn="base" latinLnBrk="1" hangingPunct="1">
              <a:lnSpc>
                <a:spcPct val="100000"/>
              </a:lnSpc>
              <a:spcBef>
                <a:spcPct val="20000"/>
              </a:spcBef>
              <a:spcAft>
                <a:spcPct val="0"/>
              </a:spcAft>
              <a:buClr>
                <a:srgbClr val="FFCC00"/>
              </a:buClr>
              <a:buSzTx/>
              <a:buFont typeface="Wingdings" panose="05000000000000000000" pitchFamily="2" charset="2"/>
              <a:buChar char="v"/>
              <a:tabLst/>
              <a:defRPr/>
            </a:pPr>
            <a:r>
              <a:rPr kumimoji="1" lang="en-US" altLang="ko-KR" sz="2400" b="0" i="0" u="none" strike="noStrike" kern="0" cap="none" spc="0" normalizeH="0" baseline="0" noProof="0" dirty="0">
                <a:ln>
                  <a:noFill/>
                </a:ln>
                <a:solidFill>
                  <a:prstClr val="black"/>
                </a:solidFill>
                <a:effectLst/>
                <a:uLnTx/>
                <a:uFillTx/>
                <a:latin typeface="Arial"/>
                <a:ea typeface="굴림"/>
                <a:cs typeface="+mn-cs"/>
              </a:rPr>
              <a:t>Groups of tasks with a single deadline </a:t>
            </a:r>
          </a:p>
          <a:p>
            <a:pPr marL="342900" marR="0" lvl="0" indent="-342900" algn="l" defTabSz="914400" rtl="0" eaLnBrk="1" fontAlgn="base" latinLnBrk="1" hangingPunct="1">
              <a:lnSpc>
                <a:spcPct val="100000"/>
              </a:lnSpc>
              <a:spcBef>
                <a:spcPct val="20000"/>
              </a:spcBef>
              <a:spcAft>
                <a:spcPct val="0"/>
              </a:spcAft>
              <a:buClr>
                <a:srgbClr val="FFCC00"/>
              </a:buClr>
              <a:buSzTx/>
              <a:buFont typeface="Wingdings" panose="05000000000000000000" pitchFamily="2" charset="2"/>
              <a:buChar char="v"/>
              <a:tabLst/>
              <a:defRPr/>
            </a:pPr>
            <a:r>
              <a:rPr kumimoji="1" lang="en-US" altLang="ko-KR" sz="2400" b="0" i="0" u="none" strike="noStrike" kern="0" cap="none" spc="0" normalizeH="0" baseline="0" noProof="0" dirty="0">
                <a:ln>
                  <a:noFill/>
                </a:ln>
                <a:solidFill>
                  <a:prstClr val="black"/>
                </a:solidFill>
                <a:effectLst/>
                <a:uLnTx/>
                <a:uFillTx/>
                <a:latin typeface="Arial"/>
                <a:ea typeface="굴림"/>
                <a:cs typeface="+mn-cs"/>
              </a:rPr>
              <a:t>Tasks with multiple levels of importance or a value function </a:t>
            </a:r>
          </a:p>
          <a:p>
            <a:pPr lvl="1"/>
            <a:endParaRPr lang="en-US" altLang="ko-KR" dirty="0">
              <a:highlight>
                <a:srgbClr val="FFFF00"/>
              </a:highlight>
            </a:endParaRP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384741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1B2813A6-79B6-43AF-8A0C-755187C86ACC}"/>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B2A8BB14-0D19-4FB7-8EB3-9162FE7CE664}"/>
              </a:ext>
            </a:extLst>
          </p:cNvPr>
          <p:cNvSpPr>
            <a:spLocks noGrp="1"/>
          </p:cNvSpPr>
          <p:nvPr>
            <p:ph idx="1"/>
          </p:nvPr>
        </p:nvSpPr>
        <p:spPr/>
        <p:txBody>
          <a:bodyPr/>
          <a:lstStyle/>
          <a:p>
            <a:pPr marL="514350" indent="-514350">
              <a:buFont typeface="+mj-lt"/>
              <a:buAutoNum type="romanUcPeriod"/>
            </a:pPr>
            <a:r>
              <a:rPr lang="en-US" altLang="ko-KR" dirty="0">
                <a:solidFill>
                  <a:srgbClr val="C00000"/>
                </a:solidFill>
              </a:rPr>
              <a:t>Introduction</a:t>
            </a:r>
          </a:p>
          <a:p>
            <a:pPr marL="514350" indent="-514350">
              <a:buFont typeface="+mj-lt"/>
              <a:buAutoNum type="romanUcPeriod"/>
            </a:pPr>
            <a:r>
              <a:rPr lang="en-US" altLang="ko-KR" dirty="0"/>
              <a:t>Characteristics</a:t>
            </a:r>
          </a:p>
          <a:p>
            <a:pPr marL="514350" indent="-514350">
              <a:buFont typeface="+mj-lt"/>
              <a:buAutoNum type="romanUcPeriod"/>
            </a:pPr>
            <a:r>
              <a:rPr lang="en-US" altLang="ko-KR" dirty="0"/>
              <a:t>Achieving Methods</a:t>
            </a:r>
          </a:p>
          <a:p>
            <a:pPr marL="514350" indent="-514350">
              <a:buFont typeface="+mj-lt"/>
              <a:buAutoNum type="romanUcPeriod"/>
            </a:pPr>
            <a:r>
              <a:rPr lang="en-US" altLang="ko-KR" dirty="0"/>
              <a:t>Future Technologies</a:t>
            </a:r>
          </a:p>
          <a:p>
            <a:pPr marL="514350" indent="-514350">
              <a:buFont typeface="+mj-lt"/>
              <a:buAutoNum type="romanUcPeriod"/>
            </a:pPr>
            <a:r>
              <a:rPr lang="en-US" altLang="ko-KR" dirty="0"/>
              <a:t>Summary</a:t>
            </a:r>
          </a:p>
          <a:p>
            <a:pPr lvl="2"/>
            <a:endParaRPr lang="ko-KR" altLang="en-US" dirty="0"/>
          </a:p>
        </p:txBody>
      </p:sp>
      <p:sp>
        <p:nvSpPr>
          <p:cNvPr id="7" name="텍스트 개체 틀 6">
            <a:extLst>
              <a:ext uri="{FF2B5EF4-FFF2-40B4-BE49-F238E27FC236}">
                <a16:creationId xmlns:a16="http://schemas.microsoft.com/office/drawing/2014/main" id="{1FA968A4-8311-4155-B365-365E45EE26A7}"/>
              </a:ext>
            </a:extLst>
          </p:cNvPr>
          <p:cNvSpPr>
            <a:spLocks noGrp="1"/>
          </p:cNvSpPr>
          <p:nvPr>
            <p:ph type="body" sz="quarter" idx="10"/>
          </p:nvPr>
        </p:nvSpPr>
        <p:spPr/>
        <p:txBody>
          <a:bodyPr/>
          <a:lstStyle/>
          <a:p>
            <a:r>
              <a:rPr lang="en-US" altLang="ko-KR" dirty="0"/>
              <a:t>Real-Time Computing</a:t>
            </a:r>
            <a:endParaRPr lang="ko-KR" altLang="en-US" dirty="0"/>
          </a:p>
        </p:txBody>
      </p:sp>
    </p:spTree>
    <p:extLst>
      <p:ext uri="{BB962C8B-B14F-4D97-AF65-F5344CB8AC3E}">
        <p14:creationId xmlns:p14="http://schemas.microsoft.com/office/powerpoint/2010/main" val="180643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Real-Time Scheduling Algorithms</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Non-priority-based</a:t>
            </a:r>
          </a:p>
          <a:p>
            <a:pPr lvl="1"/>
            <a:r>
              <a:rPr lang="en-US" altLang="ko-KR" dirty="0" err="1"/>
              <a:t>FCFS</a:t>
            </a:r>
            <a:r>
              <a:rPr lang="en-US" altLang="ko-KR" dirty="0"/>
              <a:t>(First-Come-First-Served)</a:t>
            </a:r>
          </a:p>
          <a:p>
            <a:pPr lvl="1"/>
            <a:r>
              <a:rPr lang="en-US" altLang="ko-KR" dirty="0"/>
              <a:t>Round-Robin</a:t>
            </a:r>
          </a:p>
          <a:p>
            <a:r>
              <a:rPr lang="en-US" altLang="ko-KR" dirty="0"/>
              <a:t>Priority-based</a:t>
            </a:r>
          </a:p>
          <a:p>
            <a:pPr lvl="1"/>
            <a:r>
              <a:rPr lang="en-US" altLang="ko-KR" dirty="0"/>
              <a:t>FP(Fixed-Priority)</a:t>
            </a:r>
          </a:p>
          <a:p>
            <a:pPr lvl="2"/>
            <a:r>
              <a:rPr lang="en-US" altLang="ko-KR" dirty="0">
                <a:solidFill>
                  <a:srgbClr val="FF0000"/>
                </a:solidFill>
              </a:rPr>
              <a:t>RM(Rate-Monotonic)</a:t>
            </a:r>
          </a:p>
          <a:p>
            <a:pPr lvl="2"/>
            <a:r>
              <a:rPr lang="en-US" altLang="ko-KR" dirty="0"/>
              <a:t>DM(Deadline-Monotonic)</a:t>
            </a:r>
          </a:p>
          <a:p>
            <a:pPr lvl="1"/>
            <a:r>
              <a:rPr lang="en-US" altLang="ko-KR" dirty="0"/>
              <a:t>DP(Dynamic-Priority)</a:t>
            </a:r>
          </a:p>
          <a:p>
            <a:pPr lvl="2"/>
            <a:r>
              <a:rPr lang="en-US" altLang="ko-KR" dirty="0">
                <a:solidFill>
                  <a:srgbClr val="FF0000"/>
                </a:solidFill>
              </a:rPr>
              <a:t>LLF(Least-Laxity-First)</a:t>
            </a:r>
          </a:p>
          <a:p>
            <a:pPr lvl="2"/>
            <a:r>
              <a:rPr lang="en-US" altLang="ko-KR" dirty="0">
                <a:solidFill>
                  <a:srgbClr val="FF0000"/>
                </a:solidFill>
              </a:rPr>
              <a:t>EDF(Earliest-Deadline-First)</a:t>
            </a:r>
          </a:p>
          <a:p>
            <a:pPr marL="0" indent="0">
              <a:buNone/>
            </a:pPr>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64356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Real-Time Architecture</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Worst-case execution times of programs are dependent on the system </a:t>
            </a:r>
            <a:r>
              <a:rPr lang="en-US" altLang="ko-KR" dirty="0">
                <a:solidFill>
                  <a:srgbClr val="C00000"/>
                </a:solidFill>
              </a:rPr>
              <a:t>hardware</a:t>
            </a:r>
            <a:r>
              <a:rPr lang="en-US" altLang="ko-KR" dirty="0"/>
              <a:t> the operating system the compiler used and </a:t>
            </a:r>
            <a:r>
              <a:rPr lang="en-US" altLang="ko-KR" dirty="0">
                <a:solidFill>
                  <a:srgbClr val="C00000"/>
                </a:solidFill>
              </a:rPr>
              <a:t>the programming language</a:t>
            </a:r>
            <a:r>
              <a:rPr lang="en-US" altLang="ko-KR" dirty="0"/>
              <a:t> used. </a:t>
            </a:r>
          </a:p>
          <a:p>
            <a:endParaRPr lang="en-US" altLang="ko-KR" dirty="0"/>
          </a:p>
          <a:p>
            <a:endParaRPr lang="en-US" altLang="ko-KR" dirty="0"/>
          </a:p>
          <a:p>
            <a:pPr marL="0" indent="0">
              <a:buNone/>
            </a:pPr>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113619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Fault Tolerance</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For example, implementing checkpointing, reliable atomic broadcasts, logging, light weight network protocols, synchronization support for replicas, and recovery techniques and having these primitives available to applications then simplifies creating fault tolerant applications.</a:t>
            </a:r>
          </a:p>
          <a:p>
            <a:pPr lvl="2"/>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pic>
        <p:nvPicPr>
          <p:cNvPr id="2052" name="Picture 4" descr="Fault tolerant architecture | Download Scientific Diagram">
            <a:extLst>
              <a:ext uri="{FF2B5EF4-FFF2-40B4-BE49-F238E27FC236}">
                <a16:creationId xmlns:a16="http://schemas.microsoft.com/office/drawing/2014/main" id="{DDC5A472-C0A0-4365-89CE-1272018D80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4149080"/>
            <a:ext cx="2734072" cy="186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727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ETC</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Programming languages</a:t>
            </a:r>
          </a:p>
          <a:p>
            <a:pPr lvl="1"/>
            <a:r>
              <a:rPr lang="en-US" altLang="ko-KR" dirty="0"/>
              <a:t>e.g., C/C++, Ada, Rust, Assembly</a:t>
            </a:r>
          </a:p>
          <a:p>
            <a:r>
              <a:rPr lang="en-US" altLang="ko-KR" dirty="0"/>
              <a:t>Communication protocols</a:t>
            </a:r>
          </a:p>
          <a:p>
            <a:pPr lvl="1"/>
            <a:r>
              <a:rPr lang="en-US" altLang="ko-KR" dirty="0"/>
              <a:t>e.g., CAN(Controller Area Network), SOME/IP</a:t>
            </a:r>
          </a:p>
          <a:p>
            <a:r>
              <a:rPr lang="en-US" altLang="ko-KR" dirty="0"/>
              <a:t>Distributed systems</a:t>
            </a:r>
          </a:p>
          <a:p>
            <a:pPr lvl="1"/>
            <a:r>
              <a:rPr lang="en-US" altLang="ko-KR" dirty="0"/>
              <a:t>e.g., air traffic management, networked industrial automation</a:t>
            </a:r>
          </a:p>
          <a:p>
            <a:r>
              <a:rPr lang="en-US" altLang="ko-KR" dirty="0"/>
              <a:t>Design methodologies</a:t>
            </a:r>
          </a:p>
          <a:p>
            <a:pPr lvl="1"/>
            <a:r>
              <a:rPr lang="en-US" altLang="ko-KR" dirty="0"/>
              <a:t>e.g., DARTS(Design Approach for Real-Time Systems)</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2246588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170B-D465-FEF9-7762-BED3BC9D2CB3}"/>
            </a:ext>
          </a:extLst>
        </p:cNvPr>
        <p:cNvGrpSpPr/>
        <p:nvPr/>
      </p:nvGrpSpPr>
      <p:grpSpPr>
        <a:xfrm>
          <a:off x="0" y="0"/>
          <a:ext cx="0" cy="0"/>
          <a:chOff x="0" y="0"/>
          <a:chExt cx="0" cy="0"/>
        </a:xfrm>
      </p:grpSpPr>
      <p:sp>
        <p:nvSpPr>
          <p:cNvPr id="6" name="제목 5">
            <a:extLst>
              <a:ext uri="{FF2B5EF4-FFF2-40B4-BE49-F238E27FC236}">
                <a16:creationId xmlns:a16="http://schemas.microsoft.com/office/drawing/2014/main" id="{E8E415D7-2506-47E0-9B24-8C6F91F74A6B}"/>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8C502EB3-A606-B8EE-1ACB-84B7CF9869E7}"/>
              </a:ext>
            </a:extLst>
          </p:cNvPr>
          <p:cNvSpPr>
            <a:spLocks noGrp="1"/>
          </p:cNvSpPr>
          <p:nvPr>
            <p:ph idx="1"/>
          </p:nvPr>
        </p:nvSpPr>
        <p:spPr/>
        <p:txBody>
          <a:bodyPr/>
          <a:lstStyle/>
          <a:p>
            <a:pPr marL="514350" indent="-514350">
              <a:buFont typeface="+mj-lt"/>
              <a:buAutoNum type="romanUcPeriod"/>
            </a:pPr>
            <a:r>
              <a:rPr lang="en-US" altLang="ko-KR" dirty="0"/>
              <a:t>Introduction</a:t>
            </a:r>
          </a:p>
          <a:p>
            <a:pPr marL="514350" indent="-514350">
              <a:buFont typeface="+mj-lt"/>
              <a:buAutoNum type="romanUcPeriod"/>
            </a:pPr>
            <a:r>
              <a:rPr lang="en-US" altLang="ko-KR" dirty="0"/>
              <a:t>Characteristics</a:t>
            </a:r>
          </a:p>
          <a:p>
            <a:pPr marL="514350" indent="-514350">
              <a:buFont typeface="+mj-lt"/>
              <a:buAutoNum type="romanUcPeriod"/>
            </a:pPr>
            <a:r>
              <a:rPr lang="en-US" altLang="ko-KR" dirty="0"/>
              <a:t>Achieving Methods</a:t>
            </a:r>
          </a:p>
          <a:p>
            <a:pPr marL="514350" indent="-514350">
              <a:buFont typeface="+mj-lt"/>
              <a:buAutoNum type="romanUcPeriod"/>
            </a:pPr>
            <a:r>
              <a:rPr lang="en-US" altLang="ko-KR" dirty="0">
                <a:solidFill>
                  <a:srgbClr val="C00000"/>
                </a:solidFill>
              </a:rPr>
              <a:t>Future Technologies</a:t>
            </a:r>
          </a:p>
          <a:p>
            <a:pPr marL="514350" indent="-514350">
              <a:buFont typeface="+mj-lt"/>
              <a:buAutoNum type="romanUcPeriod"/>
            </a:pPr>
            <a:r>
              <a:rPr lang="en-US" altLang="ko-KR" dirty="0"/>
              <a:t>Summary</a:t>
            </a:r>
          </a:p>
          <a:p>
            <a:pPr lvl="2"/>
            <a:endParaRPr lang="ko-KR" altLang="en-US" dirty="0"/>
          </a:p>
        </p:txBody>
      </p:sp>
      <p:sp>
        <p:nvSpPr>
          <p:cNvPr id="7" name="텍스트 개체 틀 6">
            <a:extLst>
              <a:ext uri="{FF2B5EF4-FFF2-40B4-BE49-F238E27FC236}">
                <a16:creationId xmlns:a16="http://schemas.microsoft.com/office/drawing/2014/main" id="{007985EE-4F6F-249A-E05A-01B6745BCA78}"/>
              </a:ext>
            </a:extLst>
          </p:cNvPr>
          <p:cNvSpPr>
            <a:spLocks noGrp="1"/>
          </p:cNvSpPr>
          <p:nvPr>
            <p:ph type="body" sz="quarter" idx="10"/>
          </p:nvPr>
        </p:nvSpPr>
        <p:spPr/>
        <p:txBody>
          <a:bodyPr/>
          <a:lstStyle/>
          <a:p>
            <a:r>
              <a:rPr lang="en-US" altLang="ko-KR" dirty="0"/>
              <a:t>Real-Time Computing</a:t>
            </a:r>
            <a:endParaRPr lang="ko-KR" altLang="en-US" dirty="0"/>
          </a:p>
        </p:txBody>
      </p:sp>
    </p:spTree>
    <p:extLst>
      <p:ext uri="{BB962C8B-B14F-4D97-AF65-F5344CB8AC3E}">
        <p14:creationId xmlns:p14="http://schemas.microsoft.com/office/powerpoint/2010/main" val="275337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Real-Time databases</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A database system where at least some transactions have explicit timing constraints such as deadlines</a:t>
            </a:r>
          </a:p>
          <a:p>
            <a:pPr lvl="1"/>
            <a:r>
              <a:rPr lang="en-US" altLang="ko-KR" dirty="0"/>
              <a:t>e.g., the stock market radar tracking systems battle management systems and computer integrated manufacturing systems</a:t>
            </a:r>
          </a:p>
          <a:p>
            <a:pPr lvl="2"/>
            <a:r>
              <a:rPr lang="en-US" altLang="ko-KR" dirty="0"/>
              <a:t>Most current real-time database work deals with soft real-time systems.</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IV. Future Technologies</a:t>
            </a:r>
          </a:p>
        </p:txBody>
      </p:sp>
    </p:spTree>
    <p:extLst>
      <p:ext uri="{BB962C8B-B14F-4D97-AF65-F5344CB8AC3E}">
        <p14:creationId xmlns:p14="http://schemas.microsoft.com/office/powerpoint/2010/main" val="346250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Real-Time Artificial Intelligence</a:t>
            </a:r>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Artificial intelligence systems that process data as soon as it is generated and make decisions in real time. These systems are designed to operate in environments where immediate response and action are required, without any delay.</a:t>
            </a:r>
          </a:p>
          <a:p>
            <a:pPr lvl="1"/>
            <a:r>
              <a:rPr lang="en-US" altLang="ko-KR" dirty="0"/>
              <a:t>e.g., autonomous vehicles, smart cities, industrial automation, healthcare systems, and any domain where inputs must be interpreted and acted upon instantly to ensure safety, efficiency, and responsiveness.</a:t>
            </a:r>
          </a:p>
          <a:p>
            <a:pPr lvl="1"/>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IV. Future Technologies</a:t>
            </a:r>
          </a:p>
        </p:txBody>
      </p:sp>
    </p:spTree>
    <p:extLst>
      <p:ext uri="{BB962C8B-B14F-4D97-AF65-F5344CB8AC3E}">
        <p14:creationId xmlns:p14="http://schemas.microsoft.com/office/powerpoint/2010/main" val="719937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Summary</a:t>
            </a:r>
            <a:endParaRPr lang="ko-KR" altLang="en-US" dirty="0"/>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So many large complex future applications depend on real-time computing that it is critical to focus efforts on its development.</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V. Summary</a:t>
            </a:r>
          </a:p>
        </p:txBody>
      </p:sp>
    </p:spTree>
    <p:extLst>
      <p:ext uri="{BB962C8B-B14F-4D97-AF65-F5344CB8AC3E}">
        <p14:creationId xmlns:p14="http://schemas.microsoft.com/office/powerpoint/2010/main" val="24102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9917CC-09D0-44D9-8C14-DEAED262569D}"/>
              </a:ext>
            </a:extLst>
          </p:cNvPr>
          <p:cNvSpPr>
            <a:spLocks noGrp="1"/>
          </p:cNvSpPr>
          <p:nvPr>
            <p:ph type="title"/>
          </p:nvPr>
        </p:nvSpPr>
        <p:spPr/>
        <p:txBody>
          <a:bodyPr/>
          <a:lstStyle/>
          <a:p>
            <a:r>
              <a:rPr lang="en-US" altLang="ko-KR" dirty="0"/>
              <a:t>What is a Real-Time System</a:t>
            </a:r>
            <a:endParaRPr lang="ko-KR" altLang="en-US" dirty="0"/>
          </a:p>
        </p:txBody>
      </p:sp>
      <p:sp>
        <p:nvSpPr>
          <p:cNvPr id="3" name="내용 개체 틀 2">
            <a:extLst>
              <a:ext uri="{FF2B5EF4-FFF2-40B4-BE49-F238E27FC236}">
                <a16:creationId xmlns:a16="http://schemas.microsoft.com/office/drawing/2014/main" id="{12A883FA-CDEC-459E-85FB-C32C89EE2786}"/>
              </a:ext>
            </a:extLst>
          </p:cNvPr>
          <p:cNvSpPr>
            <a:spLocks noGrp="1"/>
          </p:cNvSpPr>
          <p:nvPr>
            <p:ph idx="1"/>
          </p:nvPr>
        </p:nvSpPr>
        <p:spPr/>
        <p:txBody>
          <a:bodyPr/>
          <a:lstStyle/>
          <a:p>
            <a:r>
              <a:rPr lang="en-US" altLang="ko-KR" dirty="0"/>
              <a:t>Real-time systems</a:t>
            </a:r>
          </a:p>
          <a:p>
            <a:pPr lvl="1"/>
            <a:r>
              <a:rPr lang="en-US" altLang="ko-KR" dirty="0"/>
              <a:t>Systems in which the correctness of the system depends </a:t>
            </a:r>
          </a:p>
          <a:p>
            <a:pPr lvl="2"/>
            <a:r>
              <a:rPr lang="en-US" altLang="ko-KR" dirty="0"/>
              <a:t>Not only on </a:t>
            </a:r>
            <a:r>
              <a:rPr lang="en-US" altLang="ko-KR" b="1" dirty="0">
                <a:solidFill>
                  <a:srgbClr val="FF0000"/>
                </a:solidFill>
              </a:rPr>
              <a:t>the logical result of computation</a:t>
            </a:r>
            <a:r>
              <a:rPr lang="en-US" altLang="ko-KR" dirty="0"/>
              <a:t>, </a:t>
            </a:r>
          </a:p>
          <a:p>
            <a:pPr lvl="2"/>
            <a:r>
              <a:rPr lang="en-US" altLang="ko-KR" dirty="0"/>
              <a:t>But also on </a:t>
            </a:r>
            <a:r>
              <a:rPr lang="en-US" altLang="ko-KR" b="1" dirty="0">
                <a:solidFill>
                  <a:srgbClr val="FF0000"/>
                </a:solidFill>
              </a:rPr>
              <a:t>the time </a:t>
            </a:r>
            <a:r>
              <a:rPr lang="en-US" altLang="ko-KR" dirty="0"/>
              <a:t>at which the results are produced (Stankovic, 1988)”</a:t>
            </a:r>
            <a:endParaRPr lang="ko-KR" altLang="en-US" dirty="0"/>
          </a:p>
        </p:txBody>
      </p:sp>
      <p:sp>
        <p:nvSpPr>
          <p:cNvPr id="5" name="텍스트 개체 틀 3">
            <a:extLst>
              <a:ext uri="{FF2B5EF4-FFF2-40B4-BE49-F238E27FC236}">
                <a16:creationId xmlns:a16="http://schemas.microsoft.com/office/drawing/2014/main" id="{A7F6AD64-F2BA-4D7A-BAEE-24046CE84EED}"/>
              </a:ext>
            </a:extLst>
          </p:cNvPr>
          <p:cNvSpPr>
            <a:spLocks noGrp="1"/>
          </p:cNvSpPr>
          <p:nvPr>
            <p:ph type="body" sz="quarter" idx="10"/>
          </p:nvPr>
        </p:nvSpPr>
        <p:spPr>
          <a:xfrm>
            <a:off x="685800" y="280988"/>
            <a:ext cx="7772400" cy="323850"/>
          </a:xfrm>
        </p:spPr>
        <p:txBody>
          <a:bodyPr/>
          <a:lstStyle/>
          <a:p>
            <a:r>
              <a:rPr lang="en-US" altLang="ko-KR" dirty="0"/>
              <a:t>I. Introduction</a:t>
            </a:r>
            <a:endParaRPr lang="ko-KR" altLang="en-US" dirty="0"/>
          </a:p>
        </p:txBody>
      </p:sp>
      <p:pic>
        <p:nvPicPr>
          <p:cNvPr id="6" name="그림 5">
            <a:extLst>
              <a:ext uri="{FF2B5EF4-FFF2-40B4-BE49-F238E27FC236}">
                <a16:creationId xmlns:a16="http://schemas.microsoft.com/office/drawing/2014/main" id="{81792B86-532B-469F-A61E-D67C0573BB5D}"/>
              </a:ext>
            </a:extLst>
          </p:cNvPr>
          <p:cNvPicPr>
            <a:picLocks noChangeAspect="1"/>
          </p:cNvPicPr>
          <p:nvPr/>
        </p:nvPicPr>
        <p:blipFill>
          <a:blip r:embed="rId3"/>
          <a:stretch>
            <a:fillRect/>
          </a:stretch>
        </p:blipFill>
        <p:spPr>
          <a:xfrm>
            <a:off x="435442" y="3821032"/>
            <a:ext cx="3359581" cy="1994593"/>
          </a:xfrm>
          <a:prstGeom prst="rect">
            <a:avLst/>
          </a:prstGeom>
        </p:spPr>
      </p:pic>
      <p:pic>
        <p:nvPicPr>
          <p:cNvPr id="8" name="그림 7">
            <a:extLst>
              <a:ext uri="{FF2B5EF4-FFF2-40B4-BE49-F238E27FC236}">
                <a16:creationId xmlns:a16="http://schemas.microsoft.com/office/drawing/2014/main" id="{42548A69-1FD0-441D-8E25-BC182FB491BA}"/>
              </a:ext>
            </a:extLst>
          </p:cNvPr>
          <p:cNvPicPr>
            <a:picLocks noChangeAspect="1"/>
          </p:cNvPicPr>
          <p:nvPr/>
        </p:nvPicPr>
        <p:blipFill>
          <a:blip r:embed="rId4"/>
          <a:stretch>
            <a:fillRect/>
          </a:stretch>
        </p:blipFill>
        <p:spPr>
          <a:xfrm>
            <a:off x="4176018" y="3482439"/>
            <a:ext cx="1310149" cy="1363085"/>
          </a:xfrm>
          <a:prstGeom prst="rect">
            <a:avLst/>
          </a:prstGeom>
        </p:spPr>
      </p:pic>
      <p:pic>
        <p:nvPicPr>
          <p:cNvPr id="10" name="그림 9">
            <a:extLst>
              <a:ext uri="{FF2B5EF4-FFF2-40B4-BE49-F238E27FC236}">
                <a16:creationId xmlns:a16="http://schemas.microsoft.com/office/drawing/2014/main" id="{3E0153B1-9B9E-44FD-BEA2-1BC85BC0F4AD}"/>
              </a:ext>
            </a:extLst>
          </p:cNvPr>
          <p:cNvPicPr>
            <a:picLocks noChangeAspect="1"/>
          </p:cNvPicPr>
          <p:nvPr/>
        </p:nvPicPr>
        <p:blipFill>
          <a:blip r:embed="rId5"/>
          <a:stretch>
            <a:fillRect/>
          </a:stretch>
        </p:blipFill>
        <p:spPr>
          <a:xfrm>
            <a:off x="6035209" y="3140968"/>
            <a:ext cx="2305372" cy="1762371"/>
          </a:xfrm>
          <a:prstGeom prst="rect">
            <a:avLst/>
          </a:prstGeom>
        </p:spPr>
      </p:pic>
      <p:pic>
        <p:nvPicPr>
          <p:cNvPr id="12" name="그림 11">
            <a:extLst>
              <a:ext uri="{FF2B5EF4-FFF2-40B4-BE49-F238E27FC236}">
                <a16:creationId xmlns:a16="http://schemas.microsoft.com/office/drawing/2014/main" id="{E864916C-F525-41EB-A5EE-C5F4FEC09754}"/>
              </a:ext>
            </a:extLst>
          </p:cNvPr>
          <p:cNvPicPr>
            <a:picLocks noChangeAspect="1"/>
          </p:cNvPicPr>
          <p:nvPr/>
        </p:nvPicPr>
        <p:blipFill>
          <a:blip r:embed="rId6"/>
          <a:stretch>
            <a:fillRect/>
          </a:stretch>
        </p:blipFill>
        <p:spPr>
          <a:xfrm>
            <a:off x="6291312" y="4903338"/>
            <a:ext cx="1923325" cy="1343785"/>
          </a:xfrm>
          <a:prstGeom prst="rect">
            <a:avLst/>
          </a:prstGeom>
        </p:spPr>
      </p:pic>
      <p:pic>
        <p:nvPicPr>
          <p:cNvPr id="14" name="그림 13">
            <a:extLst>
              <a:ext uri="{FF2B5EF4-FFF2-40B4-BE49-F238E27FC236}">
                <a16:creationId xmlns:a16="http://schemas.microsoft.com/office/drawing/2014/main" id="{19DCDB72-38C8-4E8C-99A0-5E3699E47CF0}"/>
              </a:ext>
            </a:extLst>
          </p:cNvPr>
          <p:cNvPicPr>
            <a:picLocks noChangeAspect="1"/>
          </p:cNvPicPr>
          <p:nvPr/>
        </p:nvPicPr>
        <p:blipFill>
          <a:blip r:embed="rId7"/>
          <a:stretch>
            <a:fillRect/>
          </a:stretch>
        </p:blipFill>
        <p:spPr>
          <a:xfrm>
            <a:off x="3907557" y="4920447"/>
            <a:ext cx="2033406" cy="1426227"/>
          </a:xfrm>
          <a:prstGeom prst="rect">
            <a:avLst/>
          </a:prstGeom>
        </p:spPr>
      </p:pic>
      <p:sp>
        <p:nvSpPr>
          <p:cNvPr id="22" name="TextBox 21">
            <a:extLst>
              <a:ext uri="{FF2B5EF4-FFF2-40B4-BE49-F238E27FC236}">
                <a16:creationId xmlns:a16="http://schemas.microsoft.com/office/drawing/2014/main" id="{2A7E87A1-3280-4851-B83A-945D2A21AF92}"/>
              </a:ext>
            </a:extLst>
          </p:cNvPr>
          <p:cNvSpPr txBox="1"/>
          <p:nvPr/>
        </p:nvSpPr>
        <p:spPr>
          <a:xfrm>
            <a:off x="1331640" y="6211126"/>
            <a:ext cx="4176464" cy="230832"/>
          </a:xfrm>
          <a:prstGeom prst="rect">
            <a:avLst/>
          </a:prstGeom>
          <a:noFill/>
        </p:spPr>
        <p:txBody>
          <a:bodyPr wrap="square">
            <a:spAutoFit/>
          </a:bodyPr>
          <a:lstStyle/>
          <a:p>
            <a:r>
              <a:rPr lang="en-US" altLang="ko-KR" sz="900" dirty="0">
                <a:solidFill>
                  <a:schemeClr val="tx1"/>
                </a:solidFill>
              </a:rPr>
              <a:t>© </a:t>
            </a:r>
            <a:r>
              <a:rPr lang="en-US" altLang="ko-KR" sz="900" dirty="0" err="1">
                <a:solidFill>
                  <a:schemeClr val="tx1"/>
                </a:solidFill>
              </a:rPr>
              <a:t>AbsInt</a:t>
            </a:r>
            <a:r>
              <a:rPr lang="en-US" altLang="ko-KR" sz="900" dirty="0">
                <a:solidFill>
                  <a:schemeClr val="tx1"/>
                </a:solidFill>
              </a:rPr>
              <a:t> GmbH 2012</a:t>
            </a:r>
            <a:endParaRPr lang="ko-KR" altLang="en-US" sz="900" dirty="0">
              <a:solidFill>
                <a:schemeClr val="tx1"/>
              </a:solidFill>
            </a:endParaRPr>
          </a:p>
        </p:txBody>
      </p:sp>
    </p:spTree>
    <p:extLst>
      <p:ext uri="{BB962C8B-B14F-4D97-AF65-F5344CB8AC3E}">
        <p14:creationId xmlns:p14="http://schemas.microsoft.com/office/powerpoint/2010/main" val="9792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12BB78-8B82-4D5A-9BD0-0B4394E8563B}"/>
              </a:ext>
            </a:extLst>
          </p:cNvPr>
          <p:cNvSpPr>
            <a:spLocks noGrp="1"/>
          </p:cNvSpPr>
          <p:nvPr>
            <p:ph type="title"/>
          </p:nvPr>
        </p:nvSpPr>
        <p:spPr/>
        <p:txBody>
          <a:bodyPr/>
          <a:lstStyle/>
          <a:p>
            <a:r>
              <a:rPr lang="en-US" altLang="ko-KR" dirty="0"/>
              <a:t>Component</a:t>
            </a:r>
            <a:endParaRPr lang="ko-KR" altLang="en-US" dirty="0"/>
          </a:p>
        </p:txBody>
      </p:sp>
      <p:sp>
        <p:nvSpPr>
          <p:cNvPr id="3" name="내용 개체 틀 2">
            <a:extLst>
              <a:ext uri="{FF2B5EF4-FFF2-40B4-BE49-F238E27FC236}">
                <a16:creationId xmlns:a16="http://schemas.microsoft.com/office/drawing/2014/main" id="{583299A8-C6FB-4517-A185-C0A7792875CA}"/>
              </a:ext>
            </a:extLst>
          </p:cNvPr>
          <p:cNvSpPr>
            <a:spLocks noGrp="1"/>
          </p:cNvSpPr>
          <p:nvPr>
            <p:ph idx="1"/>
          </p:nvPr>
        </p:nvSpPr>
        <p:spPr/>
        <p:txBody>
          <a:bodyPr/>
          <a:lstStyle/>
          <a:p>
            <a:r>
              <a:rPr lang="en-US" altLang="ko-KR" dirty="0"/>
              <a:t>A controlled system</a:t>
            </a:r>
          </a:p>
          <a:p>
            <a:pPr lvl="1"/>
            <a:r>
              <a:rPr lang="en-US" altLang="ko-KR" dirty="0"/>
              <a:t>Environment with which the computer interacts</a:t>
            </a:r>
          </a:p>
          <a:p>
            <a:pPr lvl="2"/>
            <a:r>
              <a:rPr lang="en-US" altLang="ko-KR" dirty="0"/>
              <a:t>e.g., the factory floor with its robots, assembling stations, and the assembled parts etc.</a:t>
            </a:r>
          </a:p>
          <a:p>
            <a:r>
              <a:rPr lang="en-US" altLang="ko-KR" dirty="0"/>
              <a:t>A controlling system</a:t>
            </a:r>
          </a:p>
          <a:p>
            <a:pPr lvl="1"/>
            <a:r>
              <a:rPr lang="en-US" altLang="ko-KR" dirty="0"/>
              <a:t>Interacting with its environment based on the information available about the environment from various sensors</a:t>
            </a:r>
          </a:p>
          <a:p>
            <a:pPr lvl="2"/>
            <a:r>
              <a:rPr lang="en-US" altLang="ko-KR" dirty="0"/>
              <a:t>e.g., computers, sensors, actuators, and human interface etc.</a:t>
            </a:r>
          </a:p>
        </p:txBody>
      </p:sp>
      <p:sp>
        <p:nvSpPr>
          <p:cNvPr id="5" name="텍스트 개체 틀 3">
            <a:extLst>
              <a:ext uri="{FF2B5EF4-FFF2-40B4-BE49-F238E27FC236}">
                <a16:creationId xmlns:a16="http://schemas.microsoft.com/office/drawing/2014/main" id="{7D1ED951-5407-4B3B-B49C-B9CE3EC9C010}"/>
              </a:ext>
            </a:extLst>
          </p:cNvPr>
          <p:cNvSpPr>
            <a:spLocks noGrp="1"/>
          </p:cNvSpPr>
          <p:nvPr>
            <p:ph type="body" sz="quarter" idx="10"/>
          </p:nvPr>
        </p:nvSpPr>
        <p:spPr>
          <a:xfrm>
            <a:off x="685800" y="280988"/>
            <a:ext cx="7772400" cy="323850"/>
          </a:xfrm>
        </p:spPr>
        <p:txBody>
          <a:bodyPr/>
          <a:lstStyle/>
          <a:p>
            <a:r>
              <a:rPr lang="en-US" altLang="ko-KR" dirty="0"/>
              <a:t>I. Introduction</a:t>
            </a:r>
            <a:endParaRPr lang="ko-KR" altLang="en-US" dirty="0"/>
          </a:p>
        </p:txBody>
      </p:sp>
      <p:pic>
        <p:nvPicPr>
          <p:cNvPr id="1026" name="Picture 2" descr="Robot Operating Systems: An Overview - Cyber-Weld">
            <a:extLst>
              <a:ext uri="{FF2B5EF4-FFF2-40B4-BE49-F238E27FC236}">
                <a16:creationId xmlns:a16="http://schemas.microsoft.com/office/drawing/2014/main" id="{D0E9AD6C-AFF0-4393-82C0-EB6432703DB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459" y="4581128"/>
            <a:ext cx="2880000" cy="154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l-Time Systems Overview and Examples-Intel">
            <a:extLst>
              <a:ext uri="{FF2B5EF4-FFF2-40B4-BE49-F238E27FC236}">
                <a16:creationId xmlns:a16="http://schemas.microsoft.com/office/drawing/2014/main" id="{F193C0D1-310F-491E-97CE-87B0EBD3C5B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229" y="4581128"/>
            <a:ext cx="2880000" cy="154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312EC2-0895-4A1C-B41B-95A0D43AB501}"/>
              </a:ext>
            </a:extLst>
          </p:cNvPr>
          <p:cNvSpPr txBox="1"/>
          <p:nvPr/>
        </p:nvSpPr>
        <p:spPr>
          <a:xfrm>
            <a:off x="1693515" y="6186347"/>
            <a:ext cx="4572000" cy="369332"/>
          </a:xfrm>
          <a:prstGeom prst="rect">
            <a:avLst/>
          </a:prstGeom>
          <a:noFill/>
        </p:spPr>
        <p:txBody>
          <a:bodyPr wrap="square">
            <a:spAutoFit/>
          </a:bodyPr>
          <a:lstStyle/>
          <a:p>
            <a:r>
              <a:rPr lang="en-US" altLang="ko-KR" sz="900" dirty="0">
                <a:solidFill>
                  <a:schemeClr val="tx1"/>
                </a:solidFill>
              </a:rPr>
              <a:t>© Cyber-Weld</a:t>
            </a:r>
          </a:p>
          <a:p>
            <a:endParaRPr lang="ko-KR" altLang="en-US" sz="900" dirty="0">
              <a:solidFill>
                <a:schemeClr val="tx1"/>
              </a:solidFill>
            </a:endParaRPr>
          </a:p>
        </p:txBody>
      </p:sp>
      <p:sp>
        <p:nvSpPr>
          <p:cNvPr id="13" name="TextBox 12">
            <a:extLst>
              <a:ext uri="{FF2B5EF4-FFF2-40B4-BE49-F238E27FC236}">
                <a16:creationId xmlns:a16="http://schemas.microsoft.com/office/drawing/2014/main" id="{A490F917-FAF9-473D-B0DC-607839BF046D}"/>
              </a:ext>
            </a:extLst>
          </p:cNvPr>
          <p:cNvSpPr txBox="1"/>
          <p:nvPr/>
        </p:nvSpPr>
        <p:spPr>
          <a:xfrm>
            <a:off x="4892409" y="6186347"/>
            <a:ext cx="4572000" cy="369332"/>
          </a:xfrm>
          <a:prstGeom prst="rect">
            <a:avLst/>
          </a:prstGeom>
          <a:noFill/>
        </p:spPr>
        <p:txBody>
          <a:bodyPr wrap="square">
            <a:spAutoFit/>
          </a:bodyPr>
          <a:lstStyle/>
          <a:p>
            <a:r>
              <a:rPr lang="en-US" altLang="ko-KR" sz="900" dirty="0">
                <a:solidFill>
                  <a:schemeClr val="tx1"/>
                </a:solidFill>
              </a:rPr>
              <a:t>© Intel</a:t>
            </a:r>
          </a:p>
          <a:p>
            <a:endParaRPr lang="ko-KR" altLang="en-US" sz="900" dirty="0">
              <a:solidFill>
                <a:schemeClr val="tx1"/>
              </a:solidFill>
            </a:endParaRPr>
          </a:p>
        </p:txBody>
      </p:sp>
    </p:spTree>
    <p:extLst>
      <p:ext uri="{BB962C8B-B14F-4D97-AF65-F5344CB8AC3E}">
        <p14:creationId xmlns:p14="http://schemas.microsoft.com/office/powerpoint/2010/main" val="263186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Requirements</a:t>
            </a:r>
            <a:endParaRPr lang="ko-KR" altLang="en-US" dirty="0"/>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dirty="0"/>
              <a:t>Timing constraints</a:t>
            </a:r>
          </a:p>
          <a:p>
            <a:pPr lvl="1"/>
            <a:r>
              <a:rPr lang="en-US" altLang="ko-KR" dirty="0"/>
              <a:t>Each task or process must complete its execution by a specified deadline</a:t>
            </a:r>
          </a:p>
          <a:p>
            <a:pPr lvl="2"/>
            <a:r>
              <a:rPr lang="en-US" altLang="ko-KR" dirty="0"/>
              <a:t>Worst-case execution time (C) : The maximum time required to execute the task</a:t>
            </a:r>
          </a:p>
          <a:p>
            <a:pPr lvl="2"/>
            <a:r>
              <a:rPr lang="en-US" altLang="ko-KR" dirty="0"/>
              <a:t>Deadline (D) : The latest time by which the task must finish</a:t>
            </a:r>
          </a:p>
          <a:p>
            <a:pPr lvl="2"/>
            <a:r>
              <a:rPr lang="en-US" altLang="ko-KR" dirty="0"/>
              <a:t>Period (T) : The interval at which the task is activated or repeated</a:t>
            </a:r>
          </a:p>
          <a:p>
            <a:pPr lvl="1"/>
            <a:endParaRPr lang="en-US" altLang="ko-KR" dirty="0"/>
          </a:p>
          <a:p>
            <a:pPr lvl="2"/>
            <a:endParaRPr lang="en-US" altLang="ko-KR" dirty="0"/>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 Introduction</a:t>
            </a:r>
            <a:endParaRPr lang="ko-KR" altLang="en-US" dirty="0"/>
          </a:p>
        </p:txBody>
      </p:sp>
    </p:spTree>
    <p:extLst>
      <p:ext uri="{BB962C8B-B14F-4D97-AF65-F5344CB8AC3E}">
        <p14:creationId xmlns:p14="http://schemas.microsoft.com/office/powerpoint/2010/main" val="165372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err="1"/>
              <a:t>Missconception</a:t>
            </a:r>
            <a:endParaRPr lang="ko-KR" altLang="en-US" dirty="0"/>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r>
              <a:rPr lang="en-US" altLang="ko-KR" b="0" i="0" dirty="0">
                <a:solidFill>
                  <a:srgbClr val="1F1F1F"/>
                </a:solidFill>
                <a:effectLst/>
                <a:latin typeface="Arial" panose="020B0604020202020204" pitchFamily="34" charset="0"/>
              </a:rPr>
              <a:t>Average Execution Time  </a:t>
            </a:r>
          </a:p>
          <a:p>
            <a:pPr lvl="1"/>
            <a:r>
              <a:rPr lang="en-US" altLang="ko-KR" dirty="0">
                <a:solidFill>
                  <a:srgbClr val="040C28"/>
                </a:solidFill>
                <a:latin typeface="Arial" panose="020B0604020202020204" pitchFamily="34" charset="0"/>
              </a:rPr>
              <a:t>T</a:t>
            </a:r>
            <a:r>
              <a:rPr lang="en-US" altLang="ko-KR" b="0" i="0" dirty="0">
                <a:solidFill>
                  <a:srgbClr val="040C28"/>
                </a:solidFill>
                <a:effectLst/>
                <a:latin typeface="Arial" panose="020B0604020202020204" pitchFamily="34" charset="0"/>
              </a:rPr>
              <a:t>he typical amount of time taken to complete a task or process, as calculated across multiple instances</a:t>
            </a:r>
            <a:r>
              <a:rPr lang="en-US" altLang="ko-KR" b="0" i="0" dirty="0">
                <a:solidFill>
                  <a:srgbClr val="1F1F1F"/>
                </a:solidFill>
                <a:effectLst/>
                <a:latin typeface="Arial" panose="020B0604020202020204" pitchFamily="34" charset="0"/>
              </a:rPr>
              <a:t>.</a:t>
            </a:r>
          </a:p>
          <a:p>
            <a:pPr lvl="2"/>
            <a:r>
              <a:rPr lang="en-US" altLang="ko-KR" dirty="0">
                <a:solidFill>
                  <a:srgbClr val="C00000"/>
                </a:solidFill>
                <a:latin typeface="Arial" panose="020B0604020202020204" pitchFamily="34" charset="0"/>
              </a:rPr>
              <a:t>Only just n</a:t>
            </a:r>
            <a:r>
              <a:rPr lang="en-US" altLang="ko-KR" b="0" i="0" dirty="0">
                <a:solidFill>
                  <a:srgbClr val="C00000"/>
                </a:solidFill>
                <a:effectLst/>
                <a:latin typeface="Arial" panose="020B0604020202020204" pitchFamily="34" charset="0"/>
              </a:rPr>
              <a:t>ecessary condition</a:t>
            </a:r>
          </a:p>
          <a:p>
            <a:r>
              <a:rPr lang="en-US" altLang="ko-KR" b="0" i="0" dirty="0">
                <a:solidFill>
                  <a:srgbClr val="FF0000"/>
                </a:solidFill>
                <a:effectLst/>
                <a:latin typeface="Arial" panose="020B0604020202020204" pitchFamily="34" charset="0"/>
              </a:rPr>
              <a:t>The worst-case execution time (WCET)</a:t>
            </a:r>
          </a:p>
          <a:p>
            <a:pPr lvl="1"/>
            <a:r>
              <a:rPr lang="en-US" altLang="ko-KR" dirty="0">
                <a:solidFill>
                  <a:srgbClr val="1F1F1F"/>
                </a:solidFill>
                <a:latin typeface="Arial" panose="020B0604020202020204" pitchFamily="34" charset="0"/>
              </a:rPr>
              <a:t>T</a:t>
            </a:r>
            <a:r>
              <a:rPr lang="en-US" altLang="ko-KR" b="0" i="0" dirty="0">
                <a:solidFill>
                  <a:srgbClr val="1F1F1F"/>
                </a:solidFill>
                <a:effectLst/>
                <a:latin typeface="Arial" panose="020B0604020202020204" pitchFamily="34" charset="0"/>
              </a:rPr>
              <a:t>he maximum length of time the task could take to execute on a specific hardware platform.</a:t>
            </a:r>
          </a:p>
          <a:p>
            <a:pPr lvl="2"/>
            <a:r>
              <a:rPr lang="en-US" altLang="ko-KR" b="0" i="0" dirty="0">
                <a:solidFill>
                  <a:srgbClr val="1F1F1F"/>
                </a:solidFill>
                <a:effectLst/>
                <a:latin typeface="Arial" panose="020B0604020202020204" pitchFamily="34" charset="0"/>
              </a:rPr>
              <a:t>Necessary and sufficient conditions</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 Introduction</a:t>
            </a:r>
            <a:endParaRPr lang="ko-KR" altLang="en-US" dirty="0"/>
          </a:p>
        </p:txBody>
      </p:sp>
    </p:spTree>
    <p:extLst>
      <p:ext uri="{BB962C8B-B14F-4D97-AF65-F5344CB8AC3E}">
        <p14:creationId xmlns:p14="http://schemas.microsoft.com/office/powerpoint/2010/main" val="59934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Worst-Case Execution Time</a:t>
            </a:r>
          </a:p>
        </p:txBody>
      </p:sp>
      <p:pic>
        <p:nvPicPr>
          <p:cNvPr id="6" name="내용 개체 틀 5">
            <a:extLst>
              <a:ext uri="{FF2B5EF4-FFF2-40B4-BE49-F238E27FC236}">
                <a16:creationId xmlns:a16="http://schemas.microsoft.com/office/drawing/2014/main" id="{ADED7B68-A0D1-40F5-B485-F15D129072A0}"/>
              </a:ext>
            </a:extLst>
          </p:cNvPr>
          <p:cNvPicPr>
            <a:picLocks noGrp="1" noChangeAspect="1"/>
          </p:cNvPicPr>
          <p:nvPr>
            <p:ph idx="1"/>
          </p:nvPr>
        </p:nvPicPr>
        <p:blipFill>
          <a:blip r:embed="rId3"/>
          <a:stretch>
            <a:fillRect/>
          </a:stretch>
        </p:blipFill>
        <p:spPr>
          <a:xfrm>
            <a:off x="685800" y="2361448"/>
            <a:ext cx="7772400" cy="3125704"/>
          </a:xfrm>
        </p:spPr>
      </p:pic>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III. Achieving methods</a:t>
            </a:r>
          </a:p>
        </p:txBody>
      </p:sp>
    </p:spTree>
    <p:extLst>
      <p:ext uri="{BB962C8B-B14F-4D97-AF65-F5344CB8AC3E}">
        <p14:creationId xmlns:p14="http://schemas.microsoft.com/office/powerpoint/2010/main" val="19418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170B-D465-FEF9-7762-BED3BC9D2CB3}"/>
            </a:ext>
          </a:extLst>
        </p:cNvPr>
        <p:cNvGrpSpPr/>
        <p:nvPr/>
      </p:nvGrpSpPr>
      <p:grpSpPr>
        <a:xfrm>
          <a:off x="0" y="0"/>
          <a:ext cx="0" cy="0"/>
          <a:chOff x="0" y="0"/>
          <a:chExt cx="0" cy="0"/>
        </a:xfrm>
      </p:grpSpPr>
      <p:sp>
        <p:nvSpPr>
          <p:cNvPr id="6" name="제목 5">
            <a:extLst>
              <a:ext uri="{FF2B5EF4-FFF2-40B4-BE49-F238E27FC236}">
                <a16:creationId xmlns:a16="http://schemas.microsoft.com/office/drawing/2014/main" id="{E8E415D7-2506-47E0-9B24-8C6F91F74A6B}"/>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8C502EB3-A606-B8EE-1ACB-84B7CF9869E7}"/>
              </a:ext>
            </a:extLst>
          </p:cNvPr>
          <p:cNvSpPr>
            <a:spLocks noGrp="1"/>
          </p:cNvSpPr>
          <p:nvPr>
            <p:ph idx="1"/>
          </p:nvPr>
        </p:nvSpPr>
        <p:spPr/>
        <p:txBody>
          <a:bodyPr/>
          <a:lstStyle/>
          <a:p>
            <a:pPr marL="514350" indent="-514350">
              <a:buFont typeface="+mj-lt"/>
              <a:buAutoNum type="romanUcPeriod"/>
            </a:pPr>
            <a:r>
              <a:rPr lang="en-US" altLang="ko-KR" dirty="0"/>
              <a:t>Introduction</a:t>
            </a:r>
          </a:p>
          <a:p>
            <a:pPr marL="514350" indent="-514350">
              <a:buFont typeface="+mj-lt"/>
              <a:buAutoNum type="romanUcPeriod"/>
            </a:pPr>
            <a:r>
              <a:rPr lang="en-US" altLang="ko-KR" dirty="0">
                <a:solidFill>
                  <a:srgbClr val="C00000"/>
                </a:solidFill>
              </a:rPr>
              <a:t>Characteristics</a:t>
            </a:r>
          </a:p>
          <a:p>
            <a:pPr marL="514350" indent="-514350">
              <a:buFont typeface="+mj-lt"/>
              <a:buAutoNum type="romanUcPeriod"/>
            </a:pPr>
            <a:r>
              <a:rPr lang="en-US" altLang="ko-KR" dirty="0"/>
              <a:t>Achieving Methods</a:t>
            </a:r>
          </a:p>
          <a:p>
            <a:pPr marL="514350" indent="-514350">
              <a:buFont typeface="+mj-lt"/>
              <a:buAutoNum type="romanUcPeriod"/>
            </a:pPr>
            <a:r>
              <a:rPr lang="en-US" altLang="ko-KR" dirty="0"/>
              <a:t>Future Technologies</a:t>
            </a:r>
          </a:p>
          <a:p>
            <a:pPr marL="514350" indent="-514350">
              <a:buFont typeface="+mj-lt"/>
              <a:buAutoNum type="romanUcPeriod"/>
            </a:pPr>
            <a:r>
              <a:rPr lang="en-US" altLang="ko-KR" dirty="0"/>
              <a:t>Summary</a:t>
            </a:r>
          </a:p>
          <a:p>
            <a:pPr lvl="2"/>
            <a:endParaRPr lang="ko-KR" altLang="en-US" dirty="0"/>
          </a:p>
        </p:txBody>
      </p:sp>
      <p:sp>
        <p:nvSpPr>
          <p:cNvPr id="7" name="텍스트 개체 틀 6">
            <a:extLst>
              <a:ext uri="{FF2B5EF4-FFF2-40B4-BE49-F238E27FC236}">
                <a16:creationId xmlns:a16="http://schemas.microsoft.com/office/drawing/2014/main" id="{007985EE-4F6F-249A-E05A-01B6745BCA78}"/>
              </a:ext>
            </a:extLst>
          </p:cNvPr>
          <p:cNvSpPr>
            <a:spLocks noGrp="1"/>
          </p:cNvSpPr>
          <p:nvPr>
            <p:ph type="body" sz="quarter" idx="10"/>
          </p:nvPr>
        </p:nvSpPr>
        <p:spPr/>
        <p:txBody>
          <a:bodyPr/>
          <a:lstStyle/>
          <a:p>
            <a:r>
              <a:rPr lang="en-US" altLang="ko-KR" dirty="0"/>
              <a:t>Real-Time Computing</a:t>
            </a:r>
            <a:endParaRPr lang="ko-KR" altLang="en-US" dirty="0"/>
          </a:p>
        </p:txBody>
      </p:sp>
    </p:spTree>
    <p:extLst>
      <p:ext uri="{BB962C8B-B14F-4D97-AF65-F5344CB8AC3E}">
        <p14:creationId xmlns:p14="http://schemas.microsoft.com/office/powerpoint/2010/main" val="275916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126CC2-0AB0-4E7F-8D89-0167C84BFC58}"/>
              </a:ext>
            </a:extLst>
          </p:cNvPr>
          <p:cNvSpPr>
            <a:spLocks noGrp="1"/>
          </p:cNvSpPr>
          <p:nvPr>
            <p:ph type="title"/>
          </p:nvPr>
        </p:nvSpPr>
        <p:spPr/>
        <p:txBody>
          <a:bodyPr/>
          <a:lstStyle/>
          <a:p>
            <a:r>
              <a:rPr lang="en-US" altLang="ko-KR" dirty="0"/>
              <a:t>Characterizing Real-Time Systems</a:t>
            </a:r>
            <a:endParaRPr lang="ko-KR" altLang="en-US" dirty="0"/>
          </a:p>
        </p:txBody>
      </p:sp>
      <p:sp>
        <p:nvSpPr>
          <p:cNvPr id="3" name="내용 개체 틀 2">
            <a:extLst>
              <a:ext uri="{FF2B5EF4-FFF2-40B4-BE49-F238E27FC236}">
                <a16:creationId xmlns:a16="http://schemas.microsoft.com/office/drawing/2014/main" id="{CE7EC6F1-1A38-40CB-A124-77D333230CAA}"/>
              </a:ext>
            </a:extLst>
          </p:cNvPr>
          <p:cNvSpPr>
            <a:spLocks noGrp="1"/>
          </p:cNvSpPr>
          <p:nvPr>
            <p:ph idx="1"/>
          </p:nvPr>
        </p:nvSpPr>
        <p:spPr/>
        <p:txBody>
          <a:bodyPr/>
          <a:lstStyle/>
          <a:p>
            <a:pPr marL="457200" indent="-457200">
              <a:buFont typeface="+mj-lt"/>
              <a:buAutoNum type="arabicPeriod"/>
            </a:pPr>
            <a:r>
              <a:rPr lang="en-US" altLang="ko-KR" dirty="0"/>
              <a:t>Granularity of the Deadline and Laxity of the Tasks</a:t>
            </a:r>
          </a:p>
          <a:p>
            <a:pPr marL="457200" indent="-457200">
              <a:buFont typeface="+mj-lt"/>
              <a:buAutoNum type="arabicPeriod"/>
            </a:pPr>
            <a:r>
              <a:rPr lang="en-US" altLang="ko-KR" dirty="0"/>
              <a:t>Strictness of Deadline</a:t>
            </a:r>
          </a:p>
          <a:p>
            <a:pPr marL="457200" indent="-457200">
              <a:buFont typeface="+mj-lt"/>
              <a:buAutoNum type="arabicPeriod"/>
            </a:pPr>
            <a:r>
              <a:rPr lang="en-US" altLang="ko-KR" dirty="0"/>
              <a:t>Reliability</a:t>
            </a:r>
          </a:p>
          <a:p>
            <a:pPr marL="457200" indent="-457200">
              <a:buFont typeface="+mj-lt"/>
              <a:buAutoNum type="arabicPeriod"/>
            </a:pPr>
            <a:r>
              <a:rPr lang="en-US" altLang="ko-KR" dirty="0"/>
              <a:t>Size of System and Degree of Coordination</a:t>
            </a:r>
          </a:p>
          <a:p>
            <a:pPr marL="457200" indent="-457200">
              <a:buFont typeface="+mj-lt"/>
              <a:buAutoNum type="arabicPeriod"/>
            </a:pPr>
            <a:r>
              <a:rPr lang="en-US" altLang="ko-KR" dirty="0"/>
              <a:t>Environment</a:t>
            </a:r>
          </a:p>
        </p:txBody>
      </p:sp>
      <p:sp>
        <p:nvSpPr>
          <p:cNvPr id="5" name="텍스트 개체 틀 3">
            <a:extLst>
              <a:ext uri="{FF2B5EF4-FFF2-40B4-BE49-F238E27FC236}">
                <a16:creationId xmlns:a16="http://schemas.microsoft.com/office/drawing/2014/main" id="{3B73746F-AFEB-4DA1-BC52-EC56BD1493E1}"/>
              </a:ext>
            </a:extLst>
          </p:cNvPr>
          <p:cNvSpPr>
            <a:spLocks noGrp="1"/>
          </p:cNvSpPr>
          <p:nvPr>
            <p:ph type="body" sz="quarter" idx="10"/>
          </p:nvPr>
        </p:nvSpPr>
        <p:spPr>
          <a:xfrm>
            <a:off x="685800" y="280988"/>
            <a:ext cx="7772400" cy="323850"/>
          </a:xfrm>
        </p:spPr>
        <p:txBody>
          <a:bodyPr/>
          <a:lstStyle/>
          <a:p>
            <a:r>
              <a:rPr lang="en-US" altLang="ko-KR" dirty="0"/>
              <a:t>II. Characteristics</a:t>
            </a:r>
            <a:endParaRPr lang="ko-KR" altLang="en-US" dirty="0"/>
          </a:p>
        </p:txBody>
      </p:sp>
    </p:spTree>
    <p:extLst>
      <p:ext uri="{BB962C8B-B14F-4D97-AF65-F5344CB8AC3E}">
        <p14:creationId xmlns:p14="http://schemas.microsoft.com/office/powerpoint/2010/main" val="617735997"/>
      </p:ext>
    </p:extLst>
  </p:cSld>
  <p:clrMapOvr>
    <a:masterClrMapping/>
  </p:clrMapOvr>
</p:sld>
</file>

<file path=ppt/theme/theme1.xml><?xml version="1.0" encoding="utf-8"?>
<a:theme xmlns:a="http://schemas.openxmlformats.org/drawingml/2006/main" name="2_RTOSLAB Presentation Form_ver.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toslab-tech">
      <a:majorFont>
        <a:latin typeface="Arial"/>
        <a:ea typeface="굴림체"/>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000066"/>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sz="2800" b="1" i="0" u="none" strike="noStrike" cap="none" normalizeH="0" baseline="0" smtClean="0">
            <a:ln>
              <a:noFill/>
            </a:ln>
            <a:solidFill>
              <a:srgbClr val="CC0000"/>
            </a:solidFill>
            <a:effectLst>
              <a:outerShdw blurRad="38100" dist="38100" dir="2700000" algn="tl">
                <a:srgbClr val="000000">
                  <a:alpha val="43137"/>
                </a:srgbClr>
              </a:outerShdw>
            </a:effectLst>
            <a:latin typeface="Arial" pitchFamily="34" charset="0"/>
            <a:ea typeface="굴림체" pitchFamily="49" charset="-127"/>
          </a:defRPr>
        </a:defPPr>
      </a:lstStyle>
    </a:spDef>
    <a:lnDef>
      <a:spPr bwMode="auto">
        <a:noFill/>
        <a:ln w="9525" cap="flat" cmpd="sng" algn="ctr">
          <a:solidFill>
            <a:schemeClr val="tx1"/>
          </a:solidFill>
          <a:prstDash val="solid"/>
          <a:round/>
          <a:headEnd type="none" w="med" len="med"/>
          <a:tailEnd type="none" w="med" len="med"/>
        </a:ln>
        <a:effectLst/>
      </a:spPr>
      <a:bodyPr/>
      <a:lstStyle/>
    </a:lnDef>
  </a:objectDefaults>
  <a:extraClrSchemeLst>
    <a:extraClrScheme>
      <a:clrScheme name="rtoslab-tech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toslab-tech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toslab-tech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toslab-tech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toslab-tec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toslab-tec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toslab-tec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2-06-30.potx" id="{5314D805-9C4E-4D84-8AE0-19D7D1A55951}" vid="{63D79894-9B42-4890-A9FE-839C5364A604}"/>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Template>
  <TotalTime>1679</TotalTime>
  <Words>2171</Words>
  <Application>Microsoft Office PowerPoint</Application>
  <PresentationFormat>화면 슬라이드 쇼(4:3)</PresentationFormat>
  <Paragraphs>236</Paragraphs>
  <Slides>27</Slides>
  <Notes>27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27</vt:i4>
      </vt:variant>
    </vt:vector>
  </HeadingPairs>
  <TitlesOfParts>
    <vt:vector size="32" baseType="lpstr">
      <vt:lpstr>굴림</vt:lpstr>
      <vt:lpstr>Arial</vt:lpstr>
      <vt:lpstr>Courier New</vt:lpstr>
      <vt:lpstr>Wingdings</vt:lpstr>
      <vt:lpstr>2_RTOSLAB Presentation Form_ver.2.1</vt:lpstr>
      <vt:lpstr>Real-Time Computing</vt:lpstr>
      <vt:lpstr>Contents</vt:lpstr>
      <vt:lpstr>What is a Real-Time System</vt:lpstr>
      <vt:lpstr>Component</vt:lpstr>
      <vt:lpstr>Requirements</vt:lpstr>
      <vt:lpstr>Missconception</vt:lpstr>
      <vt:lpstr>Worst-Case Execution Time</vt:lpstr>
      <vt:lpstr>Contents</vt:lpstr>
      <vt:lpstr>Characterizing Real-Time Systems</vt:lpstr>
      <vt:lpstr>1. Granularity of the Deadline and Laxity of the Tasks</vt:lpstr>
      <vt:lpstr>2. Strictness of Deadline</vt:lpstr>
      <vt:lpstr>3. Reliability</vt:lpstr>
      <vt:lpstr>4. Size of System and Degree of Coordination</vt:lpstr>
      <vt:lpstr>5. Environment</vt:lpstr>
      <vt:lpstr>Contents</vt:lpstr>
      <vt:lpstr>Achieving Real-Time Performance</vt:lpstr>
      <vt:lpstr>Real-Time Kernels (1)</vt:lpstr>
      <vt:lpstr>Real-Time Kernels (2)</vt:lpstr>
      <vt:lpstr>Real-Time Scheduling </vt:lpstr>
      <vt:lpstr>Real-Time Scheduling Algorithms</vt:lpstr>
      <vt:lpstr>Real-Time Architecture</vt:lpstr>
      <vt:lpstr>Fault Tolerance</vt:lpstr>
      <vt:lpstr>ETC</vt:lpstr>
      <vt:lpstr>Contents</vt:lpstr>
      <vt:lpstr>Real-Time databases</vt:lpstr>
      <vt:lpstr>Real-Time Artificial Intelligence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Lee</dc:creator>
  <cp:lastModifiedBy>김소강</cp:lastModifiedBy>
  <cp:revision>390</cp:revision>
  <cp:lastPrinted>2019-07-15T06:09:16Z</cp:lastPrinted>
  <dcterms:created xsi:type="dcterms:W3CDTF">2024-08-16T03:44:55Z</dcterms:created>
  <dcterms:modified xsi:type="dcterms:W3CDTF">2025-02-17T07:32:25Z</dcterms:modified>
</cp:coreProperties>
</file>