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6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96" r:id="rId4"/>
    <p:sldId id="302" r:id="rId5"/>
    <p:sldId id="304" r:id="rId6"/>
    <p:sldId id="297" r:id="rId7"/>
    <p:sldId id="284" r:id="rId8"/>
    <p:sldId id="285" r:id="rId9"/>
    <p:sldId id="287" r:id="rId10"/>
    <p:sldId id="305" r:id="rId11"/>
    <p:sldId id="306" r:id="rId12"/>
    <p:sldId id="286" r:id="rId13"/>
    <p:sldId id="309" r:id="rId14"/>
    <p:sldId id="310" r:id="rId15"/>
    <p:sldId id="288" r:id="rId16"/>
    <p:sldId id="307" r:id="rId17"/>
    <p:sldId id="292" r:id="rId18"/>
    <p:sldId id="311" r:id="rId19"/>
    <p:sldId id="291" r:id="rId20"/>
    <p:sldId id="295" r:id="rId21"/>
    <p:sldId id="293" r:id="rId22"/>
  </p:sldIdLst>
  <p:sldSz cx="9144000" cy="6858000" type="screen4x3"/>
  <p:notesSz cx="9926638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/>
  <p:cmAuthor id="2" name="zapper0703@naver.com" initials="z" lastIdx="4" clrIdx="1">
    <p:extLst>
      <p:ext uri="{19B8F6BF-5375-455C-9EA6-DF929625EA0E}">
        <p15:presenceInfo xmlns:p15="http://schemas.microsoft.com/office/powerpoint/2012/main" userId="16c0783e963ba94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80D"/>
    <a:srgbClr val="7FCD4B"/>
    <a:srgbClr val="AFE18D"/>
    <a:srgbClr val="91CF68"/>
    <a:srgbClr val="8FB200"/>
    <a:srgbClr val="404040"/>
    <a:srgbClr val="215968"/>
    <a:srgbClr val="07A398"/>
    <a:srgbClr val="90C221"/>
    <a:srgbClr val="FB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6318" autoAdjust="0"/>
  </p:normalViewPr>
  <p:slideViewPr>
    <p:cSldViewPr>
      <p:cViewPr varScale="1">
        <p:scale>
          <a:sx n="130" d="100"/>
          <a:sy n="130" d="100"/>
        </p:scale>
        <p:origin x="10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9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108" y="7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5-01-08T05:23:01.346" idx="2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5-01-08T05:23:01.346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5-01-08T05:23:01.34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>
            <a:lvl1pPr algn="l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800" y="1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>
            <a:lvl1pPr algn="r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8162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b" anchorCtr="0" compatLnSpc="1">
            <a:prstTxWarp prst="textNoShape">
              <a:avLst/>
            </a:prstTxWarp>
          </a:bodyPr>
          <a:lstStyle>
            <a:lvl1pPr algn="l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800" y="6458162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b" anchorCtr="0" compatLnSpc="1">
            <a:prstTxWarp prst="textNoShape">
              <a:avLst/>
            </a:prstTxWarp>
          </a:bodyPr>
          <a:lstStyle>
            <a:lvl1pPr algn="r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EECB5E94-114D-434B-997D-2F615282D0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2311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>
            <a:lvl1pPr algn="l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800" y="1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>
            <a:lvl1pPr algn="r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566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181" y="3228552"/>
            <a:ext cx="7276279" cy="30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8162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b" anchorCtr="0" compatLnSpc="1">
            <a:prstTxWarp prst="textNoShape">
              <a:avLst/>
            </a:prstTxWarp>
          </a:bodyPr>
          <a:lstStyle>
            <a:lvl1pPr algn="l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800" y="6458162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b" anchorCtr="0" compatLnSpc="1">
            <a:prstTxWarp prst="textNoShape">
              <a:avLst/>
            </a:prstTxWarp>
          </a:bodyPr>
          <a:lstStyle>
            <a:lvl1pPr algn="r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249C591A-FA2A-4D76-9C90-D78C3F9138F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381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ed443ab80_0_0:notes"/>
          <p:cNvSpPr txBox="1">
            <a:spLocks noGrp="1"/>
          </p:cNvSpPr>
          <p:nvPr>
            <p:ph type="body" idx="1"/>
          </p:nvPr>
        </p:nvSpPr>
        <p:spPr>
          <a:xfrm>
            <a:off x="1325181" y="3228552"/>
            <a:ext cx="7276200" cy="3058800"/>
          </a:xfrm>
          <a:prstGeom prst="rect">
            <a:avLst/>
          </a:prstGeom>
        </p:spPr>
        <p:txBody>
          <a:bodyPr spcFirstLastPara="1" wrap="square" lIns="95575" tIns="47775" rIns="95575" bIns="4777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2ded443ab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11175"/>
            <a:ext cx="3395662" cy="25479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add, commit</a:t>
            </a:r>
            <a:r>
              <a:rPr lang="ko-KR" altLang="en-US" dirty="0"/>
              <a:t>에서 자주 쓰이는 옵션에 대한 설명 및 시연하기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6047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add, commit</a:t>
            </a:r>
            <a:r>
              <a:rPr lang="ko-KR" altLang="en-US" dirty="0"/>
              <a:t>에서 자주 쓰이는 옵션에 대한 설명 및 시연하기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1002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소피는 이 컨테이너 기술을 자동차에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5109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소피는 이 컨테이너 기술을 자동차에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1390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소피는 이 컨테이너 기술을 자동차에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9136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5372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1296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DFE46-1DCC-4FB6-23B6-C1FDD3089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C0932E-819D-7277-C538-E61257C25D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16DB24E-D1FA-61DF-9A64-8D68CA8E6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2F2822-98B4-2A97-56F5-FEC3EA5B5C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6681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사이 테스트할 커맨드들 넣기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6011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8061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소피는 이 컨테이너 기술을 자동차에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65735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2168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소피는 이 컨테이너 기술을 자동차에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166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소피는 이 컨테이너 기술을 자동차에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0997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소피는 이 컨테이너 기술을 자동차에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9720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소피는 이 컨테이너 기술을 자동차에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69630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소피는 이 컨테이너 기술을 자동차에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2894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그래서 소피는 이 컨테이너 기술을 자동차에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247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add, commit</a:t>
            </a:r>
            <a:r>
              <a:rPr lang="ko-KR" altLang="en-US" dirty="0"/>
              <a:t>에서 자주 쓰이는 옵션에 대한 설명 및 시연하기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9660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6477000"/>
            <a:ext cx="7772400" cy="176213"/>
          </a:xfrm>
          <a:prstGeom prst="rect">
            <a:avLst/>
          </a:prstGeom>
          <a:gradFill rotWithShape="0">
            <a:gsLst>
              <a:gs pos="0">
                <a:srgbClr val="00008C"/>
              </a:gs>
              <a:gs pos="100000">
                <a:srgbClr val="EFE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체" pitchFamily="49" charset="-127"/>
            </a:endParaRPr>
          </a:p>
        </p:txBody>
      </p:sp>
      <p:pic>
        <p:nvPicPr>
          <p:cNvPr id="5" name="Picture 6" descr="rtos-lab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234113"/>
            <a:ext cx="1447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433388"/>
            <a:ext cx="7772400" cy="176212"/>
          </a:xfrm>
          <a:prstGeom prst="rect">
            <a:avLst/>
          </a:prstGeom>
          <a:gradFill rotWithShape="0">
            <a:gsLst>
              <a:gs pos="0">
                <a:srgbClr val="EFEFFF"/>
              </a:gs>
              <a:gs pos="100000">
                <a:srgbClr val="00008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체" pitchFamily="49" charset="-127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1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3530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2059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44525"/>
            <a:ext cx="1943100" cy="55276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44525"/>
            <a:ext cx="5676900" cy="5527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891930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72910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85800" y="644525"/>
            <a:ext cx="7772400" cy="9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0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2"/>
          </p:nvPr>
        </p:nvSpPr>
        <p:spPr>
          <a:xfrm>
            <a:off x="685800" y="280800"/>
            <a:ext cx="77724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31800" algn="ctr">
              <a:spcBef>
                <a:spcPts val="0"/>
              </a:spcBef>
              <a:spcAft>
                <a:spcPts val="0"/>
              </a:spcAft>
              <a:buSzPts val="3200"/>
              <a:buChar char="▪"/>
              <a:defRPr sz="32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431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•"/>
              <a:defRPr sz="32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431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Arial"/>
              <a:buChar char="–"/>
              <a:defRPr sz="32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431800" algn="ctr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200"/>
              <a:buChar char="•"/>
              <a:defRPr sz="32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92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44525"/>
            <a:ext cx="7772400" cy="974725"/>
          </a:xfrm>
        </p:spPr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1600" indent="-284400">
              <a:buSzPct val="100000"/>
              <a:buFont typeface="Wingdings" panose="05000000000000000000" pitchFamily="2" charset="2"/>
              <a:buChar char="§"/>
              <a:defRPr/>
            </a:lvl2pPr>
            <a:lvl3pPr>
              <a:defRPr sz="1800"/>
            </a:lvl3pPr>
            <a:lvl4pPr marL="1435100" indent="-268288">
              <a:defRPr sz="1600"/>
            </a:lvl4pPr>
            <a:lvl5pPr marL="1611313" indent="-176213">
              <a:buSzPct val="75000"/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5800" y="28080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3259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3077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9376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054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3218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8676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688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3432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4525"/>
            <a:ext cx="77724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ko-KR" dirty="0"/>
              <a:t>Master Subject Type </a:t>
            </a:r>
            <a:r>
              <a:rPr lang="ko-KR" altLang="en-US" dirty="0"/>
              <a:t>편집하려면 누르십시오.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유형을 편집하려면 누르십시오.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marL="1435100" lvl="3" indent="-2682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ko-KR" altLang="en-US" dirty="0"/>
              <a:t>네째 수준</a:t>
            </a:r>
          </a:p>
          <a:p>
            <a:pPr marL="1611313" lvl="4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ko-KR" altLang="en-US" dirty="0"/>
              <a:t>다섯째 수준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85800" y="6477000"/>
            <a:ext cx="7772400" cy="176213"/>
          </a:xfrm>
          <a:prstGeom prst="rect">
            <a:avLst/>
          </a:prstGeom>
          <a:gradFill rotWithShape="0">
            <a:gsLst>
              <a:gs pos="0">
                <a:srgbClr val="00008C"/>
              </a:gs>
              <a:gs pos="100000">
                <a:srgbClr val="EFE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체" pitchFamily="49" charset="-127"/>
            </a:endParaRPr>
          </a:p>
        </p:txBody>
      </p:sp>
      <p:pic>
        <p:nvPicPr>
          <p:cNvPr id="1029" name="Picture 6" descr="rtos-lab-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234113"/>
            <a:ext cx="1447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8534400" y="6338888"/>
            <a:ext cx="460375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49BF4A6A-B08D-4268-BCDA-A2237C302F9D}" type="slidenum">
              <a:rPr lang="ko-KR" altLang="en-US" sz="1800" b="0">
                <a:solidFill>
                  <a:schemeClr val="tx1"/>
                </a:solidFill>
              </a:rPr>
              <a:pPr algn="r" eaLnBrk="1" hangingPunct="1"/>
              <a:t>‹#›</a:t>
            </a:fld>
            <a:endParaRPr lang="en-US" altLang="ko-KR" sz="1800" b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85800" y="257175"/>
            <a:ext cx="7772400" cy="360363"/>
          </a:xfrm>
          <a:prstGeom prst="rect">
            <a:avLst/>
          </a:prstGeom>
          <a:gradFill flip="none" rotWithShape="1">
            <a:gsLst>
              <a:gs pos="0">
                <a:srgbClr val="EFEFFF"/>
              </a:gs>
              <a:gs pos="100000">
                <a:srgbClr val="00008C"/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35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  <p:sldLayoutId id="2147484466" r:id="rId10"/>
    <p:sldLayoutId id="2147484467" r:id="rId11"/>
    <p:sldLayoutId id="2147484468" r:id="rId12"/>
    <p:sldLayoutId id="2147484469" r:id="rId13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FFCC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1600" indent="-284400" algn="l" rtl="0" eaLnBrk="1" fontAlgn="base" latinLnBrk="1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452562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lang="ko-KR" altLang="en-US" sz="1600" dirty="0">
          <a:solidFill>
            <a:schemeClr val="tx1"/>
          </a:solidFill>
          <a:latin typeface="+mn-lt"/>
          <a:ea typeface="+mn-ea"/>
        </a:defRPr>
      </a:lvl4pPr>
      <a:lvl5pPr marL="1720850" indent="-28575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lang="ko-KR" altLang="en-US" sz="1600" dirty="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NU-RTOS/cloud-native-training.gi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course/2708/1523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tutorials.org/course/2708/15240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intainhoon.vercel.app/blog/post/git_internal_behavior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ko/v2/&#49884;&#51089;&#54616;&#44592;-Git-&#49444;&#52824;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utorials.org/course/3839/2259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DAB76-E80A-480F-A3E3-7545EA05E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Tutorial and Internals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6DCB3-3EC2-4A84-9B0F-3681E64654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Arial"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t>January 16, 2025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Arial"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t>Real-Time Operating Systems Laboratory,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Arial"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t>Department of Electrical and Computer Engineering,</a:t>
            </a: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prstClr val="black"/>
              </a:buClr>
              <a:buSzPts val="1800"/>
              <a:buFont typeface="Arial"/>
              <a:buNone/>
              <a:tabLst/>
              <a:defRPr/>
            </a:pPr>
            <a:r>
              <a:rPr kumimoji="1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굴림"/>
                <a:cs typeface="+mn-cs"/>
              </a:rPr>
              <a:t>Seoul National University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prstClr val="black"/>
              </a:buClr>
              <a:buSzPts val="2400"/>
              <a:buFont typeface="Noto Sans Symbols"/>
              <a:buNone/>
              <a:tabLst/>
              <a:defRPr/>
            </a:pP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ko-KR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굴림"/>
              <a:cs typeface="+mn-c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9358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Versioning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Staging area</a:t>
            </a:r>
          </a:p>
          <a:p>
            <a:pPr lvl="1"/>
            <a:r>
              <a:rPr lang="en-US" altLang="ko-KR" dirty="0"/>
              <a:t>Represents a space where changed files are prepared before commit</a:t>
            </a:r>
          </a:p>
          <a:p>
            <a:endParaRPr lang="en-US" altLang="ko-KR" dirty="0"/>
          </a:p>
          <a:p>
            <a:r>
              <a:rPr lang="en-US" altLang="ko-KR" dirty="0"/>
              <a:t>Git commit</a:t>
            </a:r>
          </a:p>
          <a:p>
            <a:pPr lvl="1"/>
            <a:r>
              <a:rPr lang="en-US" altLang="ko-KR" dirty="0"/>
              <a:t>Represents a snapshot of the project’s state</a:t>
            </a:r>
          </a:p>
          <a:p>
            <a:pPr lvl="2"/>
            <a:r>
              <a:rPr lang="en-US" altLang="ko-KR" dirty="0"/>
              <a:t>A snapshot captures all current file at a specific point in time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Basics of Versioning in 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71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B7F8C26-EBC8-48C3-8C34-051AFC3C9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Git] add/commit/push 의 차이: Git 파일의 상태">
            <a:extLst>
              <a:ext uri="{FF2B5EF4-FFF2-40B4-BE49-F238E27FC236}">
                <a16:creationId xmlns:a16="http://schemas.microsoft.com/office/drawing/2014/main" id="{A4DE7DFD-1B19-4FE3-9B0C-3D3999728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916832"/>
            <a:ext cx="653415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Versioning (3)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Basics of Versioning in 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85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Versioning 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Commands for git versioning</a:t>
            </a:r>
          </a:p>
          <a:p>
            <a:pPr lvl="1"/>
            <a:r>
              <a:rPr lang="en-US" altLang="ko-KR" dirty="0"/>
              <a:t>Stage files: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add [-p] [-A] [--] [&lt;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pathspec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add files*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add . or git add -A</a:t>
            </a:r>
          </a:p>
          <a:p>
            <a:pPr lvl="1"/>
            <a:r>
              <a:rPr lang="en-US" altLang="ko-KR" dirty="0"/>
              <a:t>Commit changes: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[-a] [--amend] [-m &lt;msg&gt;]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–-amend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“this is my first commit”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Basics of Versioning in 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152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Repositories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75" y="1674154"/>
            <a:ext cx="9547829" cy="5467794"/>
          </a:xfrm>
        </p:spPr>
        <p:txBody>
          <a:bodyPr/>
          <a:lstStyle/>
          <a:p>
            <a:r>
              <a:rPr lang="en-US" altLang="ko-KR" dirty="0"/>
              <a:t>While sharing changes directly between individual </a:t>
            </a:r>
            <a:br>
              <a:rPr lang="en-US" altLang="ko-KR" dirty="0"/>
            </a:br>
            <a:r>
              <a:rPr lang="en-US" altLang="ko-KR" dirty="0"/>
              <a:t>repositories is possible, it is not recommended</a:t>
            </a:r>
          </a:p>
          <a:p>
            <a:pPr lvl="1"/>
            <a:r>
              <a:rPr lang="en-US" altLang="ko-KR" dirty="0"/>
              <a:t>Directly sharing changes can make changes inaccessible </a:t>
            </a:r>
            <a:br>
              <a:rPr lang="en-US" altLang="ko-KR" dirty="0"/>
            </a:br>
            <a:r>
              <a:rPr lang="en-US" altLang="ko-KR" dirty="0"/>
              <a:t>when offline</a:t>
            </a:r>
          </a:p>
          <a:p>
            <a:pPr lvl="1"/>
            <a:r>
              <a:rPr lang="en-US" altLang="ko-KR" dirty="0"/>
              <a:t>Using an intermediate repository accessible to all collaborators </a:t>
            </a:r>
            <a:br>
              <a:rPr lang="en-US" altLang="ko-KR" dirty="0"/>
            </a:br>
            <a:r>
              <a:rPr lang="en-US" altLang="ko-KR" dirty="0"/>
              <a:t>is the preferred approach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III. Basics of Sharing in 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222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Repositories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75" y="1674154"/>
            <a:ext cx="9547829" cy="5467794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III. Basics of Sharing in Git</a:t>
            </a:r>
            <a:endParaRPr lang="ko-KR" altLang="en-US" dirty="0"/>
          </a:p>
        </p:txBody>
      </p:sp>
      <p:pic>
        <p:nvPicPr>
          <p:cNvPr id="5" name="Picture 2" descr="Distributed version control diagram">
            <a:extLst>
              <a:ext uri="{FF2B5EF4-FFF2-40B4-BE49-F238E27FC236}">
                <a16:creationId xmlns:a16="http://schemas.microsoft.com/office/drawing/2014/main" id="{3DFC02C8-2BFC-4689-A597-27F1D4597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051" y="1730983"/>
            <a:ext cx="3883899" cy="465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3396ED8C-8D8A-4572-8F33-9628E060F815}"/>
              </a:ext>
            </a:extLst>
          </p:cNvPr>
          <p:cNvSpPr/>
          <p:nvPr/>
        </p:nvSpPr>
        <p:spPr bwMode="auto">
          <a:xfrm>
            <a:off x="4355976" y="4901443"/>
            <a:ext cx="432048" cy="432048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800" b="1" i="0" u="none" strike="noStrike" cap="none" normalizeH="0" baseline="0" dirty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7647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 up 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75" y="1674154"/>
            <a:ext cx="9547829" cy="5467794"/>
          </a:xfrm>
        </p:spPr>
        <p:txBody>
          <a:bodyPr/>
          <a:lstStyle/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III. Basics of Sharing in Git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B7495D2-712F-42F7-AC13-D9F4413E5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04" y="2132857"/>
            <a:ext cx="5433193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87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Connecting to 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75" y="1674154"/>
            <a:ext cx="9547829" cy="5467794"/>
          </a:xfrm>
        </p:spPr>
        <p:txBody>
          <a:bodyPr/>
          <a:lstStyle/>
          <a:p>
            <a:r>
              <a:rPr lang="en-US" altLang="ko-KR" dirty="0"/>
              <a:t>Commands for remote repositories</a:t>
            </a:r>
          </a:p>
          <a:p>
            <a:pPr lvl="1"/>
            <a:r>
              <a:rPr lang="en-US" altLang="ko-KR" dirty="0"/>
              <a:t>Link repository: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[&lt;options&gt;] &lt;name&gt;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add origin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https://github.com/SNU-RTOS/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cloud-native-training.git 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remote –v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cs typeface="Courier New" panose="02070309020205020404" pitchFamily="49" charset="0"/>
              </a:rPr>
              <a:t>for list of remote repositories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Push changes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: git push [&lt;repository&gt; [&lt;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refspec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&gt;…]]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push –u origin main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  <a:p>
            <a:pPr lvl="1"/>
            <a:r>
              <a:rPr lang="en-US" altLang="ko-KR" dirty="0"/>
              <a:t>Clone repository: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[&lt;repository&gt;][&lt;directory&gt;]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https://github.com/SNU-RTOS/cloud-native-training.git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/>
              <a:t>Pull updates: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pull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III. Basics of Sharing in 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158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Internals of Git Commit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75" y="1674154"/>
            <a:ext cx="9547829" cy="5467794"/>
          </a:xfrm>
        </p:spPr>
        <p:txBody>
          <a:bodyPr/>
          <a:lstStyle/>
          <a:p>
            <a:r>
              <a:rPr lang="en-US" altLang="ko-KR" dirty="0"/>
              <a:t>Resources for deeper understanding</a:t>
            </a:r>
          </a:p>
          <a:p>
            <a:pPr lvl="1"/>
            <a:r>
              <a:rPr lang="en-US" altLang="ko-KR" dirty="0">
                <a:hlinkClick r:id="rId3"/>
              </a:rPr>
              <a:t>Internals of git add</a:t>
            </a:r>
            <a:br>
              <a:rPr lang="en-US" altLang="ko-KR" dirty="0"/>
            </a:br>
            <a:r>
              <a:rPr lang="en-US" altLang="ko-KR" dirty="0"/>
              <a:t>https://opentutorials.org/course/2708/15238</a:t>
            </a:r>
          </a:p>
          <a:p>
            <a:pPr lvl="1"/>
            <a:r>
              <a:rPr lang="en-US" altLang="ko-KR" dirty="0">
                <a:hlinkClick r:id="rId4"/>
              </a:rPr>
              <a:t>Internals of git commit</a:t>
            </a:r>
            <a:br>
              <a:rPr lang="en-US" altLang="ko-KR" dirty="0"/>
            </a:br>
            <a:r>
              <a:rPr lang="en-US" altLang="ko-KR" dirty="0"/>
              <a:t>https://opentutorials.org/course/2708/15240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IV. Internals of Git Versioning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729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F6257-72F5-C848-A2DD-63C533CC1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32E8F-C3F6-A769-3C2D-7AF4C396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Internals of Git Commit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A4AF8-8011-AAD3-27A0-38B1716E0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75" y="1674154"/>
            <a:ext cx="9547829" cy="5467794"/>
          </a:xfrm>
        </p:spPr>
        <p:txBody>
          <a:bodyPr/>
          <a:lstStyle/>
          <a:p>
            <a:r>
              <a:rPr lang="en-US" altLang="ko-KR" dirty="0"/>
              <a:t>Sample Code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echo 'version 1' &gt;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test.txt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hash-object -w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test.txt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find .git/objects -type f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update-index --add --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cacheinfo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100644 \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&lt;object-hash&gt;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test.txt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write-tree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cat-file -p &lt;tree-hash&gt;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echo 'First commit' | git commit-tree &lt;tree-hash&gt;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echo 'Second Commit' | git commit-tree 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&lt;another-tree-hash&gt; -p &lt;parent-commit-hash&gt;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log --stat &lt;commit-hash&gt;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4C7D91-F5CB-5B85-37C3-07DA2629FC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IV. Internals of Git Versioning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8807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Internals of Git Commit 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75" y="1674154"/>
            <a:ext cx="9547829" cy="5467794"/>
          </a:xfrm>
        </p:spPr>
        <p:txBody>
          <a:bodyPr/>
          <a:lstStyle/>
          <a:p>
            <a:r>
              <a:rPr lang="en-US" altLang="ko-KR" dirty="0"/>
              <a:t>Internals of staging and commit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add [&lt;filename&gt;]</a:t>
            </a:r>
          </a:p>
          <a:p>
            <a:pPr lvl="2"/>
            <a:r>
              <a:rPr lang="en-US" altLang="ko-KR" dirty="0"/>
              <a:t>Moves changes to the staging area by creating a blob object in </a:t>
            </a:r>
            <a:br>
              <a:rPr lang="en-US" altLang="ko-KR" dirty="0"/>
            </a:br>
            <a:r>
              <a:rPr lang="en-US" altLang="ko-KR" dirty="0"/>
              <a:t>git's object database</a:t>
            </a:r>
          </a:p>
          <a:p>
            <a:pPr lvl="2"/>
            <a:r>
              <a:rPr lang="en-US" altLang="ko-KR" dirty="0"/>
              <a:t>Combination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hash-object &amp; git update-index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</a:t>
            </a:r>
          </a:p>
          <a:p>
            <a:pPr lvl="2"/>
            <a:r>
              <a:rPr lang="en-US" altLang="ko-KR" dirty="0"/>
              <a:t>Creates a tree object that represents the state of the repository, </a:t>
            </a:r>
            <a:br>
              <a:rPr lang="en-US" altLang="ko-KR" dirty="0"/>
            </a:br>
            <a:r>
              <a:rPr lang="en-US" altLang="ko-KR" dirty="0"/>
              <a:t>including all staged blobs</a:t>
            </a:r>
          </a:p>
          <a:p>
            <a:pPr lvl="2"/>
            <a:r>
              <a:rPr lang="en-US" altLang="ko-KR" dirty="0"/>
              <a:t>Combination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write-tree &amp; git commit-tree</a:t>
            </a:r>
          </a:p>
          <a:p>
            <a:pPr lvl="1"/>
            <a:r>
              <a:rPr lang="en-US" altLang="ko-KR" dirty="0"/>
              <a:t>Both blob objects and commit objects are uniquely identified by </a:t>
            </a:r>
            <a:br>
              <a:rPr lang="en-US" altLang="ko-KR" dirty="0"/>
            </a:br>
            <a:r>
              <a:rPr lang="en-US" altLang="ko-KR" dirty="0"/>
              <a:t>SHA-1 hash, ensuring traceability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IV. Internals of Git Versioning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6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685800" y="644525"/>
            <a:ext cx="7772400" cy="974725"/>
          </a:xfr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lvl="0"/>
            <a:r>
              <a:rPr lang="en-US" altLang="ko-KR" dirty="0" err="1"/>
              <a:t>Contents</a:t>
            </a:r>
            <a:endParaRPr lang="en-US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7772400" cy="44958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8650" lvl="0" indent="-514350">
              <a:buFont typeface="+mj-lt"/>
              <a:buAutoNum type="romanUcPeriod"/>
            </a:pPr>
            <a:r>
              <a:rPr lang="en-US" dirty="0"/>
              <a:t>Introduction</a:t>
            </a:r>
            <a:endParaRPr lang="en-US" altLang="ko-KR" dirty="0"/>
          </a:p>
          <a:p>
            <a:pPr marL="628650" lvl="0" indent="-514350">
              <a:buFont typeface="+mj-lt"/>
              <a:buAutoNum type="romanUcPeriod"/>
            </a:pPr>
            <a:r>
              <a:rPr lang="en-US" altLang="ko-KR" dirty="0"/>
              <a:t>Basics of Versioning in Git</a:t>
            </a:r>
          </a:p>
          <a:p>
            <a:pPr marL="628650" indent="-514350">
              <a:buFont typeface="+mj-lt"/>
              <a:buAutoNum type="romanUcPeriod"/>
            </a:pPr>
            <a:r>
              <a:rPr lang="en-US" altLang="ko-KR" dirty="0"/>
              <a:t>Basics of Sharing in Git</a:t>
            </a:r>
          </a:p>
          <a:p>
            <a:pPr marL="628650" lvl="0" indent="-514350">
              <a:buFont typeface="+mj-lt"/>
              <a:buAutoNum type="romanUcPeriod"/>
            </a:pPr>
            <a:r>
              <a:rPr lang="en-US" altLang="ko-KR" dirty="0"/>
              <a:t>Internals of Git Versioning</a:t>
            </a:r>
          </a:p>
          <a:p>
            <a:pPr marL="628650" lvl="0" indent="-514350">
              <a:buFont typeface="+mj-lt"/>
              <a:buAutoNum type="romanUcPeriod"/>
            </a:pPr>
            <a:r>
              <a:rPr lang="en-US" altLang="ko-KR" dirty="0"/>
              <a:t>Assignments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A55758BF-43B8-4D58-9490-2A3405D0D7F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7544" y="280800"/>
            <a:ext cx="7772400" cy="324000"/>
          </a:xfrm>
        </p:spPr>
        <p:txBody>
          <a:bodyPr/>
          <a:lstStyle/>
          <a:p>
            <a:r>
              <a:rPr lang="en-US" altLang="ko-KR" dirty="0"/>
              <a:t>Git Tutorials and Internals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Internals of Git Commit 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75" y="1674154"/>
            <a:ext cx="9547829" cy="5467794"/>
          </a:xfrm>
        </p:spPr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IV. Internals of Git Versioning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8B82B3-10F4-4B66-B30F-85EE332B6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40" y="1844824"/>
            <a:ext cx="5262521" cy="4290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16E48D-D0B3-4443-B584-F61743307A5B}"/>
              </a:ext>
            </a:extLst>
          </p:cNvPr>
          <p:cNvSpPr txBox="1"/>
          <p:nvPr/>
        </p:nvSpPr>
        <p:spPr>
          <a:xfrm>
            <a:off x="629816" y="6290527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Source: Maintain </a:t>
            </a:r>
            <a:r>
              <a:rPr lang="en-US" altLang="ko-KR" sz="700" dirty="0" err="1">
                <a:solidFill>
                  <a:schemeClr val="bg1">
                    <a:lumMod val="50000"/>
                  </a:schemeClr>
                </a:solidFill>
                <a:hlinkClick r:id="rId4"/>
              </a:rPr>
              <a:t>Hoon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0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75" y="1674154"/>
            <a:ext cx="9547829" cy="5467794"/>
          </a:xfrm>
        </p:spPr>
        <p:txBody>
          <a:bodyPr/>
          <a:lstStyle/>
          <a:p>
            <a:r>
              <a:rPr lang="en-US" altLang="ko-KR" dirty="0"/>
              <a:t>Using git to your own project</a:t>
            </a:r>
          </a:p>
          <a:p>
            <a:pPr lvl="1"/>
            <a:r>
              <a:rPr lang="en-US" altLang="ko-KR" dirty="0"/>
              <a:t>Initialize a git for an existing project and push it to GitHub</a:t>
            </a:r>
          </a:p>
          <a:p>
            <a:r>
              <a:rPr lang="en-US" altLang="ko-KR" dirty="0"/>
              <a:t>Advanced commands</a:t>
            </a:r>
          </a:p>
          <a:p>
            <a:pPr lvl="1"/>
            <a:r>
              <a:rPr lang="en-US" altLang="ko-KR" dirty="0"/>
              <a:t>Practice 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pull, git reset, git diff, git checkout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V. Assignments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36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4525"/>
            <a:ext cx="7772400" cy="974725"/>
          </a:xfrm>
        </p:spPr>
        <p:txBody>
          <a:bodyPr/>
          <a:lstStyle/>
          <a:p>
            <a:r>
              <a:rPr lang="en-US" altLang="ko-KR" dirty="0"/>
              <a:t>Version Control System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altLang="ko-KR" dirty="0"/>
              <a:t>Version control system</a:t>
            </a:r>
          </a:p>
          <a:p>
            <a:pPr lvl="1"/>
            <a:r>
              <a:rPr lang="en-US" altLang="ko-KR" dirty="0"/>
              <a:t>Is a system that stores changes to each version</a:t>
            </a:r>
          </a:p>
          <a:p>
            <a:pPr lvl="1"/>
            <a:r>
              <a:rPr lang="en-US" altLang="ko-KR" dirty="0"/>
              <a:t>Allows you to check out previous versions when needed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80800"/>
            <a:ext cx="7772400" cy="324000"/>
          </a:xfrm>
        </p:spPr>
        <p:txBody>
          <a:bodyPr/>
          <a:lstStyle/>
          <a:p>
            <a:r>
              <a:rPr lang="en-US" altLang="ko-KR" dirty="0"/>
              <a:t>I. Introduction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440E0C-F917-4B69-AAFC-A6396A594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226" y="2924944"/>
            <a:ext cx="4177548" cy="31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26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is a type of version control system</a:t>
            </a:r>
          </a:p>
          <a:p>
            <a:pPr lvl="1"/>
            <a:r>
              <a:rPr lang="en-US" altLang="ko-KR" dirty="0"/>
              <a:t>Allows developers to manage versions locally on their computers</a:t>
            </a:r>
          </a:p>
          <a:p>
            <a:pPr lvl="1"/>
            <a:r>
              <a:rPr lang="en-US" altLang="ko-KR" dirty="0"/>
              <a:t>Provides the ability to synchronize versions with a server</a:t>
            </a:r>
          </a:p>
          <a:p>
            <a:pPr lvl="2"/>
            <a:r>
              <a:rPr lang="en-US" altLang="ko-KR" dirty="0"/>
              <a:t>Ensures collaboration and sharing across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(1)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I. 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406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2E1EF1A-6F76-4E9B-88CE-F6A67320F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(2)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I. Introduction</a:t>
            </a:r>
            <a:endParaRPr lang="ko-KR" altLang="en-US" dirty="0"/>
          </a:p>
        </p:txBody>
      </p:sp>
      <p:pic>
        <p:nvPicPr>
          <p:cNvPr id="3074" name="Picture 2" descr="Distributed version control diagram">
            <a:extLst>
              <a:ext uri="{FF2B5EF4-FFF2-40B4-BE49-F238E27FC236}">
                <a16:creationId xmlns:a16="http://schemas.microsoft.com/office/drawing/2014/main" id="{A1496167-081E-4B8E-86A9-B7249F093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051" y="1730983"/>
            <a:ext cx="3883899" cy="465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4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F127F32-49B0-4F95-810C-BA8E22328C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02" y="2348880"/>
            <a:ext cx="5967996" cy="37513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Learning Roadmap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Versioning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Sharing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Collaboration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I. 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9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Today’s Learning Goals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Versioning by git commit</a:t>
            </a:r>
          </a:p>
          <a:p>
            <a:pPr lvl="1"/>
            <a:r>
              <a:rPr lang="en-US" altLang="ko-KR" dirty="0"/>
              <a:t>Learn the foundation of git by creating git commits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Sharing by remote repositories</a:t>
            </a:r>
          </a:p>
          <a:p>
            <a:pPr lvl="1"/>
            <a:r>
              <a:rPr lang="en-US" altLang="ko-KR" dirty="0"/>
              <a:t>Discover how to share versions using remote repositories platform like GitHub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Deepening: internals of git commit</a:t>
            </a:r>
          </a:p>
          <a:p>
            <a:pPr lvl="1"/>
            <a:r>
              <a:rPr lang="en-US" altLang="ko-KR" dirty="0"/>
              <a:t>Explore how git saves changes during the commit process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I. Introduction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22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Setting</a:t>
            </a:r>
            <a:r>
              <a:rPr lang="ko-KR" altLang="en-US" dirty="0"/>
              <a:t> </a:t>
            </a:r>
            <a:r>
              <a:rPr lang="en-US" altLang="ko-KR" dirty="0"/>
              <a:t>up Git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Installing git</a:t>
            </a:r>
          </a:p>
          <a:p>
            <a:pPr lvl="1"/>
            <a:r>
              <a:rPr lang="en-US" altLang="ko-KR" dirty="0">
                <a:hlinkClick r:id="rId3"/>
              </a:rPr>
              <a:t>Git Installation Guide</a:t>
            </a:r>
            <a:br>
              <a:rPr lang="en-US" altLang="ko-KR" dirty="0"/>
            </a:br>
            <a:r>
              <a:rPr lang="en-US" altLang="ko-KR" dirty="0"/>
              <a:t>(https://git-scm.com/book/ko/v2/</a:t>
            </a:r>
            <a:r>
              <a:rPr lang="ko-KR" altLang="en-US" dirty="0"/>
              <a:t>시작하기</a:t>
            </a:r>
            <a:r>
              <a:rPr lang="en-US" altLang="ko-KR" dirty="0"/>
              <a:t>-Git-</a:t>
            </a:r>
            <a:r>
              <a:rPr lang="ko-KR" altLang="en-US" dirty="0"/>
              <a:t>설치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Setting up first git repository</a:t>
            </a:r>
          </a:p>
          <a:p>
            <a:pPr lvl="1"/>
            <a:r>
              <a:rPr lang="en-US" altLang="ko-KR" dirty="0"/>
              <a:t>Git repository is a .git folder inside a project</a:t>
            </a:r>
          </a:p>
          <a:p>
            <a:pPr lvl="2"/>
            <a:r>
              <a:rPr lang="en-US" altLang="ko-KR" dirty="0"/>
              <a:t>Where git tracks history of changes in a project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cd /path/to/my/codebase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[&lt;</a:t>
            </a:r>
            <a:r>
              <a:rPr lang="en-US" altLang="ko-KR" i="1" dirty="0">
                <a:latin typeface="Courier New" panose="02070309020205020404" pitchFamily="49" charset="0"/>
                <a:cs typeface="Courier New" panose="02070309020205020404" pitchFamily="49" charset="0"/>
              </a:rPr>
              <a:t>directory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&gt;]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200C1-E9A9-445F-AAC8-ED1BC9B2D6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Basics of Versioning in 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37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2F225-6417-4581-9D76-D6F8AE23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Versioning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0FEB7-7667-480A-9091-078E731F7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Demonstration</a:t>
            </a:r>
          </a:p>
          <a:p>
            <a:pPr lvl="1"/>
            <a:r>
              <a:rPr lang="ko-KR" altLang="en-US" dirty="0">
                <a:hlinkClick r:id="rId3"/>
              </a:rPr>
              <a:t>버전의 생성 </a:t>
            </a:r>
            <a:r>
              <a:rPr lang="en-US" altLang="ko-KR" dirty="0">
                <a:hlinkClick r:id="rId3"/>
              </a:rPr>
              <a:t>- </a:t>
            </a:r>
            <a:r>
              <a:rPr lang="ko-KR" altLang="en-US" dirty="0">
                <a:hlinkClick r:id="rId3"/>
              </a:rPr>
              <a:t>생활코딩</a:t>
            </a:r>
            <a:r>
              <a:rPr lang="en-US" altLang="ko-KR" dirty="0"/>
              <a:t>https://opentutorials.org/course/3839/22592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F90EE8E-C1A6-4CB9-85C0-2AE020DCF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Basics of Versioning in Git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845610"/>
      </p:ext>
    </p:extLst>
  </p:cSld>
  <p:clrMapOvr>
    <a:masterClrMapping/>
  </p:clrMapOvr>
</p:sld>
</file>

<file path=ppt/theme/theme1.xml><?xml version="1.0" encoding="utf-8"?>
<a:theme xmlns:a="http://schemas.openxmlformats.org/drawingml/2006/main" name="2_RTOSLAB Presentation Form_ver.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toslab-tech">
      <a:majorFont>
        <a:latin typeface="Arial"/>
        <a:ea typeface="굴림체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800" b="1" i="0" u="none" strike="noStrike" cap="none" normalizeH="0" baseline="0" smtClean="0">
            <a:ln>
              <a:noFill/>
            </a:ln>
            <a:solidFill>
              <a:srgbClr val="CC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ea typeface="굴림체" pitchFamily="49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rtoslab-te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oslab-te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loud Native Training - Git Study (1)" id="{7F570AED-999E-49B6-AE2C-F78B1C3B6B64}" vid="{B6EE554A-5381-4D01-8DEB-1CF8E40B5CEF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Native Training - Git Study (1)</Template>
  <TotalTime>499</TotalTime>
  <Words>981</Words>
  <Application>Microsoft Macintosh PowerPoint</Application>
  <PresentationFormat>On-screen Show (4:3)</PresentationFormat>
  <Paragraphs>169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굴림</vt:lpstr>
      <vt:lpstr>굴림체</vt:lpstr>
      <vt:lpstr>Noto Sans Symbols</vt:lpstr>
      <vt:lpstr>Arial</vt:lpstr>
      <vt:lpstr>Courier New</vt:lpstr>
      <vt:lpstr>Wingdings</vt:lpstr>
      <vt:lpstr>2_RTOSLAB Presentation Form_ver.2.1</vt:lpstr>
      <vt:lpstr>Git Tutorial and Internals</vt:lpstr>
      <vt:lpstr>Contents</vt:lpstr>
      <vt:lpstr>Version Control System</vt:lpstr>
      <vt:lpstr>Git (1)</vt:lpstr>
      <vt:lpstr>Git (2)</vt:lpstr>
      <vt:lpstr>Git Learning Roadmap</vt:lpstr>
      <vt:lpstr>Today’s Learning Goals</vt:lpstr>
      <vt:lpstr>Setting up Git</vt:lpstr>
      <vt:lpstr>Git Versioning (1)</vt:lpstr>
      <vt:lpstr>Git Versioning (2)</vt:lpstr>
      <vt:lpstr>Git Versioning (3)</vt:lpstr>
      <vt:lpstr>Git Versioning (4)</vt:lpstr>
      <vt:lpstr>Remote Repositories (1)</vt:lpstr>
      <vt:lpstr>Remote Repositories (2)</vt:lpstr>
      <vt:lpstr>Setting up GitHub</vt:lpstr>
      <vt:lpstr>Connecting to GitHub</vt:lpstr>
      <vt:lpstr>Internals of Git Commit (1)</vt:lpstr>
      <vt:lpstr>Internals of Git Commit (2)</vt:lpstr>
      <vt:lpstr>Internals of Git Commit (3)</vt:lpstr>
      <vt:lpstr>Internals of Git Commit (4)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Native Training - Git Study (1)</dc:title>
  <dc:creator>zapper0703@naver.com</dc:creator>
  <cp:lastModifiedBy>zapper0703@naver.com</cp:lastModifiedBy>
  <cp:revision>37</cp:revision>
  <cp:lastPrinted>2019-07-15T06:09:16Z</cp:lastPrinted>
  <dcterms:created xsi:type="dcterms:W3CDTF">2025-01-07T21:33:25Z</dcterms:created>
  <dcterms:modified xsi:type="dcterms:W3CDTF">2025-01-16T11:36:31Z</dcterms:modified>
</cp:coreProperties>
</file>