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7" r:id="rId4"/>
    <p:sldId id="258" r:id="rId5"/>
    <p:sldId id="278" r:id="rId6"/>
    <p:sldId id="279" r:id="rId7"/>
    <p:sldId id="280" r:id="rId8"/>
    <p:sldId id="295" r:id="rId9"/>
    <p:sldId id="281" r:id="rId10"/>
    <p:sldId id="283" r:id="rId11"/>
    <p:sldId id="285" r:id="rId12"/>
    <p:sldId id="282" r:id="rId13"/>
    <p:sldId id="284" r:id="rId14"/>
    <p:sldId id="286" r:id="rId15"/>
    <p:sldId id="287" r:id="rId16"/>
    <p:sldId id="294" r:id="rId17"/>
    <p:sldId id="288" r:id="rId18"/>
    <p:sldId id="293" r:id="rId19"/>
  </p:sldIdLst>
  <p:sldSz cx="9144000" cy="6858000" type="screen4x3"/>
  <p:notesSz cx="9926638" cy="6797675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5pPr>
    <a:lvl6pPr marL="22860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6pPr>
    <a:lvl7pPr marL="27432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7pPr>
    <a:lvl8pPr marL="32004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8pPr>
    <a:lvl9pPr marL="3657600" algn="l" defTabSz="914400" rtl="0" eaLnBrk="1" latinLnBrk="1" hangingPunct="1">
      <a:defRPr kumimoji="1" sz="2800" b="1" kern="1200">
        <a:solidFill>
          <a:srgbClr val="CC0000"/>
        </a:solidFill>
        <a:latin typeface="Arial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80D"/>
    <a:srgbClr val="7FCD4B"/>
    <a:srgbClr val="AFE18D"/>
    <a:srgbClr val="91CF68"/>
    <a:srgbClr val="8FB200"/>
    <a:srgbClr val="404040"/>
    <a:srgbClr val="215968"/>
    <a:srgbClr val="07A398"/>
    <a:srgbClr val="90C221"/>
    <a:srgbClr val="FBA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76" autoAdjust="0"/>
    <p:restoredTop sz="96335" autoAdjust="0"/>
  </p:normalViewPr>
  <p:slideViewPr>
    <p:cSldViewPr>
      <p:cViewPr varScale="1">
        <p:scale>
          <a:sx n="127" d="100"/>
          <a:sy n="127" d="100"/>
        </p:scale>
        <p:origin x="952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108" y="708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EECB5E94-114D-434B-997D-2F615282D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92311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4800" y="1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5662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5181" y="3228552"/>
            <a:ext cx="7276279" cy="3058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l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4800" y="6458162"/>
            <a:ext cx="4301839" cy="339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9" tIns="47794" rIns="95589" bIns="47794" numCol="1" anchor="b" anchorCtr="0" compatLnSpc="1">
            <a:prstTxWarp prst="textNoShape">
              <a:avLst/>
            </a:prstTxWarp>
          </a:bodyPr>
          <a:lstStyle>
            <a:lvl1pPr algn="r" defTabSz="955830">
              <a:spcBef>
                <a:spcPct val="50000"/>
              </a:spcBef>
              <a:defRPr sz="1300">
                <a:solidFill>
                  <a:schemeClr val="tx1"/>
                </a:solidFill>
                <a:effectLst/>
                <a:latin typeface="Arial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249C591A-FA2A-4D76-9C90-D78C3F9138F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1338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9C591A-FA2A-4D76-9C90-D78C3F9138F5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1252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5" name="Picture 6" descr="rtos-lab-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433388"/>
            <a:ext cx="7772400" cy="176212"/>
          </a:xfrm>
          <a:prstGeom prst="rect">
            <a:avLst/>
          </a:prstGeom>
          <a:gradFill rotWithShape="0">
            <a:gsLst>
              <a:gs pos="0">
                <a:srgbClr val="EFEFFF"/>
              </a:gs>
              <a:gs pos="100000">
                <a:srgbClr val="00008C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mtClean="0"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01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mtClean="0"/>
            </a:lvl1pPr>
          </a:lstStyle>
          <a:p>
            <a:r>
              <a:rPr lang="ko-KR" altLang="en-US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3530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52059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44525"/>
            <a:ext cx="1943100" cy="55276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44525"/>
            <a:ext cx="5676900" cy="55276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89193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372910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>
            <a:lvl1pPr>
              <a:defRPr baseline="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1600" indent="-284400">
              <a:buSzPct val="100000"/>
              <a:buFont typeface="Wingdings" panose="05000000000000000000" pitchFamily="2" charset="2"/>
              <a:buChar char="§"/>
              <a:defRPr/>
            </a:lvl2pPr>
            <a:lvl3pPr>
              <a:defRPr sz="1800"/>
            </a:lvl3pPr>
            <a:lvl4pPr marL="1435100" indent="-268288">
              <a:defRPr sz="1600"/>
            </a:lvl4pPr>
            <a:lvl5pPr marL="1611313" indent="-176213">
              <a:buSzPct val="75000"/>
              <a:defRPr sz="16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itchFamily="34" charset="0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3259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3077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09376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05461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03218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98676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806881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xfrm>
            <a:off x="721288" y="279605"/>
            <a:ext cx="7772400" cy="32400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tIns="0" bIns="0"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None/>
              <a:defRPr kumimoji="1" lang="ko-KR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lang="ko-KR" altLang="en-US" sz="3200" b="1" dirty="0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73432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44525"/>
            <a:ext cx="7772400" cy="97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ko-KR" dirty="0"/>
              <a:t>Master Subject Type </a:t>
            </a:r>
            <a:r>
              <a:rPr lang="ko-KR" altLang="en-US" dirty="0"/>
              <a:t>편집하려면 누르십시오.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문자열 유형을 편집하려면 누르십시오.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세째 수준</a:t>
            </a:r>
          </a:p>
          <a:p>
            <a:pPr marL="1435100" lvl="3" indent="-268288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ko-KR" altLang="en-US" dirty="0"/>
              <a:t>네째 수준</a:t>
            </a:r>
          </a:p>
          <a:p>
            <a:pPr marL="1611313" lvl="4" indent="-176213" algn="l" rtl="0" eaLnBrk="1" fontAlgn="base" latinLnBrk="1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•"/>
            </a:pPr>
            <a:r>
              <a:rPr lang="ko-KR" altLang="en-US" dirty="0"/>
              <a:t>다섯째 수준</a:t>
            </a:r>
          </a:p>
        </p:txBody>
      </p:sp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685800" y="6477000"/>
            <a:ext cx="7772400" cy="176213"/>
          </a:xfrm>
          <a:prstGeom prst="rect">
            <a:avLst/>
          </a:prstGeom>
          <a:gradFill rotWithShape="0">
            <a:gsLst>
              <a:gs pos="0">
                <a:srgbClr val="00008C"/>
              </a:gs>
              <a:gs pos="100000">
                <a:srgbClr val="EFEFFF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  <p:pic>
        <p:nvPicPr>
          <p:cNvPr id="1029" name="Picture 6" descr="rtos-lab-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6234113"/>
            <a:ext cx="14478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3" name="Text Box 7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fld id="{49BF4A6A-B08D-4268-BCDA-A2237C302F9D}" type="slidenum">
              <a:rPr lang="ko-KR" altLang="en-US" sz="1800" b="0">
                <a:solidFill>
                  <a:schemeClr val="tx1"/>
                </a:solidFill>
              </a:rPr>
              <a:pPr algn="r" eaLnBrk="1" hangingPunct="1"/>
              <a:t>‹#›</a:t>
            </a:fld>
            <a:endParaRPr lang="en-US" altLang="ko-KR" sz="1800" b="0">
              <a:solidFill>
                <a:schemeClr val="tx1"/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685800" y="1641475"/>
            <a:ext cx="7772400" cy="1588"/>
          </a:xfrm>
          <a:prstGeom prst="line">
            <a:avLst/>
          </a:prstGeom>
          <a:ln w="9525">
            <a:solidFill>
              <a:srgbClr val="00008C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85800" y="257175"/>
            <a:ext cx="7772400" cy="360363"/>
          </a:xfrm>
          <a:prstGeom prst="rect">
            <a:avLst/>
          </a:prstGeom>
          <a:gradFill flip="none" rotWithShape="1">
            <a:gsLst>
              <a:gs pos="0">
                <a:srgbClr val="EFEFFF"/>
              </a:gs>
              <a:gs pos="100000">
                <a:srgbClr val="00008C"/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굴림체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335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7" r:id="rId1"/>
    <p:sldLayoutId id="2147484458" r:id="rId2"/>
    <p:sldLayoutId id="2147484459" r:id="rId3"/>
    <p:sldLayoutId id="2147484460" r:id="rId4"/>
    <p:sldLayoutId id="2147484461" r:id="rId5"/>
    <p:sldLayoutId id="2147484462" r:id="rId6"/>
    <p:sldLayoutId id="2147484463" r:id="rId7"/>
    <p:sldLayoutId id="2147484464" r:id="rId8"/>
    <p:sldLayoutId id="2147484465" r:id="rId9"/>
    <p:sldLayoutId id="2147484466" r:id="rId10"/>
    <p:sldLayoutId id="2147484467" r:id="rId11"/>
    <p:sldLayoutId id="2147484468" r:id="rId12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CC0000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1600" indent="-284400" algn="l" rtl="0" eaLnBrk="1" fontAlgn="base" latinLnBrk="1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452562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lang="ko-KR" altLang="en-US" sz="1600" dirty="0">
          <a:solidFill>
            <a:schemeClr val="tx1"/>
          </a:solidFill>
          <a:latin typeface="+mn-lt"/>
          <a:ea typeface="+mn-ea"/>
        </a:defRPr>
      </a:lvl4pPr>
      <a:lvl5pPr marL="1720850" indent="-285750" algn="l" rtl="0" eaLnBrk="1" fontAlgn="base" latinLnBrk="1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lang="ko-KR" altLang="en-US" sz="1600" dirty="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9902-4FCE-4249-9E3B-17959796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Tutorial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3CE2D6-AAD2-4728-B7B9-F11D5D7879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Feburary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6, 2025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Real-Time Operating Systems Laboratory,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Department of Electrical and Computer Engineering,</a:t>
            </a: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Seoul National University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CC00"/>
              </a:buClr>
              <a:buSzPts val="2400"/>
              <a:buFont typeface="Noto Sans Symbols"/>
              <a:buNone/>
              <a:tabLst/>
              <a:defRPr/>
            </a:pPr>
            <a:endParaRPr kumimoji="0" lang="en-US" altLang="ko-KR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9520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endParaRPr lang="en-US" altLang="ko-KR" dirty="0"/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 text-based document that's used to create a container image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Provide instructions to the Docker daemon commands to run, files to copy, startup command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96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2CF14-6BF9-4232-AB32-8AAFFAAD6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Dockerfile</a:t>
            </a:r>
            <a:r>
              <a:rPr lang="en-US" altLang="ko-KR" dirty="0"/>
              <a:t> syntax</a:t>
            </a:r>
          </a:p>
          <a:p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BF89334C-94BB-43FC-92BB-F82BCDD59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75875"/>
              </p:ext>
            </p:extLst>
          </p:nvPr>
        </p:nvGraphicFramePr>
        <p:xfrm>
          <a:off x="1187624" y="2276872"/>
          <a:ext cx="6912768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78087">
                  <a:extLst>
                    <a:ext uri="{9D8B030D-6E8A-4147-A177-3AD203B41FA5}">
                      <a16:colId xmlns:a16="http://schemas.microsoft.com/office/drawing/2014/main" val="2564215678"/>
                    </a:ext>
                  </a:extLst>
                </a:gridCol>
                <a:gridCol w="5034681">
                  <a:extLst>
                    <a:ext uri="{9D8B030D-6E8A-4147-A177-3AD203B41FA5}">
                      <a16:colId xmlns:a16="http://schemas.microsoft.com/office/drawing/2014/main" val="549929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Instruction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FROM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Create a new build stage from a base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39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COPY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Copy files and directories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07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RUN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Execute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5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CMD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Specify the default commands that a container using this image will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ENTRYPOINT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Specify the executable that a container using this image will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ENV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Set environment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59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EXPOSE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Describe which ports your application is listening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230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1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FROM ubuntu:22.04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RUN apt update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RUN apt install build-essential -y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CMD [ "</a:t>
            </a:r>
            <a:r>
              <a:rPr lang="en-US" altLang="ko-KR" dirty="0" err="1"/>
              <a:t>gcc</a:t>
            </a:r>
            <a:r>
              <a:rPr lang="en-US" altLang="ko-KR" dirty="0"/>
              <a:t>", "-v" ]</a:t>
            </a:r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839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FROM </a:t>
            </a:r>
            <a:r>
              <a:rPr lang="en-US" altLang="ko-KR" dirty="0" err="1"/>
              <a:t>golang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COPY </a:t>
            </a:r>
            <a:r>
              <a:rPr lang="en-US" altLang="ko-KR" dirty="0" err="1"/>
              <a:t>make.go</a:t>
            </a:r>
            <a:r>
              <a:rPr lang="en-US" altLang="ko-KR" dirty="0"/>
              <a:t> </a:t>
            </a:r>
            <a:r>
              <a:rPr lang="en-US" altLang="ko-KR" dirty="0" err="1"/>
              <a:t>make.go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ko-KR" dirty="0"/>
              <a:t>RUN go build </a:t>
            </a:r>
            <a:r>
              <a:rPr lang="en-US" altLang="ko-KR" dirty="0" err="1"/>
              <a:t>make.go</a:t>
            </a: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dirty="0"/>
              <a:t>ENTRYPOINT [“./make"]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pic>
        <p:nvPicPr>
          <p:cNvPr id="5" name="Google Shape;150;p24">
            <a:extLst>
              <a:ext uri="{FF2B5EF4-FFF2-40B4-BE49-F238E27FC236}">
                <a16:creationId xmlns:a16="http://schemas.microsoft.com/office/drawing/2014/main" id="{71C1515B-75A3-4DD6-9FA8-24DD09470F3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7984" y="1772816"/>
            <a:ext cx="4279944" cy="2922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82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Building a Docker Image (5)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docker build </a:t>
            </a:r>
            <a:r>
              <a:rPr lang="en-US" altLang="ko-KR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PTIONS] PATH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build -t myimage:1 -f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lvl="3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[-t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name:tag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altLang="ko-KR" dirty="0">
                <a:cs typeface="Courier New" panose="02070309020205020404" pitchFamily="49" charset="0"/>
              </a:rPr>
              <a:t>is used to distinguish different versions within the same </a:t>
            </a:r>
            <a:r>
              <a:rPr lang="en-US" altLang="ko-KR" dirty="0" err="1">
                <a:cs typeface="Courier New" panose="02070309020205020404" pitchFamily="49" charset="0"/>
              </a:rPr>
              <a:t>imgage</a:t>
            </a:r>
            <a:endParaRPr lang="en-US" altLang="ko-KR" dirty="0">
              <a:cs typeface="Courier New" panose="02070309020205020404" pitchFamily="49" charset="0"/>
            </a:endParaRPr>
          </a:p>
          <a:p>
            <a:pPr lvl="1"/>
            <a:r>
              <a:rPr lang="en-US" altLang="ko-KR" dirty="0"/>
              <a:t>After building the Docker image, you can run it using </a:t>
            </a:r>
            <a:br>
              <a:rPr lang="en-US" altLang="ko-KR" dirty="0"/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myimage:1</a:t>
            </a:r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3365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(1)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registry</a:t>
            </a:r>
          </a:p>
          <a:p>
            <a:pPr lvl="1"/>
            <a:r>
              <a:rPr lang="en-US" altLang="ko-KR" dirty="0"/>
              <a:t>A centralized location for storing and sharing container images</a:t>
            </a:r>
          </a:p>
          <a:p>
            <a:endParaRPr lang="en-US" altLang="ko-KR" dirty="0"/>
          </a:p>
          <a:p>
            <a:r>
              <a:rPr lang="en-US" altLang="ko-KR" dirty="0"/>
              <a:t>Registry vs Repository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Roboto Flex"/>
              </a:rPr>
              <a:t>registry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 is a centralized location that stores and manages container images, whereas a </a:t>
            </a:r>
            <a:r>
              <a:rPr lang="en-US" altLang="ko-KR" b="0" i="1" dirty="0">
                <a:solidFill>
                  <a:srgbClr val="000000"/>
                </a:solidFill>
                <a:effectLst/>
                <a:latin typeface="Roboto Flex"/>
              </a:rPr>
              <a:t>repository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 is a collection of related container images within a registry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51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(2)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097A0A-9185-40C7-A219-910FB30B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60" y="1772817"/>
            <a:ext cx="4362880" cy="410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261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Sharing a Docker Image (3)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F578A-54E7-4E71-B9C3-F9322A3B5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login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NAME[:TAG]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push ssoonan0770/myimage:1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NAME[:TAG]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pull ssoonan0770/myimage:1</a:t>
            </a:r>
          </a:p>
        </p:txBody>
      </p:sp>
    </p:spTree>
    <p:extLst>
      <p:ext uri="{BB962C8B-B14F-4D97-AF65-F5344CB8AC3E}">
        <p14:creationId xmlns:p14="http://schemas.microsoft.com/office/powerpoint/2010/main" val="188740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III. Assignments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A990D-60F6-484C-BEE0-286AEE3F2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Practice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altLang="ko-KR" dirty="0"/>
              <a:t> commands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run, docker build, docker push &amp; pull</a:t>
            </a:r>
          </a:p>
          <a:p>
            <a:r>
              <a:rPr lang="en-US" altLang="ko-KR" dirty="0"/>
              <a:t>Create a </a:t>
            </a:r>
            <a:r>
              <a:rPr lang="en-US" altLang="ko-KR" dirty="0" err="1"/>
              <a:t>Dockerfile</a:t>
            </a:r>
            <a:r>
              <a:rPr lang="en-US" altLang="ko-KR" dirty="0"/>
              <a:t> that compiles and runs the </a:t>
            </a:r>
            <a:r>
              <a:rPr lang="en-US" altLang="ko-KR" dirty="0" err="1"/>
              <a:t>server.c</a:t>
            </a:r>
            <a:r>
              <a:rPr lang="en-US" altLang="ko-KR" dirty="0"/>
              <a:t> file from the previous assignment</a:t>
            </a:r>
          </a:p>
          <a:p>
            <a:r>
              <a:rPr lang="en-US" altLang="ko-KR" dirty="0"/>
              <a:t>Push the created Docker image to your personal Docker Hub registries</a:t>
            </a:r>
          </a:p>
        </p:txBody>
      </p:sp>
    </p:spTree>
    <p:extLst>
      <p:ext uri="{BB962C8B-B14F-4D97-AF65-F5344CB8AC3E}">
        <p14:creationId xmlns:p14="http://schemas.microsoft.com/office/powerpoint/2010/main" val="31606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A554-B816-4CBA-AAA9-E8EFBCBE4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4598DC-6160-4B4D-B016-592FD5D1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Introduction to Docker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Basic Commands for Docker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Running a Docker Image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Building a Docker Image</a:t>
            </a:r>
          </a:p>
          <a:p>
            <a:pPr marL="913050" lvl="1" indent="-514350">
              <a:buFont typeface="+mj-lt"/>
              <a:buAutoNum type="romanUcPeriod"/>
            </a:pPr>
            <a:r>
              <a:rPr lang="en-US" altLang="ko-KR" dirty="0"/>
              <a:t>Sharing a Docker Image</a:t>
            </a:r>
          </a:p>
          <a:p>
            <a:pPr marL="514350" indent="-514350">
              <a:buFont typeface="+mj-lt"/>
              <a:buAutoNum type="romanUcPeriod"/>
            </a:pPr>
            <a:r>
              <a:rPr lang="en-US" altLang="ko-KR" dirty="0"/>
              <a:t>Assignments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1DC7E-EA18-4A86-86A1-997159FDFC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Docker Tutorial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06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65BF09-9D71-41BF-B5BF-1DAE8731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4A3E07-89B3-4B04-8EA6-DC64FF177F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I. Introduction to Docker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67DD27-89B5-47A1-95A1-9A428E16975E}"/>
              </a:ext>
            </a:extLst>
          </p:cNvPr>
          <p:cNvGrpSpPr/>
          <p:nvPr/>
        </p:nvGrpSpPr>
        <p:grpSpPr>
          <a:xfrm>
            <a:off x="611560" y="2060848"/>
            <a:ext cx="7799740" cy="2381003"/>
            <a:chOff x="658460" y="3861047"/>
            <a:chExt cx="7799740" cy="23810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056D1B-A96F-45B8-A2CC-3591190F20EB}"/>
                </a:ext>
              </a:extLst>
            </p:cNvPr>
            <p:cNvSpPr txBox="1"/>
            <p:nvPr/>
          </p:nvSpPr>
          <p:spPr>
            <a:xfrm>
              <a:off x="658460" y="3861047"/>
              <a:ext cx="7799740" cy="2381003"/>
            </a:xfrm>
            <a:prstGeom prst="roundRect">
              <a:avLst>
                <a:gd name="adj" fmla="val 11655"/>
              </a:avLst>
            </a:prstGeom>
            <a:noFill/>
            <a:ln w="19050" cap="rnd" cmpd="sng" algn="ctr">
              <a:solidFill>
                <a:srgbClr val="969696"/>
              </a:solidFill>
              <a:prstDash val="sysDot"/>
              <a:tailEnd type="none"/>
            </a:ln>
            <a:effectLst/>
          </p:spPr>
          <p:txBody>
            <a:bodyPr lIns="72000" tIns="0" rIns="0" bIns="0" rtlCol="0" anchor="t"/>
            <a:lstStyle>
              <a:defPPr>
                <a:defRPr lang="en-US"/>
              </a:defPPr>
              <a:lvl1pPr marL="0" marR="0" lvl="0" indent="0" defTabSz="1330325" eaLnBrk="0" fontAlgn="auto" latinLnBrk="0" hangingPunct="0"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 kumimoji="0" sz="1300" b="0" i="0" u="none" strike="noStrike" kern="0" cap="none" spc="-150" normalizeH="0" baseline="0">
                  <a:ln>
                    <a:noFill/>
                  </a:ln>
                  <a:gradFill>
                    <a:gsLst>
                      <a:gs pos="100000">
                        <a:prstClr val="black">
                          <a:lumMod val="75000"/>
                          <a:lumOff val="25000"/>
                        </a:prstClr>
                      </a:gs>
                      <a:gs pos="100000">
                        <a:srgbClr val="0070C0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marL="0" marR="0" lvl="0" indent="0" algn="r" defTabSz="1330325" rtl="0" eaLnBrk="0" fontAlgn="auto" latinLnBrk="0" hangingPunct="0">
                <a:lnSpc>
                  <a:spcPts val="1800"/>
                </a:lnSpc>
                <a:spcBef>
                  <a:spcPts val="0"/>
                </a:spcBef>
                <a:spcAft>
                  <a:spcPts val="300"/>
                </a:spcAft>
                <a:buClrTx/>
                <a:buSzPct val="100000"/>
                <a:buFontTx/>
                <a:buNone/>
                <a:tabLst/>
                <a:defRPr/>
              </a:pPr>
              <a:endParaRPr kumimoji="0" lang="en-US" altLang="ko-KR" sz="12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79B3489-EAAF-4D3F-8ACE-5FAEBEDCA663}"/>
                </a:ext>
              </a:extLst>
            </p:cNvPr>
            <p:cNvGrpSpPr/>
            <p:nvPr/>
          </p:nvGrpSpPr>
          <p:grpSpPr>
            <a:xfrm>
              <a:off x="813974" y="3966941"/>
              <a:ext cx="7488712" cy="2200602"/>
              <a:chOff x="827584" y="3955364"/>
              <a:chExt cx="7488712" cy="2200602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1FC521-AA3C-421F-B93C-EC9E24EA6610}"/>
                  </a:ext>
                </a:extLst>
              </p:cNvPr>
              <p:cNvSpPr/>
              <p:nvPr/>
            </p:nvSpPr>
            <p:spPr>
              <a:xfrm>
                <a:off x="1835696" y="3955364"/>
                <a:ext cx="5541000" cy="220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Definition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An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 isolated, lightweight instance 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8A6DE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(environment, context) that contains the application and its dependencies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500" b="0" i="0" u="none" strike="noStrike" kern="1200" cap="none" spc="0" normalizeH="0" baseline="0" noProof="0" dirty="0">
                  <a:ln>
                    <a:noFill/>
                  </a:ln>
                  <a:solidFill>
                    <a:srgbClr val="58A6DE"/>
                  </a:solidFill>
                  <a:effectLst/>
                  <a:uLnTx/>
                  <a:uFillTx/>
                  <a:latin typeface="Arial"/>
                  <a:ea typeface="굴림"/>
                  <a:cs typeface="+mn-cs"/>
                </a:endParaRPr>
              </a:p>
              <a:p>
                <a:pPr marL="457200" marR="0" lvl="1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Essence</a:t>
                </a:r>
              </a:p>
              <a:p>
                <a:pPr marL="914400" marR="0" lvl="2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A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process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 that runs in independent file systems and execution spaces, created with the </a:t>
                </a:r>
                <a:r>
                  <a:rPr kumimoji="0" lang="en-US" altLang="ko-KR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3629A"/>
                    </a:solidFill>
                    <a:effectLst/>
                    <a:uLnTx/>
                    <a:uFillTx/>
                    <a:latin typeface="Arial"/>
                    <a:ea typeface="굴림"/>
                    <a:cs typeface="+mn-cs"/>
                  </a:rPr>
                  <a:t>host OS's virtualization features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63629A"/>
                  </a:solidFill>
                  <a:effectLst/>
                  <a:uLnTx/>
                  <a:uFillTx/>
                  <a:latin typeface="Arial"/>
                  <a:ea typeface="굴림"/>
                  <a:cs typeface="+mn-cs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824EE9-C97A-47BF-BADE-44C52D46FB23}"/>
                  </a:ext>
                </a:extLst>
              </p:cNvPr>
              <p:cNvGrpSpPr/>
              <p:nvPr/>
            </p:nvGrpSpPr>
            <p:grpSpPr>
              <a:xfrm>
                <a:off x="827584" y="4325773"/>
                <a:ext cx="1367682" cy="1419182"/>
                <a:chOff x="901959" y="3762654"/>
                <a:chExt cx="1367682" cy="1419182"/>
              </a:xfrm>
            </p:grpSpPr>
            <p:pic>
              <p:nvPicPr>
                <p:cNvPr id="14" name="Picture 30" descr="How To Use Gitlab Container Registry and Cloud Foundry | by Ram Iyengar |  Cloud Foundry Foundation">
                  <a:extLst>
                    <a:ext uri="{FF2B5EF4-FFF2-40B4-BE49-F238E27FC236}">
                      <a16:creationId xmlns:a16="http://schemas.microsoft.com/office/drawing/2014/main" id="{9AF11C7F-9EE4-4E10-9B21-A8C9749E24F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10000" b="5017"/>
                <a:stretch/>
              </p:blipFill>
              <p:spPr bwMode="auto">
                <a:xfrm>
                  <a:off x="955800" y="4111050"/>
                  <a:ext cx="1260000" cy="107078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3097FB38-8C84-43F0-A6EF-8CC7E0BE1DD7}"/>
                    </a:ext>
                  </a:extLst>
                </p:cNvPr>
                <p:cNvSpPr/>
                <p:nvPr/>
              </p:nvSpPr>
              <p:spPr>
                <a:xfrm>
                  <a:off x="901959" y="3762654"/>
                  <a:ext cx="136768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78D7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rPr>
                    <a:t>Container</a:t>
                  </a:r>
                </a:p>
              </p:txBody>
            </p:sp>
          </p:grpSp>
          <p:pic>
            <p:nvPicPr>
              <p:cNvPr id="13" name="Picture 18" descr="Blue Technology Network Digital Connection Internet Border Frame Abstract  On Transparent Background, Network, Border, Technology PNG and Vector with  Transparent Background for Free Download">
                <a:extLst>
                  <a:ext uri="{FF2B5EF4-FFF2-40B4-BE49-F238E27FC236}">
                    <a16:creationId xmlns:a16="http://schemas.microsoft.com/office/drawing/2014/main" id="{08A717FB-B697-4D38-879D-84A5D03DCB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 flipH="1">
                <a:off x="6156296" y="3964578"/>
                <a:ext cx="2160000" cy="216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362A0A8-543A-44B2-B77C-49C65565EFF4}"/>
              </a:ext>
            </a:extLst>
          </p:cNvPr>
          <p:cNvGrpSpPr/>
          <p:nvPr/>
        </p:nvGrpSpPr>
        <p:grpSpPr>
          <a:xfrm>
            <a:off x="1101710" y="4514019"/>
            <a:ext cx="6846779" cy="1440000"/>
            <a:chOff x="1148610" y="4570939"/>
            <a:chExt cx="6846779" cy="144000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793E3093-1766-4858-A0C9-BF33569688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148612" y="4570939"/>
              <a:ext cx="6846777" cy="1440000"/>
              <a:chOff x="598574" y="5710596"/>
              <a:chExt cx="7702624" cy="162000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5CC4427-B7A3-4A1E-B7E2-8AE6EE3A8C8E}"/>
                  </a:ext>
                </a:extLst>
              </p:cNvPr>
              <p:cNvSpPr/>
              <p:nvPr/>
            </p:nvSpPr>
            <p:spPr bwMode="auto">
              <a:xfrm>
                <a:off x="598574" y="5710596"/>
                <a:ext cx="4909530" cy="1620000"/>
              </a:xfrm>
              <a:prstGeom prst="rect">
                <a:avLst/>
              </a:prstGeom>
              <a:gradFill flip="none" rotWithShape="1">
                <a:gsLst>
                  <a:gs pos="0">
                    <a:srgbClr val="2E55A4">
                      <a:alpha val="70000"/>
                    </a:srgbClr>
                  </a:gs>
                  <a:gs pos="22113">
                    <a:srgbClr val="3097C4"/>
                  </a:gs>
                  <a:gs pos="75202">
                    <a:srgbClr val="60B6C3"/>
                  </a:gs>
                  <a:gs pos="39000">
                    <a:srgbClr val="63B6C4"/>
                  </a:gs>
                  <a:gs pos="97345">
                    <a:srgbClr val="3CA2C4"/>
                  </a:gs>
                  <a:gs pos="85000">
                    <a:srgbClr val="5DB4C5"/>
                  </a:gs>
                </a:gsLst>
                <a:lin ang="2700000" scaled="1"/>
                <a:tileRect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itchFamily="34" charset="0"/>
                  <a:ea typeface="굴림체" pitchFamily="49" charset="-127"/>
                  <a:cs typeface="+mn-cs"/>
                </a:endParaRPr>
              </a:p>
            </p:txBody>
          </p:sp>
          <p:pic>
            <p:nvPicPr>
              <p:cNvPr id="21" name="Picture 4" descr="Architecture Microservices avec Docker [2024]">
                <a:extLst>
                  <a:ext uri="{FF2B5EF4-FFF2-40B4-BE49-F238E27FC236}">
                    <a16:creationId xmlns:a16="http://schemas.microsoft.com/office/drawing/2014/main" id="{E7C04088-48F2-428D-B1FF-65D7085949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1198" y="5710596"/>
                <a:ext cx="2880000" cy="162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5AED72-67B2-4044-B8E4-898407FC9FB5}"/>
                </a:ext>
              </a:extLst>
            </p:cNvPr>
            <p:cNvSpPr/>
            <p:nvPr/>
          </p:nvSpPr>
          <p:spPr>
            <a:xfrm>
              <a:off x="1148610" y="5088044"/>
              <a:ext cx="6846778" cy="7728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Containers are easy to move: </a:t>
              </a:r>
            </a:p>
            <a:p>
              <a:pPr marL="457200" marR="0" lvl="1" indent="0" algn="l" defTabSz="914400" rtl="0" eaLnBrk="1" fontAlgn="auto" latinLnBrk="1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“</a:t>
              </a:r>
              <a:r>
                <a:rPr kumimoji="0" lang="en-US" altLang="ko-KR" sz="1800" b="1" i="1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Build once, run everywhere</a:t>
              </a: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99FF33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”</a:t>
              </a:r>
              <a:endPara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99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6495E22-0BC9-44A5-8E1F-6925E974AC41}"/>
                </a:ext>
              </a:extLst>
            </p:cNvPr>
            <p:cNvSpPr/>
            <p:nvPr/>
          </p:nvSpPr>
          <p:spPr>
            <a:xfrm>
              <a:off x="1148611" y="4715852"/>
              <a:ext cx="6846778" cy="369332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</p:spPr>
          <p:txBody>
            <a:bodyPr wrap="square">
              <a:spAutoFit/>
            </a:bodyPr>
            <a:lstStyle/>
            <a:p>
              <a:pPr marL="36195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Feature of Container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9895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open-source platform designed for packaging, deploying and running applications inside of containers</a:t>
            </a:r>
          </a:p>
          <a:p>
            <a:endParaRPr lang="en-US" altLang="ko-KR" dirty="0"/>
          </a:p>
          <a:p>
            <a:r>
              <a:rPr lang="en-US" altLang="ko-KR" dirty="0"/>
              <a:t>Platform that makes container easy to use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88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4525"/>
            <a:ext cx="7772400" cy="974725"/>
          </a:xfrm>
        </p:spPr>
        <p:txBody>
          <a:bodyPr/>
          <a:lstStyle/>
          <a:p>
            <a:r>
              <a:rPr lang="en-US" altLang="ko-KR" dirty="0"/>
              <a:t>Docker 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95800"/>
          </a:xfrm>
        </p:spPr>
        <p:txBody>
          <a:bodyPr/>
          <a:lstStyle/>
          <a:p>
            <a:r>
              <a:rPr lang="en-US" altLang="ko-KR" dirty="0"/>
              <a:t>Architecture</a:t>
            </a:r>
          </a:p>
          <a:p>
            <a:pPr lvl="1"/>
            <a:r>
              <a:rPr lang="en-US" altLang="ko-KR" dirty="0"/>
              <a:t>Docker client</a:t>
            </a:r>
          </a:p>
          <a:p>
            <a:pPr lvl="1"/>
            <a:r>
              <a:rPr lang="en-US" altLang="ko-KR" dirty="0"/>
              <a:t>Docker daemon</a:t>
            </a:r>
          </a:p>
          <a:p>
            <a:pPr lvl="1"/>
            <a:r>
              <a:rPr lang="en-US" altLang="ko-KR" dirty="0"/>
              <a:t>Docker objects</a:t>
            </a:r>
          </a:p>
          <a:p>
            <a:pPr lvl="2"/>
            <a:r>
              <a:rPr lang="en-US" altLang="ko-KR" dirty="0"/>
              <a:t>Docker images</a:t>
            </a:r>
          </a:p>
          <a:p>
            <a:pPr lvl="2"/>
            <a:r>
              <a:rPr lang="en-US" altLang="ko-KR" dirty="0"/>
              <a:t>Docker containers</a:t>
            </a:r>
          </a:p>
          <a:p>
            <a:pPr lvl="1"/>
            <a:r>
              <a:rPr lang="en-US" altLang="ko-KR" dirty="0"/>
              <a:t>Docker registries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280800"/>
            <a:ext cx="7772400" cy="324000"/>
          </a:xfrm>
        </p:spPr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8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  <p:pic>
        <p:nvPicPr>
          <p:cNvPr id="5" name="Google Shape;112;p19">
            <a:extLst>
              <a:ext uri="{FF2B5EF4-FFF2-40B4-BE49-F238E27FC236}">
                <a16:creationId xmlns:a16="http://schemas.microsoft.com/office/drawing/2014/main" id="{6DA6037A-BD67-4E91-B8CF-AAB7C46CE08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70836" y="1788158"/>
            <a:ext cx="6602329" cy="4384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83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Image vs Docker Container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Docker image</a:t>
            </a:r>
          </a:p>
          <a:p>
            <a:pPr lvl="1"/>
            <a:r>
              <a:rPr lang="en-US" altLang="ko-KR" dirty="0"/>
              <a:t>A lightweight, standalone, executable package of software that includes everything needed to run an application</a:t>
            </a:r>
          </a:p>
          <a:p>
            <a:pPr lvl="1"/>
            <a:r>
              <a:rPr lang="en-US" altLang="ko-KR" dirty="0"/>
              <a:t>A read-only template that is used to build containers</a:t>
            </a:r>
          </a:p>
          <a:p>
            <a:pPr lvl="1"/>
            <a:r>
              <a:rPr lang="en-US" altLang="ko-KR" dirty="0"/>
              <a:t>Made by text-based document called </a:t>
            </a:r>
            <a:r>
              <a:rPr lang="en-US" altLang="ko-KR" dirty="0" err="1"/>
              <a:t>Dockerfile</a:t>
            </a:r>
            <a:endParaRPr lang="en-US" altLang="ko-KR" dirty="0"/>
          </a:p>
          <a:p>
            <a:r>
              <a:rPr lang="en-US" altLang="ko-KR" dirty="0"/>
              <a:t>Docker container</a:t>
            </a:r>
          </a:p>
          <a:p>
            <a:pPr lvl="1"/>
            <a:r>
              <a:rPr lang="en-US" altLang="ko-KR" b="0" i="0" dirty="0">
                <a:solidFill>
                  <a:srgbClr val="000000"/>
                </a:solidFill>
                <a:effectLst/>
                <a:latin typeface="Roboto Flex"/>
              </a:rPr>
              <a:t>A runnable instance of an image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  <a:latin typeface="Roboto Flex"/>
              </a:rPr>
              <a:t>Isolated from the host system and runs with its own filesystem and network</a:t>
            </a:r>
            <a:endParaRPr lang="en-US" altLang="ko-KR" dirty="0"/>
          </a:p>
          <a:p>
            <a:r>
              <a:rPr lang="en-US" altLang="ko-KR" dirty="0"/>
              <a:t>Relationship between Docker image and container</a:t>
            </a:r>
          </a:p>
          <a:p>
            <a:pPr lvl="1"/>
            <a:r>
              <a:rPr lang="en-US" altLang="ko-KR" dirty="0"/>
              <a:t>Docker image : Docker container = Executable : Process</a:t>
            </a:r>
          </a:p>
          <a:p>
            <a:pPr lvl="1"/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I. Introduction to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2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438A-4DA7-4E97-3FC5-E9FCA37C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6A461-6114-3F44-45A0-09C831B29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a Docker Image</a:t>
            </a:r>
            <a:r>
              <a:rPr lang="ko-KR" altLang="en-US" dirty="0"/>
              <a:t> 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9ED48-4043-7F21-A9E3-55EAD85A9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Command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[OPTIONS] IMAGE[:TAG|@DIGEST]</a:t>
            </a:r>
            <a:b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[COMMAND] [ARG...]</a:t>
            </a:r>
          </a:p>
          <a:p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8A94C9-40B1-D7F7-A0D6-273B2396A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  <p:graphicFrame>
        <p:nvGraphicFramePr>
          <p:cNvPr id="5" name="표 7">
            <a:extLst>
              <a:ext uri="{FF2B5EF4-FFF2-40B4-BE49-F238E27FC236}">
                <a16:creationId xmlns:a16="http://schemas.microsoft.com/office/drawing/2014/main" id="{6F88405D-F8E6-4992-6A0C-543F0B64D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4531"/>
              </p:ext>
            </p:extLst>
          </p:nvPr>
        </p:nvGraphicFramePr>
        <p:xfrm>
          <a:off x="900708" y="2924944"/>
          <a:ext cx="7342584" cy="30243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94861">
                  <a:extLst>
                    <a:ext uri="{9D8B030D-6E8A-4147-A177-3AD203B41FA5}">
                      <a16:colId xmlns:a16="http://schemas.microsoft.com/office/drawing/2014/main" val="2564215678"/>
                    </a:ext>
                  </a:extLst>
                </a:gridCol>
                <a:gridCol w="5347723">
                  <a:extLst>
                    <a:ext uri="{9D8B030D-6E8A-4147-A177-3AD203B41FA5}">
                      <a16:colId xmlns:a16="http://schemas.microsoft.com/office/drawing/2014/main" val="549929143"/>
                    </a:ext>
                  </a:extLst>
                </a:gridCol>
              </a:tblGrid>
              <a:tr h="396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Option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Description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7957"/>
                  </a:ext>
                </a:extLst>
              </a:tr>
              <a:tr h="69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--rm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Automatically remove the container and its associated anonymous volumes when it exits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639191"/>
                  </a:ext>
                </a:extLst>
              </a:tr>
              <a:tr h="6947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-d, --detach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Run container in background and print container ID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07490"/>
                  </a:ext>
                </a:extLst>
              </a:tr>
              <a:tr h="3969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</a:t>
                      </a:r>
                      <a:r>
                        <a:rPr lang="en-US" altLang="ko-KR" sz="1800" dirty="0" err="1"/>
                        <a:t>i</a:t>
                      </a:r>
                      <a:r>
                        <a:rPr lang="en-US" altLang="ko-KR" sz="1800" dirty="0"/>
                        <a:t>, --interactive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Keep STDIN open even if not attached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50174"/>
                  </a:ext>
                </a:extLst>
              </a:tr>
              <a:tr h="4203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-t, --</a:t>
                      </a:r>
                      <a:r>
                        <a:rPr lang="en-US" altLang="ko-KR" sz="1800" dirty="0" err="1"/>
                        <a:t>tty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Allocate a pseudo-TTY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56352"/>
                  </a:ext>
                </a:extLst>
              </a:tr>
              <a:tr h="42053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-p, --publish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 a container's port(s) to the host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425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70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87FDC-987C-4528-8FA7-41BB3FFD3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a Docker Image</a:t>
            </a:r>
            <a:r>
              <a:rPr lang="ko-KR" altLang="en-US" dirty="0"/>
              <a:t>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BF3D94-435A-4976-B691-F8B51E9E9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hello-world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ubuntu:20.04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-it --rm ubuntu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-p 81:80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-d -p 81:80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docker run --rm ubuntu /bin/bash</a:t>
            </a:r>
          </a:p>
          <a:p>
            <a:pPr marL="914400" lvl="2" indent="0">
              <a:buNone/>
            </a:pPr>
            <a:endParaRPr lang="en-US" altLang="ko-K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9BCE49-F838-439D-B183-4BCB5E76B5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II. Basic commands for Docker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0775021"/>
      </p:ext>
    </p:extLst>
  </p:cSld>
  <p:clrMapOvr>
    <a:masterClrMapping/>
  </p:clrMapOvr>
</p:sld>
</file>

<file path=ppt/theme/theme1.xml><?xml version="1.0" encoding="utf-8"?>
<a:theme xmlns:a="http://schemas.openxmlformats.org/drawingml/2006/main" name="2_RTOSLAB Presentation Form_ver.2.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toslab-tech">
      <a:majorFont>
        <a:latin typeface="Arial"/>
        <a:ea typeface="굴림체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800" b="1" i="0" u="none" strike="noStrike" cap="none" normalizeH="0" baseline="0" smtClean="0">
            <a:ln>
              <a:noFill/>
            </a:ln>
            <a:solidFill>
              <a:srgbClr val="CC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  <a:ea typeface="굴림체" pitchFamily="49" charset="-127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rtoslab-tec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-tech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-tech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22-06-30.potx" id="{5314D805-9C4E-4D84-8AE0-19D7D1A55951}" vid="{63D79894-9B42-4890-A9FE-839C5364A604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[Origin]RTOS_PPT_Template (1)</Template>
  <TotalTime>194</TotalTime>
  <Words>807</Words>
  <Application>Microsoft Macintosh PowerPoint</Application>
  <PresentationFormat>On-screen Show (4:3)</PresentationFormat>
  <Paragraphs>153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굴림</vt:lpstr>
      <vt:lpstr>굴림체</vt:lpstr>
      <vt:lpstr>맑은 고딕</vt:lpstr>
      <vt:lpstr>Noto Sans Symbols</vt:lpstr>
      <vt:lpstr>Roboto Flex</vt:lpstr>
      <vt:lpstr>Arial</vt:lpstr>
      <vt:lpstr>Courier New</vt:lpstr>
      <vt:lpstr>Wingdings</vt:lpstr>
      <vt:lpstr>2_RTOSLAB Presentation Form_ver.2.1</vt:lpstr>
      <vt:lpstr>Docker Tutorial</vt:lpstr>
      <vt:lpstr>Contents</vt:lpstr>
      <vt:lpstr>Container</vt:lpstr>
      <vt:lpstr>Docker (1)</vt:lpstr>
      <vt:lpstr>Docker (2)</vt:lpstr>
      <vt:lpstr>Docker (3)</vt:lpstr>
      <vt:lpstr>Docker Image vs Docker Container</vt:lpstr>
      <vt:lpstr>Running a Docker Image (1)</vt:lpstr>
      <vt:lpstr>Running a Docker Image (2)</vt:lpstr>
      <vt:lpstr>Building a Docker Image (1)</vt:lpstr>
      <vt:lpstr>Building a Docker Image (2)</vt:lpstr>
      <vt:lpstr>Building a Docker Image (3)</vt:lpstr>
      <vt:lpstr>Building a Docker Image (4)</vt:lpstr>
      <vt:lpstr>Building a Docker Image (5)</vt:lpstr>
      <vt:lpstr>Sharing a Docker Image (1)</vt:lpstr>
      <vt:lpstr>Sharing a Docker Image (2)</vt:lpstr>
      <vt:lpstr>Sharing a Docker Image (3)</vt:lpstr>
      <vt:lpstr>Assignments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Tutorial</dc:title>
  <dc:creator>zapper0703@naver.com</dc:creator>
  <cp:lastModifiedBy>zapper0703@naver.com</cp:lastModifiedBy>
  <cp:revision>18</cp:revision>
  <cp:lastPrinted>2019-07-15T06:09:16Z</cp:lastPrinted>
  <dcterms:created xsi:type="dcterms:W3CDTF">2025-02-03T21:14:05Z</dcterms:created>
  <dcterms:modified xsi:type="dcterms:W3CDTF">2025-02-06T00:52:10Z</dcterms:modified>
</cp:coreProperties>
</file>