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95" r:id="rId9"/>
    <p:sldId id="281" r:id="rId10"/>
    <p:sldId id="283" r:id="rId11"/>
    <p:sldId id="285" r:id="rId12"/>
    <p:sldId id="282" r:id="rId13"/>
    <p:sldId id="284" r:id="rId14"/>
    <p:sldId id="286" r:id="rId15"/>
    <p:sldId id="287" r:id="rId16"/>
    <p:sldId id="294" r:id="rId17"/>
    <p:sldId id="288" r:id="rId18"/>
    <p:sldId id="293" r:id="rId19"/>
  </p:sldIdLst>
  <p:sldSz cx="9144000" cy="6858000" type="screen4x3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0D"/>
    <a:srgbClr val="7FCD4B"/>
    <a:srgbClr val="AFE18D"/>
    <a:srgbClr val="91CF68"/>
    <a:srgbClr val="8FB200"/>
    <a:srgbClr val="404040"/>
    <a:srgbClr val="215968"/>
    <a:srgbClr val="07A398"/>
    <a:srgbClr val="90C221"/>
    <a:srgbClr val="FB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76" autoAdjust="0"/>
    <p:restoredTop sz="96335" autoAdjust="0"/>
  </p:normalViewPr>
  <p:slideViewPr>
    <p:cSldViewPr>
      <p:cViewPr varScale="1">
        <p:scale>
          <a:sx n="127" d="100"/>
          <a:sy n="127" d="100"/>
        </p:scale>
        <p:origin x="9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108" y="7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800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800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CB5E94-114D-434B-997D-2F615282D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31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800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566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181" y="3228552"/>
            <a:ext cx="7276279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800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249C591A-FA2A-4D76-9C90-D78C3F9138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3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5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5" name="Picture 6" descr="rtos-lab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33388"/>
            <a:ext cx="7772400" cy="176212"/>
          </a:xfrm>
          <a:prstGeom prst="rect">
            <a:avLst/>
          </a:prstGeom>
          <a:gradFill rotWithShape="0">
            <a:gsLst>
              <a:gs pos="0">
                <a:srgbClr val="EFEFFF"/>
              </a:gs>
              <a:gs pos="100000">
                <a:srgbClr val="00008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1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530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205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44525"/>
            <a:ext cx="1943100" cy="55276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44525"/>
            <a:ext cx="5676900" cy="5527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9193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729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1600" indent="-284400">
              <a:buSzPct val="100000"/>
              <a:buFont typeface="Wingdings" panose="05000000000000000000" pitchFamily="2" charset="2"/>
              <a:buChar char="§"/>
              <a:defRPr/>
            </a:lvl2pPr>
            <a:lvl3pPr>
              <a:defRPr sz="1800"/>
            </a:lvl3pPr>
            <a:lvl4pPr marL="1435100" indent="-268288">
              <a:defRPr sz="1600"/>
            </a:lvl4pPr>
            <a:lvl5pPr marL="1611313" indent="-176213">
              <a:buSzPct val="75000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3259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307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9376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054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3218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8676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68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343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4525"/>
            <a:ext cx="7772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dirty="0"/>
              <a:t>Master Subject Type </a:t>
            </a:r>
            <a:r>
              <a:rPr lang="ko-KR" altLang="en-US" dirty="0"/>
              <a:t>편집하려면 누르십시오.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marL="1435100" lvl="3" indent="-2682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ko-KR" altLang="en-US" dirty="0"/>
              <a:t>네째 수준</a:t>
            </a:r>
          </a:p>
          <a:p>
            <a:pPr marL="1611313" lvl="4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ko-KR" altLang="en-US" dirty="0"/>
              <a:t>다섯째 수준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1029" name="Picture 6" descr="rtos-lab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49BF4A6A-B08D-4268-BCDA-A2237C302F9D}" type="slidenum">
              <a:rPr lang="ko-KR" altLang="en-US" sz="1800" b="0">
                <a:solidFill>
                  <a:schemeClr val="tx1"/>
                </a:solidFill>
              </a:rPr>
              <a:pPr algn="r" eaLnBrk="1" hangingPunct="1"/>
              <a:t>‹#›</a:t>
            </a:fld>
            <a:endParaRPr lang="en-US" altLang="ko-KR" sz="1800" b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257175"/>
            <a:ext cx="7772400" cy="360363"/>
          </a:xfrm>
          <a:prstGeom prst="rect">
            <a:avLst/>
          </a:prstGeom>
          <a:gradFill flip="none" rotWithShape="1">
            <a:gsLst>
              <a:gs pos="0">
                <a:srgbClr val="EFEFFF"/>
              </a:gs>
              <a:gs pos="100000">
                <a:srgbClr val="00008C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3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fontAlgn="base" latinLnBrk="1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452562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lang="ko-KR" altLang="en-US" sz="1600" dirty="0">
          <a:solidFill>
            <a:schemeClr val="tx1"/>
          </a:solidFill>
          <a:latin typeface="+mn-lt"/>
          <a:ea typeface="+mn-ea"/>
        </a:defRPr>
      </a:lvl4pPr>
      <a:lvl5pPr marL="17208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ko-KR" altLang="en-US" sz="1600" dirty="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29902-4FCE-4249-9E3B-17959796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Tutorial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CE2D6-AAD2-4728-B7B9-F11D5D787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February 6, 2025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Noto Sans Symbols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Real-Time Operating Systems Laboratory,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Department of Electrical and Computer Engineering,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Seoul National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Noto Sans Symbols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20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A text-based document that's used to create a container image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Provide instructions to the Docker daemon commands to run, files to copy, startup command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6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2CF14-6BF9-4232-AB32-8AAFFAAD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syntax</a:t>
            </a:r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F89334C-94BB-43FC-92BB-F82BCDD59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75875"/>
              </p:ext>
            </p:extLst>
          </p:nvPr>
        </p:nvGraphicFramePr>
        <p:xfrm>
          <a:off x="1187624" y="2276872"/>
          <a:ext cx="6912768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8087">
                  <a:extLst>
                    <a:ext uri="{9D8B030D-6E8A-4147-A177-3AD203B41FA5}">
                      <a16:colId xmlns:a16="http://schemas.microsoft.com/office/drawing/2014/main" val="2564215678"/>
                    </a:ext>
                  </a:extLst>
                </a:gridCol>
                <a:gridCol w="5034681">
                  <a:extLst>
                    <a:ext uri="{9D8B030D-6E8A-4147-A177-3AD203B41FA5}">
                      <a16:colId xmlns:a16="http://schemas.microsoft.com/office/drawing/2014/main" val="54992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Instruction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FROM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a new build stage from a base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3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COPY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Copy files and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0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RUN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Execute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5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CMD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Specify the default commands that a container using this image will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ENTRYPOINT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Specify the executable that a container using this image will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ENV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Set environment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5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EXPOSE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Describe which ports your application is listening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3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14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FROM ubuntu:22.04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RUN apt update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RUN apt install build-essential -y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CMD [ "</a:t>
            </a:r>
            <a:r>
              <a:rPr lang="en-US" altLang="ko-KR" dirty="0" err="1"/>
              <a:t>gcc</a:t>
            </a:r>
            <a:r>
              <a:rPr lang="en-US" altLang="ko-KR" dirty="0"/>
              <a:t>", "-v" ]</a:t>
            </a:r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39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golang</a:t>
            </a: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COPY </a:t>
            </a:r>
            <a:r>
              <a:rPr lang="en-US" altLang="ko-KR" dirty="0" err="1"/>
              <a:t>make.go</a:t>
            </a:r>
            <a:r>
              <a:rPr lang="en-US" altLang="ko-KR" dirty="0"/>
              <a:t> </a:t>
            </a:r>
            <a:r>
              <a:rPr lang="en-US" altLang="ko-KR" dirty="0" err="1"/>
              <a:t>make.go</a:t>
            </a: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/>
              <a:t>RUN go build </a:t>
            </a:r>
            <a:r>
              <a:rPr lang="en-US" altLang="ko-KR" dirty="0" err="1"/>
              <a:t>make.go</a:t>
            </a: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ENTRYPOINT [“./make"]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pic>
        <p:nvPicPr>
          <p:cNvPr id="5" name="Google Shape;150;p24">
            <a:extLst>
              <a:ext uri="{FF2B5EF4-FFF2-40B4-BE49-F238E27FC236}">
                <a16:creationId xmlns:a16="http://schemas.microsoft.com/office/drawing/2014/main" id="{71C1515B-75A3-4DD6-9FA8-24DD09470F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7984" y="1772816"/>
            <a:ext cx="4279944" cy="2922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(5)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F578A-54E7-4E71-B9C3-F9322A3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build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PTIONS] PATH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-t myimage:1 -f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[-t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name:tag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dirty="0">
                <a:cs typeface="Courier New" panose="02070309020205020404" pitchFamily="49" charset="0"/>
              </a:rPr>
              <a:t>is used to distinguish different versions within the same </a:t>
            </a:r>
            <a:r>
              <a:rPr lang="en-US" altLang="ko-KR" dirty="0" err="1">
                <a:cs typeface="Courier New" panose="02070309020205020404" pitchFamily="49" charset="0"/>
              </a:rPr>
              <a:t>imgage</a:t>
            </a:r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After building the Docker image, you can run it using </a:t>
            </a: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myimage:1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36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a Docker Image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F578A-54E7-4E71-B9C3-F9322A3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registry</a:t>
            </a:r>
          </a:p>
          <a:p>
            <a:pPr lvl="1"/>
            <a:r>
              <a:rPr lang="en-US" altLang="ko-KR" dirty="0"/>
              <a:t>A centralized location for storing and sharing container images</a:t>
            </a:r>
          </a:p>
          <a:p>
            <a:endParaRPr lang="en-US" altLang="ko-KR" dirty="0"/>
          </a:p>
          <a:p>
            <a:r>
              <a:rPr lang="en-US" altLang="ko-KR" dirty="0"/>
              <a:t>Registry vs Repository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A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Roboto Flex"/>
              </a:rPr>
              <a:t>registry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 is a centralized location that stores and manages container images, whereas a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Roboto Flex"/>
              </a:rPr>
              <a:t>repository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 is a collection of related container images within a registry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51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a Docker Image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F578A-54E7-4E71-B9C3-F9322A3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97A0A-9185-40C7-A219-910FB30B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60" y="1772817"/>
            <a:ext cx="4362880" cy="41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a Docker Image (3)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F578A-54E7-4E71-B9C3-F9322A3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Commands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login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 NAME[:TAG]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 ssoonan0770/myimage:1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NAME[:TAG]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ssoonan0770/myimage:1</a:t>
            </a:r>
          </a:p>
        </p:txBody>
      </p:sp>
    </p:spTree>
    <p:extLst>
      <p:ext uri="{BB962C8B-B14F-4D97-AF65-F5344CB8AC3E}">
        <p14:creationId xmlns:p14="http://schemas.microsoft.com/office/powerpoint/2010/main" val="188740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Assignments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A990D-60F6-484C-BEE0-286AEE3F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altLang="ko-KR" dirty="0"/>
              <a:t> commands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run, docker build, docker push &amp; pull</a:t>
            </a:r>
          </a:p>
          <a:p>
            <a:r>
              <a:rPr lang="en-US" altLang="ko-KR" dirty="0"/>
              <a:t>Create a </a:t>
            </a:r>
            <a:r>
              <a:rPr lang="en-US" altLang="ko-KR" dirty="0" err="1"/>
              <a:t>Dockerfile</a:t>
            </a:r>
            <a:r>
              <a:rPr lang="en-US" altLang="ko-KR" dirty="0"/>
              <a:t> that compiles and runs the </a:t>
            </a:r>
            <a:r>
              <a:rPr lang="en-US" altLang="ko-KR" dirty="0" err="1"/>
              <a:t>server.c</a:t>
            </a:r>
            <a:r>
              <a:rPr lang="en-US" altLang="ko-KR" dirty="0"/>
              <a:t> file from the previous assignment</a:t>
            </a:r>
          </a:p>
          <a:p>
            <a:r>
              <a:rPr lang="en-US" altLang="ko-KR" dirty="0"/>
              <a:t>Push the created Docker image to your personal Docker Hub registries</a:t>
            </a:r>
          </a:p>
        </p:txBody>
      </p:sp>
    </p:spTree>
    <p:extLst>
      <p:ext uri="{BB962C8B-B14F-4D97-AF65-F5344CB8AC3E}">
        <p14:creationId xmlns:p14="http://schemas.microsoft.com/office/powerpoint/2010/main" val="316064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FA554-B816-4CBA-AAA9-E8EFBCB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598DC-6160-4B4D-B016-592FD5D1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Introduction to Docker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Basic Commands for Docker</a:t>
            </a:r>
          </a:p>
          <a:p>
            <a:pPr marL="913050" lvl="1" indent="-514350">
              <a:buFont typeface="+mj-lt"/>
              <a:buAutoNum type="romanUcPeriod"/>
            </a:pPr>
            <a:r>
              <a:rPr lang="en-US" altLang="ko-KR" dirty="0"/>
              <a:t>Running a Docker Image</a:t>
            </a:r>
          </a:p>
          <a:p>
            <a:pPr marL="913050" lvl="1" indent="-514350">
              <a:buFont typeface="+mj-lt"/>
              <a:buAutoNum type="romanUcPeriod"/>
            </a:pPr>
            <a:r>
              <a:rPr lang="en-US" altLang="ko-KR" dirty="0"/>
              <a:t>Building a Docker Image</a:t>
            </a:r>
          </a:p>
          <a:p>
            <a:pPr marL="913050" lvl="1" indent="-514350">
              <a:buFont typeface="+mj-lt"/>
              <a:buAutoNum type="romanUcPeriod"/>
            </a:pPr>
            <a:r>
              <a:rPr lang="en-US" altLang="ko-KR" dirty="0"/>
              <a:t>Sharing a Docker Image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1DC7E-EA18-4A86-86A1-997159FDF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Docker 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06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BF09-9D71-41BF-B5BF-1DAE8731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4A3E07-89B3-4B04-8EA6-DC64FF177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I. Introduction to Docker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67DD27-89B5-47A1-95A1-9A428E16975E}"/>
              </a:ext>
            </a:extLst>
          </p:cNvPr>
          <p:cNvGrpSpPr/>
          <p:nvPr/>
        </p:nvGrpSpPr>
        <p:grpSpPr>
          <a:xfrm>
            <a:off x="611560" y="2060848"/>
            <a:ext cx="7799740" cy="2381003"/>
            <a:chOff x="658460" y="3861047"/>
            <a:chExt cx="7799740" cy="23810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056D1B-A96F-45B8-A2CC-3591190F20EB}"/>
                </a:ext>
              </a:extLst>
            </p:cNvPr>
            <p:cNvSpPr txBox="1"/>
            <p:nvPr/>
          </p:nvSpPr>
          <p:spPr>
            <a:xfrm>
              <a:off x="658460" y="3861047"/>
              <a:ext cx="7799740" cy="2381003"/>
            </a:xfrm>
            <a:prstGeom prst="roundRect">
              <a:avLst>
                <a:gd name="adj" fmla="val 11655"/>
              </a:avLst>
            </a:prstGeom>
            <a:noFill/>
            <a:ln w="19050" cap="rnd" cmpd="sng" algn="ctr">
              <a:solidFill>
                <a:srgbClr val="969696"/>
              </a:solidFill>
              <a:prstDash val="sysDot"/>
              <a:tailEnd type="none"/>
            </a:ln>
            <a:effectLst/>
          </p:spPr>
          <p:txBody>
            <a:bodyPr lIns="72000" tIns="0" rIns="0" bIns="0" rtlCol="0" anchor="t"/>
            <a:lstStyle>
              <a:defPPr>
                <a:defRPr lang="en-US"/>
              </a:defPPr>
              <a:lvl1pPr marL="0" marR="0" lvl="0" indent="0" defTabSz="1330325" eaLnBrk="0" fontAlgn="auto" latinLnBrk="0" hangingPunct="0"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Tx/>
                <a:buNone/>
                <a:tabLst/>
                <a:defRPr kumimoji="0" sz="1300" b="0" i="0" u="none" strike="noStrike" kern="0" cap="none" spc="-150" normalizeH="0" baseline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marL="0" marR="0" lvl="0" indent="0" algn="r" defTabSz="1330325" rtl="0" eaLnBrk="0" fontAlgn="auto" latinLnBrk="0" hangingPunct="0">
                <a:lnSpc>
                  <a:spcPts val="18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79B3489-EAAF-4D3F-8ACE-5FAEBEDCA663}"/>
                </a:ext>
              </a:extLst>
            </p:cNvPr>
            <p:cNvGrpSpPr/>
            <p:nvPr/>
          </p:nvGrpSpPr>
          <p:grpSpPr>
            <a:xfrm>
              <a:off x="813974" y="3966941"/>
              <a:ext cx="7488712" cy="2200602"/>
              <a:chOff x="827584" y="3955364"/>
              <a:chExt cx="7488712" cy="220060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1FC521-AA3C-421F-B93C-EC9E24EA6610}"/>
                  </a:ext>
                </a:extLst>
              </p:cNvPr>
              <p:cNvSpPr/>
              <p:nvPr/>
            </p:nvSpPr>
            <p:spPr>
              <a:xfrm>
                <a:off x="1835696" y="3955364"/>
                <a:ext cx="5541000" cy="2200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8A6DE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Definition</a:t>
                </a:r>
              </a:p>
              <a:p>
                <a:pPr marL="914400" marR="0" lvl="2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8A6DE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An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8A6DE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 isolated, lightweight instance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8A6DE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(environment, context) that contains the application and its dependencies</a:t>
                </a:r>
              </a:p>
              <a:p>
                <a:pPr marL="914400" marR="0" lvl="2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58A6DE"/>
                  </a:solidFill>
                  <a:effectLst/>
                  <a:uLnTx/>
                  <a:uFillTx/>
                  <a:latin typeface="Arial"/>
                  <a:ea typeface="굴림"/>
                  <a:cs typeface="+mn-cs"/>
                </a:endParaRPr>
              </a:p>
              <a:p>
                <a:pPr marL="45720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Essence</a:t>
                </a:r>
              </a:p>
              <a:p>
                <a:pPr marL="914400" marR="0" lvl="2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A 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process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 that runs in independent file systems and execution spaces, created with the 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host OS's virtualization features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3629A"/>
                  </a:solidFill>
                  <a:effectLst/>
                  <a:uLnTx/>
                  <a:uFillTx/>
                  <a:latin typeface="Arial"/>
                  <a:ea typeface="굴림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F824EE9-C97A-47BF-BADE-44C52D46FB23}"/>
                  </a:ext>
                </a:extLst>
              </p:cNvPr>
              <p:cNvGrpSpPr/>
              <p:nvPr/>
            </p:nvGrpSpPr>
            <p:grpSpPr>
              <a:xfrm>
                <a:off x="827584" y="4325773"/>
                <a:ext cx="1367682" cy="1419182"/>
                <a:chOff x="901959" y="3762654"/>
                <a:chExt cx="1367682" cy="1419182"/>
              </a:xfrm>
            </p:grpSpPr>
            <p:pic>
              <p:nvPicPr>
                <p:cNvPr id="14" name="Picture 30" descr="How To Use Gitlab Container Registry and Cloud Foundry | by Ram Iyengar |  Cloud Foundry Foundation">
                  <a:extLst>
                    <a:ext uri="{FF2B5EF4-FFF2-40B4-BE49-F238E27FC236}">
                      <a16:creationId xmlns:a16="http://schemas.microsoft.com/office/drawing/2014/main" id="{9AF11C7F-9EE4-4E10-9B21-A8C9749E24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000" b="5017"/>
                <a:stretch/>
              </p:blipFill>
              <p:spPr bwMode="auto">
                <a:xfrm>
                  <a:off x="955800" y="4111050"/>
                  <a:ext cx="1260000" cy="10707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097FB38-8C84-43F0-A6EF-8CC7E0BE1DD7}"/>
                    </a:ext>
                  </a:extLst>
                </p:cNvPr>
                <p:cNvSpPr/>
                <p:nvPr/>
              </p:nvSpPr>
              <p:spPr>
                <a:xfrm>
                  <a:off x="901959" y="3762654"/>
                  <a:ext cx="13676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8D7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rPr>
                    <a:t>Container</a:t>
                  </a:r>
                </a:p>
              </p:txBody>
            </p:sp>
          </p:grpSp>
          <p:pic>
            <p:nvPicPr>
              <p:cNvPr id="13" name="Picture 18" descr="Blue Technology Network Digital Connection Internet Border Frame Abstract  On Transparent Background, Network, Border, Technology PNG and Vector with  Transparent Background for Free Download">
                <a:extLst>
                  <a:ext uri="{FF2B5EF4-FFF2-40B4-BE49-F238E27FC236}">
                    <a16:creationId xmlns:a16="http://schemas.microsoft.com/office/drawing/2014/main" id="{08A717FB-B697-4D38-879D-84A5D03DCB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6156296" y="3964578"/>
                <a:ext cx="2160000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62A0A8-543A-44B2-B77C-49C65565EFF4}"/>
              </a:ext>
            </a:extLst>
          </p:cNvPr>
          <p:cNvGrpSpPr/>
          <p:nvPr/>
        </p:nvGrpSpPr>
        <p:grpSpPr>
          <a:xfrm>
            <a:off x="1101710" y="4514019"/>
            <a:ext cx="6846779" cy="1440000"/>
            <a:chOff x="1148610" y="4570939"/>
            <a:chExt cx="6846779" cy="144000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93E3093-1766-4858-A0C9-BF33569688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48612" y="4570939"/>
              <a:ext cx="6846777" cy="1440000"/>
              <a:chOff x="598574" y="5710596"/>
              <a:chExt cx="7702624" cy="16200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5CC4427-B7A3-4A1E-B7E2-8AE6EE3A8C8E}"/>
                  </a:ext>
                </a:extLst>
              </p:cNvPr>
              <p:cNvSpPr/>
              <p:nvPr/>
            </p:nvSpPr>
            <p:spPr bwMode="auto">
              <a:xfrm>
                <a:off x="598574" y="5710596"/>
                <a:ext cx="4909530" cy="1620000"/>
              </a:xfrm>
              <a:prstGeom prst="rect">
                <a:avLst/>
              </a:prstGeom>
              <a:gradFill flip="none" rotWithShape="1">
                <a:gsLst>
                  <a:gs pos="0">
                    <a:srgbClr val="2E55A4">
                      <a:alpha val="70000"/>
                    </a:srgbClr>
                  </a:gs>
                  <a:gs pos="22113">
                    <a:srgbClr val="3097C4"/>
                  </a:gs>
                  <a:gs pos="75202">
                    <a:srgbClr val="60B6C3"/>
                  </a:gs>
                  <a:gs pos="39000">
                    <a:srgbClr val="63B6C4"/>
                  </a:gs>
                  <a:gs pos="97345">
                    <a:srgbClr val="3CA2C4"/>
                  </a:gs>
                  <a:gs pos="85000">
                    <a:srgbClr val="5DB4C5"/>
                  </a:gs>
                </a:gsLst>
                <a:lin ang="27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굴림체" pitchFamily="49" charset="-127"/>
                  <a:cs typeface="+mn-cs"/>
                </a:endParaRPr>
              </a:p>
            </p:txBody>
          </p:sp>
          <p:pic>
            <p:nvPicPr>
              <p:cNvPr id="21" name="Picture 4" descr="Architecture Microservices avec Docker [2024]">
                <a:extLst>
                  <a:ext uri="{FF2B5EF4-FFF2-40B4-BE49-F238E27FC236}">
                    <a16:creationId xmlns:a16="http://schemas.microsoft.com/office/drawing/2014/main" id="{E7C04088-48F2-428D-B1FF-65D7085949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1198" y="5710596"/>
                <a:ext cx="2880000" cy="16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05AED72-67B2-4044-B8E4-898407FC9FB5}"/>
                </a:ext>
              </a:extLst>
            </p:cNvPr>
            <p:cNvSpPr/>
            <p:nvPr/>
          </p:nvSpPr>
          <p:spPr>
            <a:xfrm>
              <a:off x="1148610" y="5088044"/>
              <a:ext cx="6846778" cy="7728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Containers are easy to move: </a:t>
              </a:r>
            </a:p>
            <a:p>
              <a:pPr marL="457200" marR="0" lvl="1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“</a:t>
              </a:r>
              <a:r>
                <a:rPr kumimoji="0" lang="en-US" altLang="ko-KR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Build once, run everywhere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”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6495E22-0BC9-44A5-8E1F-6925E974AC41}"/>
                </a:ext>
              </a:extLst>
            </p:cNvPr>
            <p:cNvSpPr/>
            <p:nvPr/>
          </p:nvSpPr>
          <p:spPr>
            <a:xfrm>
              <a:off x="1148611" y="4715852"/>
              <a:ext cx="6846778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marL="36195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Feature of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8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open-source platform designed for packaging, deploying and running applications inside of containers</a:t>
            </a:r>
          </a:p>
          <a:p>
            <a:endParaRPr lang="en-US" altLang="ko-KR" dirty="0"/>
          </a:p>
          <a:p>
            <a:r>
              <a:rPr lang="en-US" altLang="ko-KR" dirty="0"/>
              <a:t>Platform that makes container easy to use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 to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88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/>
          <a:p>
            <a:r>
              <a:rPr lang="en-US" altLang="ko-KR" dirty="0"/>
              <a:t>Docker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altLang="ko-KR" dirty="0"/>
              <a:t>Architecture</a:t>
            </a:r>
          </a:p>
          <a:p>
            <a:pPr lvl="1"/>
            <a:r>
              <a:rPr lang="en-US" altLang="ko-KR" dirty="0"/>
              <a:t>Docker client</a:t>
            </a:r>
          </a:p>
          <a:p>
            <a:pPr lvl="1"/>
            <a:r>
              <a:rPr lang="en-US" altLang="ko-KR" dirty="0"/>
              <a:t>Docker daemon</a:t>
            </a:r>
          </a:p>
          <a:p>
            <a:pPr lvl="1"/>
            <a:r>
              <a:rPr lang="en-US" altLang="ko-KR" dirty="0"/>
              <a:t>Docker objects</a:t>
            </a:r>
          </a:p>
          <a:p>
            <a:pPr lvl="2"/>
            <a:r>
              <a:rPr lang="en-US" altLang="ko-KR" dirty="0"/>
              <a:t>Docker images</a:t>
            </a:r>
          </a:p>
          <a:p>
            <a:pPr lvl="2"/>
            <a:r>
              <a:rPr lang="en-US" altLang="ko-KR" dirty="0"/>
              <a:t>Docker containers</a:t>
            </a:r>
          </a:p>
          <a:p>
            <a:pPr lvl="1"/>
            <a:r>
              <a:rPr lang="en-US" altLang="ko-KR" dirty="0"/>
              <a:t>Docker registries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</p:spPr>
        <p:txBody>
          <a:bodyPr/>
          <a:lstStyle/>
          <a:p>
            <a:r>
              <a:rPr lang="en-US" altLang="ko-KR" dirty="0"/>
              <a:t>I. Introduction to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85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 to Docker</a:t>
            </a:r>
            <a:endParaRPr lang="ko-KR" altLang="en-US" dirty="0"/>
          </a:p>
        </p:txBody>
      </p:sp>
      <p:pic>
        <p:nvPicPr>
          <p:cNvPr id="5" name="Google Shape;112;p19">
            <a:extLst>
              <a:ext uri="{FF2B5EF4-FFF2-40B4-BE49-F238E27FC236}">
                <a16:creationId xmlns:a16="http://schemas.microsoft.com/office/drawing/2014/main" id="{6DA6037A-BD67-4E91-B8CF-AAB7C46CE0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0836" y="1788158"/>
            <a:ext cx="6602329" cy="4384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83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Image vs Docker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image</a:t>
            </a:r>
          </a:p>
          <a:p>
            <a:pPr lvl="1"/>
            <a:r>
              <a:rPr lang="en-US" altLang="ko-KR" dirty="0"/>
              <a:t>A lightweight, standalone, executable package of software that includes everything needed to run an application</a:t>
            </a:r>
          </a:p>
          <a:p>
            <a:pPr lvl="1"/>
            <a:r>
              <a:rPr lang="en-US" altLang="ko-KR" dirty="0"/>
              <a:t>A read-only template that is used to build containers</a:t>
            </a:r>
          </a:p>
          <a:p>
            <a:pPr lvl="1"/>
            <a:r>
              <a:rPr lang="en-US" altLang="ko-KR" dirty="0"/>
              <a:t>Made by text-based document called </a:t>
            </a:r>
            <a:r>
              <a:rPr lang="en-US" altLang="ko-KR" dirty="0" err="1"/>
              <a:t>Dockerfile</a:t>
            </a:r>
            <a:endParaRPr lang="en-US" altLang="ko-KR" dirty="0"/>
          </a:p>
          <a:p>
            <a:r>
              <a:rPr lang="en-US" altLang="ko-KR" dirty="0"/>
              <a:t>Docker container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A runnable instance of an image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Roboto Flex"/>
              </a:rPr>
              <a:t>Isolated from the host system and runs with its own filesystem and network</a:t>
            </a:r>
            <a:endParaRPr lang="en-US" altLang="ko-KR" dirty="0"/>
          </a:p>
          <a:p>
            <a:r>
              <a:rPr lang="en-US" altLang="ko-KR" dirty="0"/>
              <a:t>Relationship between Docker image and container</a:t>
            </a:r>
          </a:p>
          <a:p>
            <a:pPr lvl="1"/>
            <a:r>
              <a:rPr lang="en-US" altLang="ko-KR" dirty="0"/>
              <a:t>Docker image : Docker container = Executable : Process</a:t>
            </a:r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 to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2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438A-4DA7-4E97-3FC5-E9FCA37C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6A461-6114-3F44-45A0-09C831B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a Docker Image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9ED48-4043-7F21-A9E3-55EAD85A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[OPTIONS] IMAGE[:TAG|@DIGEST]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[COMMAND] [ARG...]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A94C9-40B1-D7F7-A0D6-273B2396A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6F88405D-F8E6-4992-6A0C-543F0B64D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4531"/>
              </p:ext>
            </p:extLst>
          </p:nvPr>
        </p:nvGraphicFramePr>
        <p:xfrm>
          <a:off x="900708" y="2924944"/>
          <a:ext cx="7342584" cy="30243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4861">
                  <a:extLst>
                    <a:ext uri="{9D8B030D-6E8A-4147-A177-3AD203B41FA5}">
                      <a16:colId xmlns:a16="http://schemas.microsoft.com/office/drawing/2014/main" val="2564215678"/>
                    </a:ext>
                  </a:extLst>
                </a:gridCol>
                <a:gridCol w="5347723">
                  <a:extLst>
                    <a:ext uri="{9D8B030D-6E8A-4147-A177-3AD203B41FA5}">
                      <a16:colId xmlns:a16="http://schemas.microsoft.com/office/drawing/2014/main" val="549929143"/>
                    </a:ext>
                  </a:extLst>
                </a:gridCol>
              </a:tblGrid>
              <a:tr h="396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7957"/>
                  </a:ext>
                </a:extLst>
              </a:tr>
              <a:tr h="69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--rm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remove the container and its associated anonymous volumes when it exits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39191"/>
                  </a:ext>
                </a:extLst>
              </a:tr>
              <a:tr h="69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-d, --detach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Run container in background and print container ID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07490"/>
                  </a:ext>
                </a:extLst>
              </a:tr>
              <a:tr h="396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</a:t>
                      </a:r>
                      <a:r>
                        <a:rPr lang="en-US" altLang="ko-KR" sz="1800" dirty="0" err="1"/>
                        <a:t>i</a:t>
                      </a:r>
                      <a:r>
                        <a:rPr lang="en-US" altLang="ko-KR" sz="1800" dirty="0"/>
                        <a:t>, --interactive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Keep STDIN open even if not attached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50174"/>
                  </a:ext>
                </a:extLst>
              </a:tr>
              <a:tr h="420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-t, --</a:t>
                      </a:r>
                      <a:r>
                        <a:rPr lang="en-US" altLang="ko-KR" sz="1800" dirty="0" err="1"/>
                        <a:t>tty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 a pseudo-TTY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6352"/>
                  </a:ext>
                </a:extLst>
              </a:tr>
              <a:tr h="420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-p, --publish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 a container's port(s) to the host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2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0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a Docker Image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hello-world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ubuntu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ubuntu:20.04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--rm ubuntu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-p 81:80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81:80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ubuntu /bin/bash</a:t>
            </a:r>
          </a:p>
          <a:p>
            <a:pPr marL="914400" lvl="2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775021"/>
      </p:ext>
    </p:extLst>
  </p:cSld>
  <p:clrMapOvr>
    <a:masterClrMapping/>
  </p:clrMapOvr>
</p:sld>
</file>

<file path=ppt/theme/theme1.xml><?xml version="1.0" encoding="utf-8"?>
<a:theme xmlns:a="http://schemas.openxmlformats.org/drawingml/2006/main" name="2_RTOSLAB Presentation Form_ver.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toslab-tech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굴림체" pitchFamily="49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toslab-te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-te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2-06-30.potx" id="{5314D805-9C4E-4D84-8AE0-19D7D1A55951}" vid="{63D79894-9B42-4890-A9FE-839C5364A60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[Origin]RTOS_PPT_Template (1)</Template>
  <TotalTime>194</TotalTime>
  <Words>807</Words>
  <Application>Microsoft Macintosh PowerPoint</Application>
  <PresentationFormat>On-screen Show (4:3)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굴림</vt:lpstr>
      <vt:lpstr>굴림체</vt:lpstr>
      <vt:lpstr>맑은 고딕</vt:lpstr>
      <vt:lpstr>Noto Sans Symbols</vt:lpstr>
      <vt:lpstr>Roboto Flex</vt:lpstr>
      <vt:lpstr>Arial</vt:lpstr>
      <vt:lpstr>Courier New</vt:lpstr>
      <vt:lpstr>Wingdings</vt:lpstr>
      <vt:lpstr>2_RTOSLAB Presentation Form_ver.2.1</vt:lpstr>
      <vt:lpstr>Docker Tutorial</vt:lpstr>
      <vt:lpstr>Contents</vt:lpstr>
      <vt:lpstr>Container</vt:lpstr>
      <vt:lpstr>Docker (1)</vt:lpstr>
      <vt:lpstr>Docker (2)</vt:lpstr>
      <vt:lpstr>Docker (3)</vt:lpstr>
      <vt:lpstr>Docker Image vs Docker Container</vt:lpstr>
      <vt:lpstr>Running a Docker Image (1)</vt:lpstr>
      <vt:lpstr>Running a Docker Image (2)</vt:lpstr>
      <vt:lpstr>Building a Docker Image (1)</vt:lpstr>
      <vt:lpstr>Building a Docker Image (2)</vt:lpstr>
      <vt:lpstr>Building a Docker Image (3)</vt:lpstr>
      <vt:lpstr>Building a Docker Image (4)</vt:lpstr>
      <vt:lpstr>Building a Docker Image (5)</vt:lpstr>
      <vt:lpstr>Sharing a Docker Image (1)</vt:lpstr>
      <vt:lpstr>Sharing a Docker Image (2)</vt:lpstr>
      <vt:lpstr>Sharing a Docker Image (3)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Tutorial</dc:title>
  <dc:creator>zapper0703@naver.com</dc:creator>
  <cp:lastModifiedBy>zapper0703@naver.com</cp:lastModifiedBy>
  <cp:revision>19</cp:revision>
  <cp:lastPrinted>2019-07-15T06:09:16Z</cp:lastPrinted>
  <dcterms:created xsi:type="dcterms:W3CDTF">2025-02-03T21:14:05Z</dcterms:created>
  <dcterms:modified xsi:type="dcterms:W3CDTF">2025-02-06T06:33:50Z</dcterms:modified>
</cp:coreProperties>
</file>