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 id="261" r:id="rId8"/>
    <p:sldId id="266" r:id="rId9"/>
    <p:sldId id="267" r:id="rId10"/>
    <p:sldId id="263" r:id="rId11"/>
    <p:sldId id="264" r:id="rId12"/>
    <p:sldId id="260"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CD01EA-10CB-4B99-AACA-076036C3A4C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9C25AD5-77E7-40B8-AC22-3DF06B5A4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BB6EE9E-48DE-4325-A83B-F5D414C6610E}"/>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F6F0ACC6-6619-45E4-B093-3323D2E69C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57A251-0EDE-45A0-BC18-A98EC5B8D97A}"/>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191555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61C2DD-F539-4655-AECD-911B0036A80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16A24F9-D14E-4551-808B-96F25009F90D}"/>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1937999-B4F0-4C5D-BE5F-74B3C87C6170}"/>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C64821E5-B804-43F2-95BB-65602D323F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0737FE1-C039-4560-8002-D962F4B4ABF5}"/>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219929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6B9AB44-7983-4D4C-BA30-E4F612F489D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85415DF-E596-4688-8DF2-AC5E6DC7903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7ECD728-5730-4FCA-BCBF-1982ADBCC7EA}"/>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AF09D8D9-B30C-4302-8341-C39BE2EBCA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7FF3DAE-DA8C-4DC2-A466-8FF5AB8A203F}"/>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73047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52A0EC-F21B-41F0-8224-55EB3DBF4FE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C0BEDF8-89EE-41E2-A3B7-6E72E65EE31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CC70B27-7918-4BDB-8532-868C16971B88}"/>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2E332D08-534C-4363-A207-2B4A7EBF023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6AB5DB-E18D-4DD9-924A-30D0B0462DE0}"/>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161917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B802EC-5B34-4CBD-9AF1-338A8E1B00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1484421-BCEA-4756-A052-E31907C3DD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854361C-C66A-499E-BBF2-2108882606C2}"/>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A43A208E-B0EF-4C95-A39A-ECBDC97F0D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915E9E-4318-4C00-ADF3-A42F4A845A5C}"/>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324883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2EF95D-9CBD-4AA6-9AE8-24180CE3672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A727D1B-178A-4CDA-94FC-1A4D6FC8DFC7}"/>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3FB8B774-212A-448F-8924-D83915E8EF2E}"/>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5F88B90-E882-4EAC-9DEB-EDE3511E4C27}"/>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6" name="바닥글 개체 틀 5">
            <a:extLst>
              <a:ext uri="{FF2B5EF4-FFF2-40B4-BE49-F238E27FC236}">
                <a16:creationId xmlns:a16="http://schemas.microsoft.com/office/drawing/2014/main" id="{89A4EAD5-781E-4DE6-8091-C57AC1026A8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482DB2-F8B5-4B3C-A728-289F3BE9D7FD}"/>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145994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ADC114-E323-41D6-8F68-DAD6C0E598B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550F951-5ADA-4E77-BED6-F5E46A42A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73D2A1A-717B-4329-8777-4DA3C7492A4C}"/>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A3D504E2-013E-428B-99B9-D591FC919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7AC33304-E8BC-44DD-8A7F-0477AECFD29C}"/>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625715EE-52E1-491F-9A5B-14B938A2089F}"/>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8" name="바닥글 개체 틀 7">
            <a:extLst>
              <a:ext uri="{FF2B5EF4-FFF2-40B4-BE49-F238E27FC236}">
                <a16:creationId xmlns:a16="http://schemas.microsoft.com/office/drawing/2014/main" id="{C2CF1723-935E-484B-84E6-5479E536161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8F1A453-F1BB-4584-A684-D18B9D413A78}"/>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5224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B18C42-B23E-4A1A-8E4B-FCE193A1FDD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DA30FED-14A3-48D8-B9F8-C233BE2F7D36}"/>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4" name="바닥글 개체 틀 3">
            <a:extLst>
              <a:ext uri="{FF2B5EF4-FFF2-40B4-BE49-F238E27FC236}">
                <a16:creationId xmlns:a16="http://schemas.microsoft.com/office/drawing/2014/main" id="{973A3F46-0D00-476C-BB34-B8C43925850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FD5C4BA-D71F-4157-9175-9AFE0547DA15}"/>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354696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56272A4-4BA4-41AF-B146-8368ADA7E9F3}"/>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3" name="바닥글 개체 틀 2">
            <a:extLst>
              <a:ext uri="{FF2B5EF4-FFF2-40B4-BE49-F238E27FC236}">
                <a16:creationId xmlns:a16="http://schemas.microsoft.com/office/drawing/2014/main" id="{DE247EF0-7C77-4F46-9664-7BC2169EA58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8B86A35-C3C1-4212-B56C-9DA9CEDB062F}"/>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415445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F66A2B-76E2-4291-BA2D-8DF62708494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B9FAA86-9317-4F4D-8BE8-5B635955F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9153573-8202-49C2-A96B-088323F44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924D812D-D4CC-45CA-A56A-2C304D06E41F}"/>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6" name="바닥글 개체 틀 5">
            <a:extLst>
              <a:ext uri="{FF2B5EF4-FFF2-40B4-BE49-F238E27FC236}">
                <a16:creationId xmlns:a16="http://schemas.microsoft.com/office/drawing/2014/main" id="{0F410E1A-8CA7-4A9F-A860-0F4419E765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2A8F04D-3DB5-4947-979A-3E4C34E8E150}"/>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417392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DD0666-5522-4C97-A3ED-E7DBA04D3C4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B2E351D-9C2B-4571-97AF-C7EB43C23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ECD6D49-3610-4576-BF7F-90A3D06E0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C239B7E-7C4A-43A9-8FDC-3526F91D7043}"/>
              </a:ext>
            </a:extLst>
          </p:cNvPr>
          <p:cNvSpPr>
            <a:spLocks noGrp="1"/>
          </p:cNvSpPr>
          <p:nvPr>
            <p:ph type="dt" sz="half" idx="10"/>
          </p:nvPr>
        </p:nvSpPr>
        <p:spPr/>
        <p:txBody>
          <a:bodyPr/>
          <a:lstStyle/>
          <a:p>
            <a:fld id="{98619FD1-CD17-415C-A55D-8BEEDBAD0003}" type="datetimeFigureOut">
              <a:rPr lang="ko-KR" altLang="en-US" smtClean="0"/>
              <a:t>2022-11-15</a:t>
            </a:fld>
            <a:endParaRPr lang="ko-KR" altLang="en-US"/>
          </a:p>
        </p:txBody>
      </p:sp>
      <p:sp>
        <p:nvSpPr>
          <p:cNvPr id="6" name="바닥글 개체 틀 5">
            <a:extLst>
              <a:ext uri="{FF2B5EF4-FFF2-40B4-BE49-F238E27FC236}">
                <a16:creationId xmlns:a16="http://schemas.microsoft.com/office/drawing/2014/main" id="{E59223B0-CCB2-49A1-9965-30A587DE9AB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E919FFB-1B69-4509-879D-8E2154AABCC5}"/>
              </a:ext>
            </a:extLst>
          </p:cNvPr>
          <p:cNvSpPr>
            <a:spLocks noGrp="1"/>
          </p:cNvSpPr>
          <p:nvPr>
            <p:ph type="sldNum" sz="quarter" idx="12"/>
          </p:nvPr>
        </p:nvSpPr>
        <p:spPr/>
        <p:txBody>
          <a:body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55070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2B3134B-B283-4ECA-9351-BAA6154DA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B826DCD-E7E1-4135-B7B1-D92D1DE88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CF41955-55CA-411B-B89A-5C17CF272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19FD1-CD17-415C-A55D-8BEEDBAD0003}" type="datetimeFigureOut">
              <a:rPr lang="ko-KR" altLang="en-US" smtClean="0"/>
              <a:t>2022-11-15</a:t>
            </a:fld>
            <a:endParaRPr lang="ko-KR" altLang="en-US"/>
          </a:p>
        </p:txBody>
      </p:sp>
      <p:sp>
        <p:nvSpPr>
          <p:cNvPr id="5" name="바닥글 개체 틀 4">
            <a:extLst>
              <a:ext uri="{FF2B5EF4-FFF2-40B4-BE49-F238E27FC236}">
                <a16:creationId xmlns:a16="http://schemas.microsoft.com/office/drawing/2014/main" id="{D7ED2F9F-035D-42FB-A949-A96C793DA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0D78E8B-58DF-4077-934D-D63968FA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055F2-7C37-4650-A365-D326C587E703}" type="slidenum">
              <a:rPr lang="ko-KR" altLang="en-US" smtClean="0"/>
              <a:t>‹#›</a:t>
            </a:fld>
            <a:endParaRPr lang="ko-KR" altLang="en-US"/>
          </a:p>
        </p:txBody>
      </p:sp>
    </p:spTree>
    <p:extLst>
      <p:ext uri="{BB962C8B-B14F-4D97-AF65-F5344CB8AC3E}">
        <p14:creationId xmlns:p14="http://schemas.microsoft.com/office/powerpoint/2010/main" val="189506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0326D6-1F37-4E85-BFA2-6448F9F2D209}"/>
              </a:ext>
            </a:extLst>
          </p:cNvPr>
          <p:cNvSpPr>
            <a:spLocks noGrp="1"/>
          </p:cNvSpPr>
          <p:nvPr>
            <p:ph type="ctrTitle"/>
          </p:nvPr>
        </p:nvSpPr>
        <p:spPr/>
        <p:txBody>
          <a:bodyPr/>
          <a:lstStyle/>
          <a:p>
            <a:r>
              <a:rPr lang="ko-KR" altLang="en-US" dirty="0"/>
              <a:t>하드웨어 가속기</a:t>
            </a:r>
          </a:p>
        </p:txBody>
      </p:sp>
      <p:sp>
        <p:nvSpPr>
          <p:cNvPr id="3" name="부제목 2">
            <a:extLst>
              <a:ext uri="{FF2B5EF4-FFF2-40B4-BE49-F238E27FC236}">
                <a16:creationId xmlns:a16="http://schemas.microsoft.com/office/drawing/2014/main" id="{E26BAA55-C443-4578-869C-50BBB4CC1F0B}"/>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58307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06D8DC-6F7D-475C-8686-F5494AAB26BC}"/>
              </a:ext>
            </a:extLst>
          </p:cNvPr>
          <p:cNvSpPr>
            <a:spLocks noGrp="1"/>
          </p:cNvSpPr>
          <p:nvPr>
            <p:ph type="title"/>
          </p:nvPr>
        </p:nvSpPr>
        <p:spPr/>
        <p:txBody>
          <a:bodyPr/>
          <a:lstStyle/>
          <a:p>
            <a:r>
              <a:rPr lang="en-US" altLang="ko-KR" dirty="0"/>
              <a:t>TPU</a:t>
            </a:r>
            <a:endParaRPr lang="ko-KR" altLang="en-US" dirty="0"/>
          </a:p>
        </p:txBody>
      </p:sp>
      <p:sp>
        <p:nvSpPr>
          <p:cNvPr id="3" name="내용 개체 틀 2">
            <a:extLst>
              <a:ext uri="{FF2B5EF4-FFF2-40B4-BE49-F238E27FC236}">
                <a16:creationId xmlns:a16="http://schemas.microsoft.com/office/drawing/2014/main" id="{4CD7E9BD-8954-4BA9-B1D1-AC89E0EE5756}"/>
              </a:ext>
            </a:extLst>
          </p:cNvPr>
          <p:cNvSpPr>
            <a:spLocks noGrp="1"/>
          </p:cNvSpPr>
          <p:nvPr>
            <p:ph idx="1"/>
          </p:nvPr>
        </p:nvSpPr>
        <p:spPr/>
        <p:txBody>
          <a:bodyPr>
            <a:normAutofit/>
          </a:bodyPr>
          <a:lstStyle/>
          <a:p>
            <a:r>
              <a:rPr lang="en-US" altLang="ko-KR" sz="1400" dirty="0" err="1"/>
              <a:t>Read_Host_Memory</a:t>
            </a:r>
            <a:r>
              <a:rPr lang="en-US" altLang="ko-KR" sz="1400" dirty="0"/>
              <a:t>: data</a:t>
            </a:r>
            <a:r>
              <a:rPr lang="ko-KR" altLang="en-US" sz="1400" dirty="0"/>
              <a:t>를 </a:t>
            </a:r>
            <a:r>
              <a:rPr lang="en-US" altLang="ko-KR" sz="1400" dirty="0"/>
              <a:t>CPU host memory</a:t>
            </a:r>
            <a:r>
              <a:rPr lang="ko-KR" altLang="en-US" sz="1400" dirty="0"/>
              <a:t>로부터 </a:t>
            </a:r>
            <a:r>
              <a:rPr lang="en-US" altLang="ko-KR" sz="1400" dirty="0"/>
              <a:t>Unified Buffer</a:t>
            </a:r>
            <a:r>
              <a:rPr lang="ko-KR" altLang="en-US" sz="1400" dirty="0"/>
              <a:t>로 읽어온다</a:t>
            </a:r>
            <a:r>
              <a:rPr lang="en-US" altLang="ko-KR" sz="1400" dirty="0"/>
              <a:t>.</a:t>
            </a:r>
          </a:p>
          <a:p>
            <a:endParaRPr lang="ko-KR" altLang="en-US" sz="1400" dirty="0"/>
          </a:p>
          <a:p>
            <a:r>
              <a:rPr lang="en-US" altLang="ko-KR" sz="1400" dirty="0" err="1"/>
              <a:t>Read_Weights</a:t>
            </a:r>
            <a:r>
              <a:rPr lang="en-US" altLang="ko-KR" sz="1400" dirty="0"/>
              <a:t>: weight</a:t>
            </a:r>
            <a:r>
              <a:rPr lang="ko-KR" altLang="en-US" sz="1400" dirty="0"/>
              <a:t>를 </a:t>
            </a:r>
            <a:r>
              <a:rPr lang="en-US" altLang="ko-KR" sz="1400" dirty="0"/>
              <a:t>Weight Memory</a:t>
            </a:r>
            <a:r>
              <a:rPr lang="ko-KR" altLang="en-US" sz="1400" dirty="0"/>
              <a:t>에서 </a:t>
            </a:r>
            <a:r>
              <a:rPr lang="en-US" altLang="ko-KR" sz="1400" dirty="0"/>
              <a:t>Weight FIFO(matrix multiply unit</a:t>
            </a:r>
            <a:r>
              <a:rPr lang="ko-KR" altLang="en-US" sz="1400" dirty="0"/>
              <a:t>의 </a:t>
            </a:r>
            <a:r>
              <a:rPr lang="en-US" altLang="ko-KR" sz="1400" dirty="0"/>
              <a:t>input)</a:t>
            </a:r>
            <a:r>
              <a:rPr lang="ko-KR" altLang="en-US" sz="1400" dirty="0"/>
              <a:t>로 읽어온다</a:t>
            </a:r>
            <a:r>
              <a:rPr lang="en-US" altLang="ko-KR" sz="1400" dirty="0"/>
              <a:t>.</a:t>
            </a:r>
          </a:p>
          <a:p>
            <a:endParaRPr lang="ko-KR" altLang="en-US" sz="1400" dirty="0"/>
          </a:p>
          <a:p>
            <a:r>
              <a:rPr lang="en-US" altLang="ko-KR" sz="1400" dirty="0" err="1"/>
              <a:t>MatrixMultiply</a:t>
            </a:r>
            <a:r>
              <a:rPr lang="en-US" altLang="ko-KR" sz="1400" dirty="0"/>
              <a:t>/Convolve: </a:t>
            </a:r>
            <a:r>
              <a:rPr lang="en-US" altLang="ko-KR" sz="1400" dirty="0" err="1"/>
              <a:t>Unifed</a:t>
            </a:r>
            <a:r>
              <a:rPr lang="en-US" altLang="ko-KR" sz="1400" dirty="0"/>
              <a:t> Buffer</a:t>
            </a:r>
            <a:r>
              <a:rPr lang="ko-KR" altLang="en-US" sz="1400" dirty="0"/>
              <a:t>로부터 </a:t>
            </a:r>
            <a:r>
              <a:rPr lang="en-US" altLang="ko-KR" sz="1400" dirty="0"/>
              <a:t>accumulator</a:t>
            </a:r>
            <a:r>
              <a:rPr lang="ko-KR" altLang="en-US" sz="1400" dirty="0"/>
              <a:t>까지 </a:t>
            </a:r>
            <a:r>
              <a:rPr lang="en-US" altLang="ko-KR" sz="1400" dirty="0"/>
              <a:t>matrix multiply unit</a:t>
            </a:r>
            <a:r>
              <a:rPr lang="ko-KR" altLang="en-US" sz="1400" dirty="0"/>
              <a:t>이 </a:t>
            </a:r>
            <a:r>
              <a:rPr lang="en-US" altLang="ko-KR" sz="1400" dirty="0"/>
              <a:t>matrix multiply </a:t>
            </a:r>
            <a:r>
              <a:rPr lang="ko-KR" altLang="en-US" sz="1400" dirty="0"/>
              <a:t>혹은 </a:t>
            </a:r>
            <a:r>
              <a:rPr lang="en-US" altLang="ko-KR" sz="1400" dirty="0"/>
              <a:t>convolution</a:t>
            </a:r>
            <a:r>
              <a:rPr lang="ko-KR" altLang="en-US" sz="1400" dirty="0"/>
              <a:t>을 수행하게끔 한다</a:t>
            </a:r>
            <a:r>
              <a:rPr lang="en-US" altLang="ko-KR" sz="1400" dirty="0"/>
              <a:t>. matrix operation</a:t>
            </a:r>
            <a:r>
              <a:rPr lang="ko-KR" altLang="en-US" sz="1400" dirty="0"/>
              <a:t>은 </a:t>
            </a:r>
            <a:r>
              <a:rPr lang="en-US" altLang="ko-KR" sz="1400" dirty="0"/>
              <a:t>x*256</a:t>
            </a:r>
            <a:r>
              <a:rPr lang="ko-KR" altLang="en-US" sz="1400" dirty="0"/>
              <a:t>개의 </a:t>
            </a:r>
            <a:r>
              <a:rPr lang="en-US" altLang="ko-KR" sz="1400" dirty="0"/>
              <a:t>input</a:t>
            </a:r>
            <a:r>
              <a:rPr lang="ko-KR" altLang="en-US" sz="1400" dirty="0"/>
              <a:t>을 </a:t>
            </a:r>
            <a:r>
              <a:rPr lang="en-US" altLang="ko-KR" sz="1400" dirty="0"/>
              <a:t>matrix unit</a:t>
            </a:r>
            <a:r>
              <a:rPr lang="ko-KR" altLang="en-US" sz="1400" dirty="0"/>
              <a:t>에 넣어 </a:t>
            </a:r>
            <a:r>
              <a:rPr lang="en-US" altLang="ko-KR" sz="1400" dirty="0"/>
              <a:t>x pipeline</a:t>
            </a:r>
            <a:r>
              <a:rPr lang="ko-KR" altLang="en-US" sz="1400" dirty="0"/>
              <a:t>동안 </a:t>
            </a:r>
            <a:r>
              <a:rPr lang="en-US" altLang="ko-KR" sz="1400" dirty="0"/>
              <a:t>256x256</a:t>
            </a:r>
            <a:r>
              <a:rPr lang="ko-KR" altLang="en-US" sz="1400" dirty="0"/>
              <a:t>의 </a:t>
            </a:r>
            <a:r>
              <a:rPr lang="en-US" altLang="ko-KR" sz="1400" dirty="0"/>
              <a:t>constant weight input</a:t>
            </a:r>
            <a:r>
              <a:rPr lang="ko-KR" altLang="en-US" sz="1400" dirty="0"/>
              <a:t>값들과 곱해져서 </a:t>
            </a:r>
            <a:r>
              <a:rPr lang="ko-KR" altLang="en-US" sz="1400" dirty="0" err="1"/>
              <a:t>연산된다</a:t>
            </a:r>
            <a:r>
              <a:rPr lang="en-US" altLang="ko-KR" sz="1400" dirty="0"/>
              <a:t>.(x</a:t>
            </a:r>
            <a:r>
              <a:rPr lang="ko-KR" altLang="en-US" sz="1400" dirty="0"/>
              <a:t>값은 최대 </a:t>
            </a:r>
            <a:r>
              <a:rPr lang="en-US" altLang="ko-KR" sz="1400" dirty="0"/>
              <a:t>256</a:t>
            </a:r>
            <a:r>
              <a:rPr lang="ko-KR" altLang="en-US" sz="1400" dirty="0"/>
              <a:t>까지 가능</a:t>
            </a:r>
            <a:r>
              <a:rPr lang="en-US" altLang="ko-KR" sz="1400" dirty="0"/>
              <a:t>)</a:t>
            </a:r>
          </a:p>
          <a:p>
            <a:endParaRPr lang="ko-KR" altLang="en-US" sz="1400" dirty="0"/>
          </a:p>
          <a:p>
            <a:r>
              <a:rPr lang="en-US" altLang="ko-KR" sz="1400" dirty="0"/>
              <a:t>Activate: accumulator</a:t>
            </a:r>
            <a:r>
              <a:rPr lang="ko-KR" altLang="en-US" sz="1400" dirty="0"/>
              <a:t>의 연산 결과에 </a:t>
            </a:r>
            <a:r>
              <a:rPr lang="en-US" altLang="ko-KR" sz="1400" dirty="0"/>
              <a:t>Sigmoid</a:t>
            </a:r>
            <a:r>
              <a:rPr lang="ko-KR" altLang="en-US" sz="1400" dirty="0"/>
              <a:t>나 </a:t>
            </a:r>
            <a:r>
              <a:rPr lang="en-US" altLang="ko-KR" sz="1400" dirty="0" err="1"/>
              <a:t>ReLU</a:t>
            </a:r>
            <a:r>
              <a:rPr lang="ko-KR" altLang="en-US" sz="1400" dirty="0"/>
              <a:t>와 같은 인공신경망의 비선형함수를 적용한 값을 </a:t>
            </a:r>
            <a:r>
              <a:rPr lang="en-US" altLang="ko-KR" sz="1400" dirty="0"/>
              <a:t>unified buffer</a:t>
            </a:r>
            <a:r>
              <a:rPr lang="ko-KR" altLang="en-US" sz="1400" dirty="0"/>
              <a:t>에 저장하고 </a:t>
            </a:r>
            <a:r>
              <a:rPr lang="en-US" altLang="ko-KR" sz="1400" dirty="0"/>
              <a:t>convolution</a:t>
            </a:r>
            <a:r>
              <a:rPr lang="ko-KR" altLang="en-US" sz="1400" dirty="0"/>
              <a:t>의 </a:t>
            </a:r>
            <a:r>
              <a:rPr lang="en-US" altLang="ko-KR" sz="1400" dirty="0"/>
              <a:t>pooling </a:t>
            </a:r>
            <a:r>
              <a:rPr lang="ko-KR" altLang="en-US" sz="1400" dirty="0"/>
              <a:t>연산을 수행하기도 한다</a:t>
            </a:r>
            <a:r>
              <a:rPr lang="en-US" altLang="ko-KR" sz="1400" dirty="0"/>
              <a:t>.</a:t>
            </a:r>
          </a:p>
          <a:p>
            <a:endParaRPr lang="ko-KR" altLang="en-US" sz="1400" dirty="0"/>
          </a:p>
          <a:p>
            <a:r>
              <a:rPr lang="en-US" altLang="ko-KR" sz="1400" dirty="0" err="1"/>
              <a:t>Write_Host_Memory</a:t>
            </a:r>
            <a:r>
              <a:rPr lang="en-US" altLang="ko-KR" sz="1400" dirty="0"/>
              <a:t>: unified buffer</a:t>
            </a:r>
            <a:r>
              <a:rPr lang="ko-KR" altLang="en-US" sz="1400" dirty="0"/>
              <a:t>의 </a:t>
            </a:r>
            <a:r>
              <a:rPr lang="en-US" altLang="ko-KR" sz="1400" dirty="0"/>
              <a:t>data</a:t>
            </a:r>
            <a:r>
              <a:rPr lang="ko-KR" altLang="en-US" sz="1400" dirty="0"/>
              <a:t>를 </a:t>
            </a:r>
            <a:r>
              <a:rPr lang="en-US" altLang="ko-KR" sz="1400" dirty="0"/>
              <a:t>CPU host memory</a:t>
            </a:r>
            <a:r>
              <a:rPr lang="ko-KR" altLang="en-US" sz="1400" dirty="0"/>
              <a:t>로 쓴다</a:t>
            </a:r>
            <a:r>
              <a:rPr lang="en-US" altLang="ko-KR" sz="1400" dirty="0"/>
              <a:t>.</a:t>
            </a:r>
          </a:p>
          <a:p>
            <a:endParaRPr lang="ko-KR" altLang="en-US" sz="1400" dirty="0"/>
          </a:p>
          <a:p>
            <a:r>
              <a:rPr lang="ko-KR" altLang="en-US" sz="1400" dirty="0"/>
              <a:t>이 외에도 </a:t>
            </a:r>
            <a:r>
              <a:rPr lang="en-US" altLang="ko-KR" sz="1400" dirty="0"/>
              <a:t>alternate host memory read/write, set configuration, two versions of synchronization, interrupt host, debug-tag, </a:t>
            </a:r>
            <a:r>
              <a:rPr lang="en-US" altLang="ko-KR" sz="1400" dirty="0" err="1"/>
              <a:t>nop</a:t>
            </a:r>
            <a:r>
              <a:rPr lang="en-US" altLang="ko-KR" sz="1400" dirty="0"/>
              <a:t>, halt</a:t>
            </a:r>
            <a:r>
              <a:rPr lang="ko-KR" altLang="en-US" sz="1400" dirty="0"/>
              <a:t>의 명령어가 존재</a:t>
            </a:r>
          </a:p>
          <a:p>
            <a:endParaRPr lang="ko-KR" altLang="en-US" sz="1400" dirty="0"/>
          </a:p>
        </p:txBody>
      </p:sp>
    </p:spTree>
    <p:extLst>
      <p:ext uri="{BB962C8B-B14F-4D97-AF65-F5344CB8AC3E}">
        <p14:creationId xmlns:p14="http://schemas.microsoft.com/office/powerpoint/2010/main" val="128206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F41BE2-C7EE-4C5C-8AB3-F32CCF81961C}"/>
              </a:ext>
            </a:extLst>
          </p:cNvPr>
          <p:cNvSpPr>
            <a:spLocks noGrp="1"/>
          </p:cNvSpPr>
          <p:nvPr>
            <p:ph type="title"/>
          </p:nvPr>
        </p:nvSpPr>
        <p:spPr/>
        <p:txBody>
          <a:bodyPr/>
          <a:lstStyle/>
          <a:p>
            <a:r>
              <a:rPr lang="en-US" altLang="ko-KR" dirty="0"/>
              <a:t>TPU</a:t>
            </a:r>
            <a:endParaRPr lang="ko-KR" altLang="en-US" dirty="0"/>
          </a:p>
        </p:txBody>
      </p:sp>
      <p:sp>
        <p:nvSpPr>
          <p:cNvPr id="3" name="내용 개체 틀 2">
            <a:extLst>
              <a:ext uri="{FF2B5EF4-FFF2-40B4-BE49-F238E27FC236}">
                <a16:creationId xmlns:a16="http://schemas.microsoft.com/office/drawing/2014/main" id="{645C2B84-FF12-4ED1-8369-133C8902B973}"/>
              </a:ext>
            </a:extLst>
          </p:cNvPr>
          <p:cNvSpPr>
            <a:spLocks noGrp="1"/>
          </p:cNvSpPr>
          <p:nvPr>
            <p:ph idx="1"/>
          </p:nvPr>
        </p:nvSpPr>
        <p:spPr/>
        <p:txBody>
          <a:bodyPr>
            <a:normAutofit/>
          </a:bodyPr>
          <a:lstStyle/>
          <a:p>
            <a:r>
              <a:rPr lang="en-US" altLang="ko-KR" sz="1800" dirty="0"/>
              <a:t>4-stages pipeline</a:t>
            </a:r>
            <a:r>
              <a:rPr lang="ko-KR" altLang="en-US" sz="1800" dirty="0"/>
              <a:t>을 사용하여 명령어를 수행한다</a:t>
            </a:r>
            <a:r>
              <a:rPr lang="en-US" altLang="ko-KR" sz="1800" dirty="0"/>
              <a:t>.</a:t>
            </a:r>
          </a:p>
          <a:p>
            <a:endParaRPr lang="en-US" altLang="ko-KR" sz="1800" dirty="0"/>
          </a:p>
          <a:p>
            <a:r>
              <a:rPr lang="en-US" altLang="ko-KR" sz="1800" dirty="0"/>
              <a:t>CISC</a:t>
            </a:r>
            <a:r>
              <a:rPr lang="ko-KR" altLang="en-US" sz="1800" dirty="0"/>
              <a:t>로 명령어를 구현했음에도 불구하고 하는 연산이 매우 단순하여 </a:t>
            </a:r>
            <a:r>
              <a:rPr lang="en-US" altLang="ko-KR" sz="1800" dirty="0" err="1"/>
              <a:t>MatrixMultiply</a:t>
            </a:r>
            <a:r>
              <a:rPr lang="ko-KR" altLang="en-US" sz="1800" dirty="0"/>
              <a:t>의 명령어를 실행하는데 오랜 시간이 걸리지 않는다</a:t>
            </a:r>
            <a:r>
              <a:rPr lang="en-US" altLang="ko-KR" sz="1800" dirty="0"/>
              <a:t>.</a:t>
            </a:r>
          </a:p>
          <a:p>
            <a:endParaRPr lang="en-US" altLang="ko-KR" sz="1800" dirty="0"/>
          </a:p>
          <a:p>
            <a:r>
              <a:rPr lang="ko-KR" altLang="en-US" sz="1800" dirty="0"/>
              <a:t>각 명령어들의 실행시간</a:t>
            </a:r>
            <a:r>
              <a:rPr lang="en-US" altLang="ko-KR" sz="1800" dirty="0"/>
              <a:t>(CPI, Cycles Per Instruction)</a:t>
            </a:r>
            <a:r>
              <a:rPr lang="ko-KR" altLang="en-US" sz="1800" dirty="0"/>
              <a:t>이 차이가 많이 나지 않고 </a:t>
            </a:r>
            <a:r>
              <a:rPr lang="en-US" altLang="ko-KR" sz="1800" dirty="0"/>
              <a:t>pipeline</a:t>
            </a:r>
            <a:r>
              <a:rPr lang="ko-KR" altLang="en-US" sz="1800" dirty="0"/>
              <a:t>을 하는데 큰 문제가 되지 않는다</a:t>
            </a:r>
            <a:r>
              <a:rPr lang="en-US" altLang="ko-KR" sz="1800" dirty="0"/>
              <a:t>.</a:t>
            </a:r>
            <a:endParaRPr lang="ko-KR" altLang="en-US" sz="1800" dirty="0"/>
          </a:p>
        </p:txBody>
      </p:sp>
    </p:spTree>
    <p:extLst>
      <p:ext uri="{BB962C8B-B14F-4D97-AF65-F5344CB8AC3E}">
        <p14:creationId xmlns:p14="http://schemas.microsoft.com/office/powerpoint/2010/main" val="426810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5A54A5-DCF7-42A5-A6FF-C24F5DF65C74}"/>
              </a:ext>
            </a:extLst>
          </p:cNvPr>
          <p:cNvSpPr>
            <a:spLocks noGrp="1"/>
          </p:cNvSpPr>
          <p:nvPr>
            <p:ph type="title"/>
          </p:nvPr>
        </p:nvSpPr>
        <p:spPr/>
        <p:txBody>
          <a:bodyPr/>
          <a:lstStyle/>
          <a:p>
            <a:r>
              <a:rPr lang="en-US" altLang="ko-KR" dirty="0"/>
              <a:t>NPU</a:t>
            </a:r>
            <a:endParaRPr lang="ko-KR" altLang="en-US" dirty="0"/>
          </a:p>
        </p:txBody>
      </p:sp>
      <p:sp>
        <p:nvSpPr>
          <p:cNvPr id="6" name="내용 개체 틀 5">
            <a:extLst>
              <a:ext uri="{FF2B5EF4-FFF2-40B4-BE49-F238E27FC236}">
                <a16:creationId xmlns:a16="http://schemas.microsoft.com/office/drawing/2014/main" id="{4FE754DA-28EB-4D5D-BB7D-04997B11C593}"/>
              </a:ext>
            </a:extLst>
          </p:cNvPr>
          <p:cNvSpPr>
            <a:spLocks noGrp="1"/>
          </p:cNvSpPr>
          <p:nvPr>
            <p:ph idx="1"/>
          </p:nvPr>
        </p:nvSpPr>
        <p:spPr/>
        <p:txBody>
          <a:bodyPr/>
          <a:lstStyle/>
          <a:p>
            <a:endParaRPr lang="ko-KR" altLang="en-US" dirty="0"/>
          </a:p>
        </p:txBody>
      </p:sp>
      <p:pic>
        <p:nvPicPr>
          <p:cNvPr id="2050" name="Picture 2" descr="Nvidia Geforce R...">
            <a:extLst>
              <a:ext uri="{FF2B5EF4-FFF2-40B4-BE49-F238E27FC236}">
                <a16:creationId xmlns:a16="http://schemas.microsoft.com/office/drawing/2014/main" id="{2D08F640-CEDE-45D1-B168-2E458939D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68" y="2816603"/>
            <a:ext cx="3058346" cy="17256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1SoC">
            <a:extLst>
              <a:ext uri="{FF2B5EF4-FFF2-40B4-BE49-F238E27FC236}">
                <a16:creationId xmlns:a16="http://schemas.microsoft.com/office/drawing/2014/main" id="{09C38F71-50F9-42AA-BC90-755549BA9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932" y="2372936"/>
            <a:ext cx="2192135" cy="26130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퀄컴 스냅드래곤">
            <a:extLst>
              <a:ext uri="{FF2B5EF4-FFF2-40B4-BE49-F238E27FC236}">
                <a16:creationId xmlns:a16="http://schemas.microsoft.com/office/drawing/2014/main" id="{277FF6E5-F8E4-4FE9-AB7A-BB61ABD61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8273" y="1240042"/>
            <a:ext cx="4936921" cy="493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169A54-148C-40A8-977D-9B1C522EB50B}"/>
              </a:ext>
            </a:extLst>
          </p:cNvPr>
          <p:cNvSpPr>
            <a:spLocks noGrp="1"/>
          </p:cNvSpPr>
          <p:nvPr>
            <p:ph type="title"/>
          </p:nvPr>
        </p:nvSpPr>
        <p:spPr/>
        <p:txBody>
          <a:bodyPr/>
          <a:lstStyle/>
          <a:p>
            <a:r>
              <a:rPr lang="ko-KR" altLang="en-US" dirty="0"/>
              <a:t>튜링 완전</a:t>
            </a:r>
          </a:p>
        </p:txBody>
      </p:sp>
      <p:pic>
        <p:nvPicPr>
          <p:cNvPr id="5" name="내용 개체 틀 4">
            <a:extLst>
              <a:ext uri="{FF2B5EF4-FFF2-40B4-BE49-F238E27FC236}">
                <a16:creationId xmlns:a16="http://schemas.microsoft.com/office/drawing/2014/main" id="{9740319C-23B4-4D1F-A628-6C92472DE5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59" y="1690687"/>
            <a:ext cx="10629347" cy="4802187"/>
          </a:xfrm>
        </p:spPr>
      </p:pic>
    </p:spTree>
    <p:extLst>
      <p:ext uri="{BB962C8B-B14F-4D97-AF65-F5344CB8AC3E}">
        <p14:creationId xmlns:p14="http://schemas.microsoft.com/office/powerpoint/2010/main" val="2148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BA091E-FAFF-4313-B0C4-25BFD64A5D41}"/>
              </a:ext>
            </a:extLst>
          </p:cNvPr>
          <p:cNvSpPr>
            <a:spLocks noGrp="1"/>
          </p:cNvSpPr>
          <p:nvPr>
            <p:ph type="title"/>
          </p:nvPr>
        </p:nvSpPr>
        <p:spPr/>
        <p:txBody>
          <a:bodyPr/>
          <a:lstStyle/>
          <a:p>
            <a:r>
              <a:rPr lang="ko-KR" altLang="en-US" dirty="0" err="1"/>
              <a:t>폰노이만</a:t>
            </a:r>
            <a:r>
              <a:rPr lang="ko-KR" altLang="en-US" dirty="0"/>
              <a:t> 아키텍처</a:t>
            </a:r>
          </a:p>
        </p:txBody>
      </p:sp>
      <p:pic>
        <p:nvPicPr>
          <p:cNvPr id="5" name="내용 개체 틀 4">
            <a:extLst>
              <a:ext uri="{FF2B5EF4-FFF2-40B4-BE49-F238E27FC236}">
                <a16:creationId xmlns:a16="http://schemas.microsoft.com/office/drawing/2014/main" id="{AA85743D-B1A1-4B13-8939-83C493EDB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901" y="1825625"/>
            <a:ext cx="6216197" cy="4351338"/>
          </a:xfrm>
        </p:spPr>
      </p:pic>
    </p:spTree>
    <p:extLst>
      <p:ext uri="{BB962C8B-B14F-4D97-AF65-F5344CB8AC3E}">
        <p14:creationId xmlns:p14="http://schemas.microsoft.com/office/powerpoint/2010/main" val="148545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1561B4-7A01-44F1-ACDB-787D29584D29}"/>
              </a:ext>
            </a:extLst>
          </p:cNvPr>
          <p:cNvSpPr>
            <a:spLocks noGrp="1"/>
          </p:cNvSpPr>
          <p:nvPr>
            <p:ph type="title"/>
          </p:nvPr>
        </p:nvSpPr>
        <p:spPr/>
        <p:txBody>
          <a:bodyPr/>
          <a:lstStyle/>
          <a:p>
            <a:r>
              <a:rPr lang="en-US" altLang="ko-KR" dirty="0"/>
              <a:t>GPU</a:t>
            </a:r>
            <a:endParaRPr lang="ko-KR" altLang="en-US" dirty="0"/>
          </a:p>
        </p:txBody>
      </p:sp>
      <p:pic>
        <p:nvPicPr>
          <p:cNvPr id="5" name="내용 개체 틀 4">
            <a:extLst>
              <a:ext uri="{FF2B5EF4-FFF2-40B4-BE49-F238E27FC236}">
                <a16:creationId xmlns:a16="http://schemas.microsoft.com/office/drawing/2014/main" id="{66C4BF38-5759-45E5-830B-63FFD647B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942" y="1825625"/>
            <a:ext cx="8906115" cy="4351338"/>
          </a:xfrm>
        </p:spPr>
      </p:pic>
    </p:spTree>
    <p:extLst>
      <p:ext uri="{BB962C8B-B14F-4D97-AF65-F5344CB8AC3E}">
        <p14:creationId xmlns:p14="http://schemas.microsoft.com/office/powerpoint/2010/main" val="397840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0BA4B6-8F2B-4370-9AFD-5158E07D0C35}"/>
              </a:ext>
            </a:extLst>
          </p:cNvPr>
          <p:cNvSpPr>
            <a:spLocks noGrp="1"/>
          </p:cNvSpPr>
          <p:nvPr>
            <p:ph type="title"/>
          </p:nvPr>
        </p:nvSpPr>
        <p:spPr/>
        <p:txBody>
          <a:bodyPr/>
          <a:lstStyle/>
          <a:p>
            <a:r>
              <a:rPr lang="ko-KR" altLang="en-US" dirty="0" err="1"/>
              <a:t>폰노이만</a:t>
            </a:r>
            <a:r>
              <a:rPr lang="ko-KR" altLang="en-US" dirty="0"/>
              <a:t> 병목 </a:t>
            </a:r>
            <a:r>
              <a:rPr lang="en-US" altLang="ko-KR" dirty="0"/>
              <a:t>(PCIe…)</a:t>
            </a:r>
            <a:endParaRPr lang="ko-KR" altLang="en-US" dirty="0"/>
          </a:p>
        </p:txBody>
      </p:sp>
      <p:pic>
        <p:nvPicPr>
          <p:cNvPr id="1026" name="Picture 2" descr="Figure 1 from X-SRAM: Enabling In-Memory Boolean Computations in CMOS  Static Random Access Memories | Semantic Scholar">
            <a:extLst>
              <a:ext uri="{FF2B5EF4-FFF2-40B4-BE49-F238E27FC236}">
                <a16:creationId xmlns:a16="http://schemas.microsoft.com/office/drawing/2014/main" id="{9CC20EFE-CEA5-44D1-A675-2216040223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2458244"/>
            <a:ext cx="61341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31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5504FC-04A3-46A4-8BD2-8F91AFB90486}"/>
              </a:ext>
            </a:extLst>
          </p:cNvPr>
          <p:cNvSpPr>
            <a:spLocks noGrp="1"/>
          </p:cNvSpPr>
          <p:nvPr>
            <p:ph type="title"/>
          </p:nvPr>
        </p:nvSpPr>
        <p:spPr/>
        <p:txBody>
          <a:bodyPr/>
          <a:lstStyle/>
          <a:p>
            <a:r>
              <a:rPr lang="en-US" altLang="ko-KR" dirty="0"/>
              <a:t>Fast Inference</a:t>
            </a:r>
            <a:endParaRPr lang="ko-KR" altLang="en-US" dirty="0"/>
          </a:p>
        </p:txBody>
      </p:sp>
      <p:pic>
        <p:nvPicPr>
          <p:cNvPr id="5" name="내용 개체 틀 4">
            <a:extLst>
              <a:ext uri="{FF2B5EF4-FFF2-40B4-BE49-F238E27FC236}">
                <a16:creationId xmlns:a16="http://schemas.microsoft.com/office/drawing/2014/main" id="{EE497541-B3AB-4B30-9116-4377CF747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0148" y="1825625"/>
            <a:ext cx="5111703" cy="4351338"/>
          </a:xfrm>
        </p:spPr>
      </p:pic>
    </p:spTree>
    <p:extLst>
      <p:ext uri="{BB962C8B-B14F-4D97-AF65-F5344CB8AC3E}">
        <p14:creationId xmlns:p14="http://schemas.microsoft.com/office/powerpoint/2010/main" val="368773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CF0F9D-7794-479C-9E1B-F390DE6F955E}"/>
              </a:ext>
            </a:extLst>
          </p:cNvPr>
          <p:cNvSpPr>
            <a:spLocks noGrp="1"/>
          </p:cNvSpPr>
          <p:nvPr>
            <p:ph type="title"/>
          </p:nvPr>
        </p:nvSpPr>
        <p:spPr/>
        <p:txBody>
          <a:bodyPr/>
          <a:lstStyle/>
          <a:p>
            <a:r>
              <a:rPr lang="en-US" altLang="ko-KR" dirty="0"/>
              <a:t>TPU</a:t>
            </a:r>
            <a:endParaRPr lang="ko-KR" altLang="en-US" dirty="0"/>
          </a:p>
        </p:txBody>
      </p:sp>
      <p:sp>
        <p:nvSpPr>
          <p:cNvPr id="3" name="내용 개체 틀 2">
            <a:extLst>
              <a:ext uri="{FF2B5EF4-FFF2-40B4-BE49-F238E27FC236}">
                <a16:creationId xmlns:a16="http://schemas.microsoft.com/office/drawing/2014/main" id="{F75FA21A-8515-4864-BCA3-54B2CD17593B}"/>
              </a:ext>
            </a:extLst>
          </p:cNvPr>
          <p:cNvSpPr>
            <a:spLocks noGrp="1"/>
          </p:cNvSpPr>
          <p:nvPr>
            <p:ph idx="1"/>
          </p:nvPr>
        </p:nvSpPr>
        <p:spPr>
          <a:xfrm>
            <a:off x="7197754" y="1825625"/>
            <a:ext cx="4156046" cy="4351338"/>
          </a:xfrm>
        </p:spPr>
        <p:txBody>
          <a:bodyPr/>
          <a:lstStyle/>
          <a:p>
            <a:endParaRPr lang="ko-KR" altLang="en-US" dirty="0"/>
          </a:p>
        </p:txBody>
      </p:sp>
      <p:pic>
        <p:nvPicPr>
          <p:cNvPr id="4" name="내용 개체 틀 4">
            <a:extLst>
              <a:ext uri="{FF2B5EF4-FFF2-40B4-BE49-F238E27FC236}">
                <a16:creationId xmlns:a16="http://schemas.microsoft.com/office/drawing/2014/main" id="{A0AFBFAF-FE52-472E-A173-D52866B47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379" y="1825625"/>
            <a:ext cx="6174398" cy="4351338"/>
          </a:xfrm>
          <a:prstGeom prst="rect">
            <a:avLst/>
          </a:prstGeom>
        </p:spPr>
      </p:pic>
    </p:spTree>
    <p:extLst>
      <p:ext uri="{BB962C8B-B14F-4D97-AF65-F5344CB8AC3E}">
        <p14:creationId xmlns:p14="http://schemas.microsoft.com/office/powerpoint/2010/main" val="367854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FF2328-520A-49D2-ACA1-53C9F573087C}"/>
              </a:ext>
            </a:extLst>
          </p:cNvPr>
          <p:cNvSpPr>
            <a:spLocks noGrp="1"/>
          </p:cNvSpPr>
          <p:nvPr>
            <p:ph type="title"/>
          </p:nvPr>
        </p:nvSpPr>
        <p:spPr/>
        <p:txBody>
          <a:bodyPr/>
          <a:lstStyle/>
          <a:p>
            <a:r>
              <a:rPr lang="en-US" altLang="ko-KR" dirty="0"/>
              <a:t>TPU</a:t>
            </a:r>
            <a:endParaRPr lang="ko-KR" altLang="en-US" dirty="0"/>
          </a:p>
        </p:txBody>
      </p:sp>
      <p:sp>
        <p:nvSpPr>
          <p:cNvPr id="3" name="내용 개체 틀 2">
            <a:extLst>
              <a:ext uri="{FF2B5EF4-FFF2-40B4-BE49-F238E27FC236}">
                <a16:creationId xmlns:a16="http://schemas.microsoft.com/office/drawing/2014/main" id="{56E03E8B-7C52-44AC-A56B-D7AE704A677D}"/>
              </a:ext>
            </a:extLst>
          </p:cNvPr>
          <p:cNvSpPr>
            <a:spLocks noGrp="1"/>
          </p:cNvSpPr>
          <p:nvPr>
            <p:ph idx="1"/>
          </p:nvPr>
        </p:nvSpPr>
        <p:spPr/>
        <p:txBody>
          <a:bodyPr/>
          <a:lstStyle/>
          <a:p>
            <a:endParaRPr lang="ko-KR" altLang="en-US"/>
          </a:p>
        </p:txBody>
      </p:sp>
      <p:pic>
        <p:nvPicPr>
          <p:cNvPr id="4098" name="Picture 2" descr="https://miro.medium.com/max/428/1*mvGhZQdd91h21ZCG7DMqVg.png">
            <a:extLst>
              <a:ext uri="{FF2B5EF4-FFF2-40B4-BE49-F238E27FC236}">
                <a16:creationId xmlns:a16="http://schemas.microsoft.com/office/drawing/2014/main" id="{850B9628-98E3-4FD8-879F-01BE1780A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539" y="1690688"/>
            <a:ext cx="6478922" cy="47986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8DFE48A-CE06-4358-9ADD-855E20EE1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13" y="365125"/>
            <a:ext cx="4559648" cy="96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10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8C4855-CF30-472A-82D3-85840C5FA8D0}"/>
              </a:ext>
            </a:extLst>
          </p:cNvPr>
          <p:cNvSpPr>
            <a:spLocks noGrp="1"/>
          </p:cNvSpPr>
          <p:nvPr>
            <p:ph type="title"/>
          </p:nvPr>
        </p:nvSpPr>
        <p:spPr/>
        <p:txBody>
          <a:bodyPr/>
          <a:lstStyle/>
          <a:p>
            <a:r>
              <a:rPr lang="en-US" altLang="ko-KR" dirty="0"/>
              <a:t>NPU</a:t>
            </a:r>
            <a:endParaRPr lang="ko-KR" altLang="en-US" dirty="0"/>
          </a:p>
        </p:txBody>
      </p:sp>
      <p:pic>
        <p:nvPicPr>
          <p:cNvPr id="6146" name="Picture 2" descr="TPU Block Diagram. The main computation is the yellow Matrix Multiply unit. Its inputs are the blue Weight FIFO and the blue Unified Buffer and its output is the blue Accumulators. The yellow Activation Unit performs the nonlinear functions on the Accumulators, which go to the Unified Buffer. ">
            <a:extLst>
              <a:ext uri="{FF2B5EF4-FFF2-40B4-BE49-F238E27FC236}">
                <a16:creationId xmlns:a16="http://schemas.microsoft.com/office/drawing/2014/main" id="{1AAA8296-D723-4A82-89FD-B8B44052A7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8860" y="1366891"/>
            <a:ext cx="6374280" cy="512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10874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230</Words>
  <Application>Microsoft Office PowerPoint</Application>
  <PresentationFormat>와이드스크린</PresentationFormat>
  <Paragraphs>28</Paragraphs>
  <Slides>12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12</vt:i4>
      </vt:variant>
    </vt:vector>
  </HeadingPairs>
  <TitlesOfParts>
    <vt:vector size="15" baseType="lpstr">
      <vt:lpstr>맑은 고딕</vt:lpstr>
      <vt:lpstr>Arial</vt:lpstr>
      <vt:lpstr>Office 테마</vt:lpstr>
      <vt:lpstr>하드웨어 가속기</vt:lpstr>
      <vt:lpstr>튜링 완전</vt:lpstr>
      <vt:lpstr>폰노이만 아키텍처</vt:lpstr>
      <vt:lpstr>GPU</vt:lpstr>
      <vt:lpstr>폰노이만 병목 (PCIe…)</vt:lpstr>
      <vt:lpstr>Fast Inference</vt:lpstr>
      <vt:lpstr>TPU</vt:lpstr>
      <vt:lpstr>TPU</vt:lpstr>
      <vt:lpstr>NPU</vt:lpstr>
      <vt:lpstr>TPU</vt:lpstr>
      <vt:lpstr>TPU</vt:lpstr>
      <vt:lpstr>NPU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SCSC</dc:creator>
  <cp:lastModifiedBy>SCSC</cp:lastModifiedBy>
  <cp:revision>8</cp:revision>
  <dcterms:created xsi:type="dcterms:W3CDTF">2022-11-14T16:21:20Z</dcterms:created>
  <dcterms:modified xsi:type="dcterms:W3CDTF">2022-11-14T17:32:55Z</dcterms:modified>
</cp:coreProperties>
</file>