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8" r:id="rId11"/>
    <p:sldId id="257" r:id="rId12"/>
    <p:sldId id="266" r:id="rId13"/>
    <p:sldId id="273" r:id="rId14"/>
    <p:sldId id="270" r:id="rId15"/>
    <p:sldId id="276" r:id="rId16"/>
    <p:sldId id="275" r:id="rId17"/>
    <p:sldId id="278" r:id="rId18"/>
    <p:sldId id="274" r:id="rId19"/>
    <p:sldId id="277" r:id="rId20"/>
    <p:sldId id="279"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 D" initials="AD" lastIdx="1" clrIdx="0">
    <p:extLst>
      <p:ext uri="{19B8F6BF-5375-455C-9EA6-DF929625EA0E}">
        <p15:presenceInfo xmlns:p15="http://schemas.microsoft.com/office/powerpoint/2012/main" userId="f65f913bc46716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pPr/>
              <a:t>23-Sep-23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pPr/>
              <a:t>23-Sep-23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pPr/>
              <a:t>23-Sep-23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pPr/>
              <a:t>23-Sep-23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pPr/>
              <a:t>23-Sep-23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pPr/>
              <a:t>23-Sep-23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pPr/>
              <a:t>23-Sep-23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pPr/>
              <a:t>23-Sep-23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pPr/>
              <a:t>23-Sep-23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pPr/>
              <a:t>23-Sep-23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pPr/>
              <a:t>23-Sep-23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pPr/>
              <a:t>23-Sep-23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pPr/>
              <a:t>23-Sep-23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pPr/>
              <a:t>23-Sep-23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pPr/>
              <a:t>23-Sep-23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pPr/>
              <a:t>23-Sep-23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pPr/>
              <a:t>23-Sep-23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pPr/>
              <a:t>23-Sep-23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67FD-6E76-061D-5273-2E2DB288EE48}"/>
              </a:ext>
            </a:extLst>
          </p:cNvPr>
          <p:cNvSpPr>
            <a:spLocks noGrp="1"/>
          </p:cNvSpPr>
          <p:nvPr>
            <p:ph type="ctrTitle"/>
          </p:nvPr>
        </p:nvSpPr>
        <p:spPr>
          <a:xfrm>
            <a:off x="211015" y="2742465"/>
            <a:ext cx="8144134" cy="1373070"/>
          </a:xfrm>
        </p:spPr>
        <p:txBody>
          <a:bodyPr/>
          <a:lstStyle/>
          <a:p>
            <a:r>
              <a:rPr lang="en-US" sz="4000" dirty="0"/>
              <a:t>ENERGY PRODUCTION FOR COMBINED CYCLE POWER PLANT</a:t>
            </a:r>
          </a:p>
        </p:txBody>
      </p:sp>
      <p:sp>
        <p:nvSpPr>
          <p:cNvPr id="3" name="Subtitle 2">
            <a:extLst>
              <a:ext uri="{FF2B5EF4-FFF2-40B4-BE49-F238E27FC236}">
                <a16:creationId xmlns:a16="http://schemas.microsoft.com/office/drawing/2014/main" id="{36EF4675-D469-F473-BD80-ED219FAB6226}"/>
              </a:ext>
            </a:extLst>
          </p:cNvPr>
          <p:cNvSpPr>
            <a:spLocks noGrp="1"/>
          </p:cNvSpPr>
          <p:nvPr>
            <p:ph type="subTitle" idx="1"/>
          </p:nvPr>
        </p:nvSpPr>
        <p:spPr>
          <a:xfrm>
            <a:off x="680322" y="4394039"/>
            <a:ext cx="8144134" cy="2330318"/>
          </a:xfrm>
        </p:spPr>
        <p:txBody>
          <a:bodyPr>
            <a:normAutofit/>
          </a:bodyPr>
          <a:lstStyle/>
          <a:p>
            <a:r>
              <a:rPr lang="en-US" dirty="0">
                <a:solidFill>
                  <a:schemeClr val="tx1">
                    <a:lumMod val="95000"/>
                  </a:schemeClr>
                </a:solidFill>
              </a:rPr>
              <a:t>Mentor Name- Karthik </a:t>
            </a:r>
            <a:r>
              <a:rPr lang="en-US" dirty="0" err="1">
                <a:solidFill>
                  <a:schemeClr val="tx1">
                    <a:lumMod val="95000"/>
                  </a:schemeClr>
                </a:solidFill>
              </a:rPr>
              <a:t>Muskula</a:t>
            </a:r>
            <a:endParaRPr lang="en-US" dirty="0">
              <a:solidFill>
                <a:schemeClr val="tx1">
                  <a:lumMod val="95000"/>
                </a:schemeClr>
              </a:solidFill>
            </a:endParaRPr>
          </a:p>
          <a:p>
            <a:r>
              <a:rPr lang="en-US" dirty="0">
                <a:solidFill>
                  <a:schemeClr val="tx1">
                    <a:lumMod val="95000"/>
                  </a:schemeClr>
                </a:solidFill>
              </a:rPr>
              <a:t>Start Date- 29 Aug 2023</a:t>
            </a:r>
          </a:p>
          <a:p>
            <a:r>
              <a:rPr lang="en-US" dirty="0">
                <a:solidFill>
                  <a:schemeClr val="tx1">
                    <a:lumMod val="95000"/>
                  </a:schemeClr>
                </a:solidFill>
              </a:rPr>
              <a:t>Group no- 5</a:t>
            </a:r>
          </a:p>
        </p:txBody>
      </p:sp>
    </p:spTree>
    <p:extLst>
      <p:ext uri="{BB962C8B-B14F-4D97-AF65-F5344CB8AC3E}">
        <p14:creationId xmlns:p14="http://schemas.microsoft.com/office/powerpoint/2010/main" val="1064695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OUTLIERS: </a:t>
            </a:r>
          </a:p>
        </p:txBody>
      </p:sp>
      <p:pic>
        <p:nvPicPr>
          <p:cNvPr id="4" name="Content Placeholder 3" descr="photo_2023-09-08_19-52-18.jpg"/>
          <p:cNvPicPr>
            <a:picLocks noGrp="1" noChangeAspect="1"/>
          </p:cNvPicPr>
          <p:nvPr>
            <p:ph idx="1"/>
          </p:nvPr>
        </p:nvPicPr>
        <p:blipFill>
          <a:blip r:embed="rId2"/>
          <a:stretch>
            <a:fillRect/>
          </a:stretch>
        </p:blipFill>
        <p:spPr>
          <a:xfrm>
            <a:off x="240677" y="2222499"/>
            <a:ext cx="8628115" cy="438146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Rectangle 2">
            <a:extLst>
              <a:ext uri="{FF2B5EF4-FFF2-40B4-BE49-F238E27FC236}">
                <a16:creationId xmlns:a16="http://schemas.microsoft.com/office/drawing/2014/main" id="{E0797E1E-EA7B-710A-8939-3BCF4A92B390}"/>
              </a:ext>
            </a:extLst>
          </p:cNvPr>
          <p:cNvSpPr/>
          <p:nvPr/>
        </p:nvSpPr>
        <p:spPr>
          <a:xfrm>
            <a:off x="9081856" y="4758431"/>
            <a:ext cx="2725444" cy="134634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We compare the plots to check if our features still consist of any outliers and check the skewness.</a:t>
            </a:r>
            <a:endParaRPr lang="en-IN" sz="1600" dirty="0"/>
          </a:p>
        </p:txBody>
      </p:sp>
      <p:sp>
        <p:nvSpPr>
          <p:cNvPr id="5" name="Rectangle 4">
            <a:extLst>
              <a:ext uri="{FF2B5EF4-FFF2-40B4-BE49-F238E27FC236}">
                <a16:creationId xmlns:a16="http://schemas.microsoft.com/office/drawing/2014/main" id="{2EC1F978-5922-FA9A-1708-82E9C6DCD4B5}"/>
              </a:ext>
            </a:extLst>
          </p:cNvPr>
          <p:cNvSpPr/>
          <p:nvPr/>
        </p:nvSpPr>
        <p:spPr>
          <a:xfrm>
            <a:off x="9081857" y="2485747"/>
            <a:ext cx="2725443" cy="134634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We used the IQR method to remove the outliers from our both features that is </a:t>
            </a:r>
            <a:r>
              <a:rPr lang="en-US" sz="1600" dirty="0" err="1"/>
              <a:t>r_humidity</a:t>
            </a:r>
            <a:r>
              <a:rPr lang="en-US" sz="1600" dirty="0"/>
              <a:t> and </a:t>
            </a:r>
            <a:r>
              <a:rPr lang="en-US" sz="1600" dirty="0" err="1"/>
              <a:t>amb_pressure</a:t>
            </a:r>
            <a:r>
              <a:rPr lang="en-US" sz="1600" dirty="0"/>
              <a:t>.</a:t>
            </a:r>
            <a:endParaRPr lang="en-IN"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AA550-901F-CC13-03B9-66C0901BE14E}"/>
              </a:ext>
            </a:extLst>
          </p:cNvPr>
          <p:cNvSpPr>
            <a:spLocks noGrp="1"/>
          </p:cNvSpPr>
          <p:nvPr>
            <p:ph type="title"/>
          </p:nvPr>
        </p:nvSpPr>
        <p:spPr/>
        <p:txBody>
          <a:bodyPr/>
          <a:lstStyle/>
          <a:p>
            <a:r>
              <a:rPr lang="en-US" dirty="0"/>
              <a:t>Heatmap:</a:t>
            </a:r>
          </a:p>
        </p:txBody>
      </p:sp>
      <p:pic>
        <p:nvPicPr>
          <p:cNvPr id="7" name="Content Placeholder 6">
            <a:extLst>
              <a:ext uri="{FF2B5EF4-FFF2-40B4-BE49-F238E27FC236}">
                <a16:creationId xmlns:a16="http://schemas.microsoft.com/office/drawing/2014/main" id="{B7B86E75-E26A-B13D-7752-A0F02A46266C}"/>
              </a:ext>
            </a:extLst>
          </p:cNvPr>
          <p:cNvPicPr>
            <a:picLocks noGrp="1" noChangeAspect="1"/>
          </p:cNvPicPr>
          <p:nvPr>
            <p:ph idx="1"/>
          </p:nvPr>
        </p:nvPicPr>
        <p:blipFill>
          <a:blip r:embed="rId2"/>
          <a:stretch>
            <a:fillRect/>
          </a:stretch>
        </p:blipFill>
        <p:spPr>
          <a:xfrm>
            <a:off x="266330" y="2201662"/>
            <a:ext cx="5521911" cy="4447713"/>
          </a:xfrm>
          <a:prstGeom prst="rect">
            <a:avLst/>
          </a:prstGeom>
          <a:ln>
            <a:noFill/>
          </a:ln>
          <a:effectLst>
            <a:outerShdw blurRad="292100" dist="139700" dir="2700000" algn="tl" rotWithShape="0">
              <a:srgbClr val="333333">
                <a:alpha val="65000"/>
              </a:srgbClr>
            </a:outerShdw>
          </a:effectLst>
        </p:spPr>
      </p:pic>
      <p:sp>
        <p:nvSpPr>
          <p:cNvPr id="8" name="Rectangle 7">
            <a:extLst>
              <a:ext uri="{FF2B5EF4-FFF2-40B4-BE49-F238E27FC236}">
                <a16:creationId xmlns:a16="http://schemas.microsoft.com/office/drawing/2014/main" id="{93A5781F-9E27-4073-3DE5-7EC57C4A9F1B}"/>
              </a:ext>
            </a:extLst>
          </p:cNvPr>
          <p:cNvSpPr/>
          <p:nvPr/>
        </p:nvSpPr>
        <p:spPr>
          <a:xfrm>
            <a:off x="6501413" y="2348063"/>
            <a:ext cx="5234867" cy="430131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In heatmap we can see the correlation between the features and the labels.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clearly see that temperature is having the highest correlation with the target variable (-0.95).</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Exhaust vacuum also has strong correlation with energy production(-0.87).</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Both temperature and exhaust vacuum have a negative correlation with the energy production which indicates that if one increases the other decreases.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IN" sz="1600" dirty="0"/>
              <a:t>Temperature and the exhaust vacuum is also having strong correlation with each other which might be a problem.</a:t>
            </a:r>
            <a:endParaRPr lang="en-US" sz="1600" dirty="0"/>
          </a:p>
        </p:txBody>
      </p:sp>
    </p:spTree>
    <p:extLst>
      <p:ext uri="{BB962C8B-B14F-4D97-AF65-F5344CB8AC3E}">
        <p14:creationId xmlns:p14="http://schemas.microsoft.com/office/powerpoint/2010/main" val="1653867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29EED-304A-4CDE-4AE7-9890E4D2F368}"/>
              </a:ext>
            </a:extLst>
          </p:cNvPr>
          <p:cNvSpPr>
            <a:spLocks noGrp="1"/>
          </p:cNvSpPr>
          <p:nvPr>
            <p:ph type="title"/>
          </p:nvPr>
        </p:nvSpPr>
        <p:spPr/>
        <p:txBody>
          <a:bodyPr/>
          <a:lstStyle/>
          <a:p>
            <a:r>
              <a:rPr lang="en-US" dirty="0"/>
              <a:t>Skewness, Correlation &amp; Outliers:</a:t>
            </a:r>
          </a:p>
        </p:txBody>
      </p:sp>
      <p:sp>
        <p:nvSpPr>
          <p:cNvPr id="3" name="Content Placeholder 2">
            <a:extLst>
              <a:ext uri="{FF2B5EF4-FFF2-40B4-BE49-F238E27FC236}">
                <a16:creationId xmlns:a16="http://schemas.microsoft.com/office/drawing/2014/main" id="{1D291BE6-6E85-324E-A617-E5AE2A7F0F25}"/>
              </a:ext>
            </a:extLst>
          </p:cNvPr>
          <p:cNvSpPr>
            <a:spLocks noGrp="1"/>
          </p:cNvSpPr>
          <p:nvPr>
            <p:ph idx="1"/>
          </p:nvPr>
        </p:nvSpPr>
        <p:spPr>
          <a:xfrm>
            <a:off x="680321" y="2336872"/>
            <a:ext cx="10889379" cy="4305227"/>
          </a:xfrm>
        </p:spPr>
        <p:txBody>
          <a:bodyPr/>
          <a:lstStyle/>
          <a:p>
            <a:pPr marL="457200" indent="-457200">
              <a:buAutoNum type="arabicPeriod"/>
            </a:pPr>
            <a:r>
              <a:rPr lang="en-US" dirty="0">
                <a:solidFill>
                  <a:schemeClr val="bg1"/>
                </a:solidFill>
              </a:rPr>
              <a:t>Exhaust vacuum and ambient pressure are right skewed or positive skewed.</a:t>
            </a:r>
          </a:p>
          <a:p>
            <a:pPr marL="457200" indent="-457200">
              <a:buAutoNum type="arabicPeriod"/>
            </a:pPr>
            <a:r>
              <a:rPr lang="en-US" dirty="0">
                <a:solidFill>
                  <a:schemeClr val="bg1"/>
                </a:solidFill>
              </a:rPr>
              <a:t>Temperature and </a:t>
            </a:r>
            <a:r>
              <a:rPr lang="en-US" dirty="0" err="1">
                <a:solidFill>
                  <a:schemeClr val="bg1"/>
                </a:solidFill>
              </a:rPr>
              <a:t>r_humidity</a:t>
            </a:r>
            <a:r>
              <a:rPr lang="en-US" dirty="0">
                <a:solidFill>
                  <a:schemeClr val="bg1"/>
                </a:solidFill>
              </a:rPr>
              <a:t> are left skewed or negative skewed.</a:t>
            </a:r>
          </a:p>
          <a:p>
            <a:pPr marL="457200" indent="-457200">
              <a:buAutoNum type="arabicPeriod"/>
            </a:pPr>
            <a:r>
              <a:rPr lang="en-US" dirty="0">
                <a:solidFill>
                  <a:schemeClr val="bg1"/>
                </a:solidFill>
              </a:rPr>
              <a:t>Temperature and exhaust </a:t>
            </a:r>
            <a:r>
              <a:rPr lang="en-US" dirty="0" err="1">
                <a:solidFill>
                  <a:schemeClr val="bg1"/>
                </a:solidFill>
              </a:rPr>
              <a:t>vaccum</a:t>
            </a:r>
            <a:r>
              <a:rPr lang="en-US" dirty="0">
                <a:solidFill>
                  <a:schemeClr val="bg1"/>
                </a:solidFill>
              </a:rPr>
              <a:t> are highly correlated.</a:t>
            </a:r>
          </a:p>
          <a:p>
            <a:pPr marL="457200" indent="-457200">
              <a:buAutoNum type="arabicPeriod"/>
            </a:pPr>
            <a:r>
              <a:rPr lang="en-US" dirty="0">
                <a:solidFill>
                  <a:schemeClr val="bg1"/>
                </a:solidFill>
              </a:rPr>
              <a:t>After normalize data we take X is independent variable and Y is dependent variable.</a:t>
            </a:r>
          </a:p>
          <a:p>
            <a:pPr marL="457200" indent="-457200">
              <a:buAutoNum type="arabicPeriod"/>
            </a:pPr>
            <a:r>
              <a:rPr lang="en-US" dirty="0">
                <a:solidFill>
                  <a:schemeClr val="bg1"/>
                </a:solidFill>
              </a:rPr>
              <a:t>The correlation between the features itself can cause a problem in our model building so we might have to use regularization techniques to solve this.</a:t>
            </a:r>
          </a:p>
        </p:txBody>
      </p:sp>
    </p:spTree>
    <p:extLst>
      <p:ext uri="{BB962C8B-B14F-4D97-AF65-F5344CB8AC3E}">
        <p14:creationId xmlns:p14="http://schemas.microsoft.com/office/powerpoint/2010/main" val="2293849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F450-C98D-878F-B8DC-ACC0F7E6D25A}"/>
              </a:ext>
            </a:extLst>
          </p:cNvPr>
          <p:cNvSpPr>
            <a:spLocks noGrp="1"/>
          </p:cNvSpPr>
          <p:nvPr>
            <p:ph type="title"/>
          </p:nvPr>
        </p:nvSpPr>
        <p:spPr/>
        <p:txBody>
          <a:bodyPr/>
          <a:lstStyle/>
          <a:p>
            <a:r>
              <a:rPr lang="en-US" dirty="0"/>
              <a:t>Normalization:</a:t>
            </a:r>
            <a:endParaRPr lang="en-IN" dirty="0"/>
          </a:p>
        </p:txBody>
      </p:sp>
      <p:sp>
        <p:nvSpPr>
          <p:cNvPr id="3" name="Rectangle 2">
            <a:extLst>
              <a:ext uri="{FF2B5EF4-FFF2-40B4-BE49-F238E27FC236}">
                <a16:creationId xmlns:a16="http://schemas.microsoft.com/office/drawing/2014/main" id="{7EC3EA3D-8B7F-A9D0-A67B-868BD862D322}"/>
              </a:ext>
            </a:extLst>
          </p:cNvPr>
          <p:cNvSpPr/>
          <p:nvPr/>
        </p:nvSpPr>
        <p:spPr>
          <a:xfrm>
            <a:off x="680321" y="1961963"/>
            <a:ext cx="3950563" cy="108093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Data set after the normalization.</a:t>
            </a:r>
            <a:endParaRPr lang="en-IN" dirty="0"/>
          </a:p>
        </p:txBody>
      </p:sp>
      <p:pic>
        <p:nvPicPr>
          <p:cNvPr id="5" name="Picture 4">
            <a:extLst>
              <a:ext uri="{FF2B5EF4-FFF2-40B4-BE49-F238E27FC236}">
                <a16:creationId xmlns:a16="http://schemas.microsoft.com/office/drawing/2014/main" id="{27E2EDCD-0970-3702-8F2A-EBDD98D8FA36}"/>
              </a:ext>
            </a:extLst>
          </p:cNvPr>
          <p:cNvPicPr>
            <a:picLocks noChangeAspect="1"/>
          </p:cNvPicPr>
          <p:nvPr/>
        </p:nvPicPr>
        <p:blipFill>
          <a:blip r:embed="rId2"/>
          <a:stretch>
            <a:fillRect/>
          </a:stretch>
        </p:blipFill>
        <p:spPr>
          <a:xfrm>
            <a:off x="680321" y="2947386"/>
            <a:ext cx="7373379" cy="34804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a:extLst>
              <a:ext uri="{FF2B5EF4-FFF2-40B4-BE49-F238E27FC236}">
                <a16:creationId xmlns:a16="http://schemas.microsoft.com/office/drawing/2014/main" id="{4F441831-27FA-16B0-9597-7EEB2513B314}"/>
              </a:ext>
            </a:extLst>
          </p:cNvPr>
          <p:cNvSpPr/>
          <p:nvPr/>
        </p:nvSpPr>
        <p:spPr>
          <a:xfrm>
            <a:off x="8630141" y="4260291"/>
            <a:ext cx="3297532" cy="108093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b="0" i="0" dirty="0">
                <a:solidFill>
                  <a:schemeClr val="tx1"/>
                </a:solidFill>
                <a:effectLst/>
                <a:latin typeface="Google Sans"/>
              </a:rPr>
              <a:t>Normalization can help to reduce the impact of outliers on the mode. </a:t>
            </a:r>
            <a:endParaRPr lang="en-IN" sz="1600" dirty="0">
              <a:solidFill>
                <a:schemeClr val="tx1"/>
              </a:solidFill>
            </a:endParaRPr>
          </a:p>
        </p:txBody>
      </p:sp>
      <p:sp>
        <p:nvSpPr>
          <p:cNvPr id="7" name="Rectangle 6">
            <a:extLst>
              <a:ext uri="{FF2B5EF4-FFF2-40B4-BE49-F238E27FC236}">
                <a16:creationId xmlns:a16="http://schemas.microsoft.com/office/drawing/2014/main" id="{9208C8E7-2299-BCF8-0BA8-8CB0FDC48DBF}"/>
              </a:ext>
            </a:extLst>
          </p:cNvPr>
          <p:cNvSpPr/>
          <p:nvPr/>
        </p:nvSpPr>
        <p:spPr>
          <a:xfrm>
            <a:off x="8660690" y="2502431"/>
            <a:ext cx="3266983" cy="162461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b="0" i="0" dirty="0">
                <a:solidFill>
                  <a:schemeClr val="tx1"/>
                </a:solidFill>
                <a:effectLst/>
                <a:latin typeface="Google Sans"/>
              </a:rPr>
              <a:t> Normalization can help to improve the performance of machine learning models by making the data more consistent and easier for the model to learn.</a:t>
            </a:r>
            <a:endParaRPr lang="en-IN" sz="1600" dirty="0">
              <a:solidFill>
                <a:schemeClr val="tx1"/>
              </a:solidFill>
            </a:endParaRPr>
          </a:p>
        </p:txBody>
      </p:sp>
      <p:sp>
        <p:nvSpPr>
          <p:cNvPr id="8" name="Rectangle 7">
            <a:extLst>
              <a:ext uri="{FF2B5EF4-FFF2-40B4-BE49-F238E27FC236}">
                <a16:creationId xmlns:a16="http://schemas.microsoft.com/office/drawing/2014/main" id="{567C307D-81FB-F838-66EC-68C44F594AE5}"/>
              </a:ext>
            </a:extLst>
          </p:cNvPr>
          <p:cNvSpPr/>
          <p:nvPr/>
        </p:nvSpPr>
        <p:spPr>
          <a:xfrm>
            <a:off x="8660690" y="5562179"/>
            <a:ext cx="3266983" cy="79011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b="0" i="0" dirty="0">
                <a:solidFill>
                  <a:schemeClr val="tx1"/>
                </a:solidFill>
                <a:effectLst/>
                <a:latin typeface="Google Sans"/>
              </a:rPr>
              <a:t>Normalization can make it easier to interpret the results of a machine learning model. </a:t>
            </a:r>
            <a:endParaRPr lang="en-IN" sz="1600" dirty="0">
              <a:solidFill>
                <a:schemeClr val="tx1"/>
              </a:solidFill>
            </a:endParaRPr>
          </a:p>
        </p:txBody>
      </p:sp>
    </p:spTree>
    <p:extLst>
      <p:ext uri="{BB962C8B-B14F-4D97-AF65-F5344CB8AC3E}">
        <p14:creationId xmlns:p14="http://schemas.microsoft.com/office/powerpoint/2010/main" val="1112841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F7950-7880-E1EB-FAAA-9CC9E004BFD3}"/>
              </a:ext>
            </a:extLst>
          </p:cNvPr>
          <p:cNvSpPr>
            <a:spLocks noGrp="1"/>
          </p:cNvSpPr>
          <p:nvPr>
            <p:ph type="title"/>
          </p:nvPr>
        </p:nvSpPr>
        <p:spPr/>
        <p:txBody>
          <a:bodyPr/>
          <a:lstStyle/>
          <a:p>
            <a:r>
              <a:rPr lang="en-US" dirty="0"/>
              <a:t>Model : Multi Linear Regression</a:t>
            </a:r>
            <a:endParaRPr lang="en-IN" dirty="0"/>
          </a:p>
        </p:txBody>
      </p:sp>
      <p:sp>
        <p:nvSpPr>
          <p:cNvPr id="3" name="Rectangle 2">
            <a:extLst>
              <a:ext uri="{FF2B5EF4-FFF2-40B4-BE49-F238E27FC236}">
                <a16:creationId xmlns:a16="http://schemas.microsoft.com/office/drawing/2014/main" id="{64E9C2A6-9C3A-B362-D5F2-E343B4ABF7B7}"/>
              </a:ext>
            </a:extLst>
          </p:cNvPr>
          <p:cNvSpPr/>
          <p:nvPr/>
        </p:nvSpPr>
        <p:spPr>
          <a:xfrm>
            <a:off x="168678" y="2942260"/>
            <a:ext cx="3755254" cy="108093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Data was split into train and test with a ratio of 70 to 30. And We train our model on 70% of the data.</a:t>
            </a:r>
            <a:endParaRPr lang="en-IN" sz="1600" dirty="0"/>
          </a:p>
        </p:txBody>
      </p:sp>
      <p:sp>
        <p:nvSpPr>
          <p:cNvPr id="4" name="Rectangle 3">
            <a:extLst>
              <a:ext uri="{FF2B5EF4-FFF2-40B4-BE49-F238E27FC236}">
                <a16:creationId xmlns:a16="http://schemas.microsoft.com/office/drawing/2014/main" id="{D6FB0AA4-FF9D-F02D-718E-0E6CC19FFEE4}"/>
              </a:ext>
            </a:extLst>
          </p:cNvPr>
          <p:cNvSpPr/>
          <p:nvPr/>
        </p:nvSpPr>
        <p:spPr>
          <a:xfrm>
            <a:off x="896645" y="2325950"/>
            <a:ext cx="1855433" cy="31071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Splitting</a:t>
            </a:r>
            <a:endParaRPr lang="en-IN" dirty="0"/>
          </a:p>
        </p:txBody>
      </p:sp>
      <p:sp>
        <p:nvSpPr>
          <p:cNvPr id="5" name="Rectangle 4">
            <a:extLst>
              <a:ext uri="{FF2B5EF4-FFF2-40B4-BE49-F238E27FC236}">
                <a16:creationId xmlns:a16="http://schemas.microsoft.com/office/drawing/2014/main" id="{38AD4665-B02D-BB7F-289E-FE19293C8077}"/>
              </a:ext>
            </a:extLst>
          </p:cNvPr>
          <p:cNvSpPr/>
          <p:nvPr/>
        </p:nvSpPr>
        <p:spPr>
          <a:xfrm>
            <a:off x="8087557" y="2887381"/>
            <a:ext cx="3018408" cy="10809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Linear regression was used as the regressor here.</a:t>
            </a:r>
            <a:endParaRPr lang="en-IN" sz="1600" dirty="0"/>
          </a:p>
        </p:txBody>
      </p:sp>
      <p:sp>
        <p:nvSpPr>
          <p:cNvPr id="6" name="Rectangle 5">
            <a:extLst>
              <a:ext uri="{FF2B5EF4-FFF2-40B4-BE49-F238E27FC236}">
                <a16:creationId xmlns:a16="http://schemas.microsoft.com/office/drawing/2014/main" id="{7D1B4EB4-BC80-85F0-6D28-2AD43B89906B}"/>
              </a:ext>
            </a:extLst>
          </p:cNvPr>
          <p:cNvSpPr/>
          <p:nvPr/>
        </p:nvSpPr>
        <p:spPr>
          <a:xfrm>
            <a:off x="8589145" y="2334827"/>
            <a:ext cx="2015231" cy="29296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Algorithm</a:t>
            </a:r>
            <a:endParaRPr lang="en-IN" dirty="0"/>
          </a:p>
        </p:txBody>
      </p:sp>
      <p:sp>
        <p:nvSpPr>
          <p:cNvPr id="7" name="Rectangle 6">
            <a:extLst>
              <a:ext uri="{FF2B5EF4-FFF2-40B4-BE49-F238E27FC236}">
                <a16:creationId xmlns:a16="http://schemas.microsoft.com/office/drawing/2014/main" id="{61BC90D7-5195-D72C-75E2-3D144888C22F}"/>
              </a:ext>
            </a:extLst>
          </p:cNvPr>
          <p:cNvSpPr/>
          <p:nvPr/>
        </p:nvSpPr>
        <p:spPr>
          <a:xfrm>
            <a:off x="896645" y="4527612"/>
            <a:ext cx="1855433" cy="31071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set Details</a:t>
            </a:r>
            <a:endParaRPr lang="en-IN" dirty="0"/>
          </a:p>
        </p:txBody>
      </p:sp>
      <p:sp>
        <p:nvSpPr>
          <p:cNvPr id="8" name="Rectangle 7">
            <a:extLst>
              <a:ext uri="{FF2B5EF4-FFF2-40B4-BE49-F238E27FC236}">
                <a16:creationId xmlns:a16="http://schemas.microsoft.com/office/drawing/2014/main" id="{19A398C8-A90D-CEBB-DEA5-47D9103438A4}"/>
              </a:ext>
            </a:extLst>
          </p:cNvPr>
          <p:cNvSpPr/>
          <p:nvPr/>
        </p:nvSpPr>
        <p:spPr>
          <a:xfrm>
            <a:off x="168678" y="5131293"/>
            <a:ext cx="3755254" cy="10809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Train dataset was consisting of 6596 values</a:t>
            </a:r>
            <a:r>
              <a:rPr lang="en-IN" sz="1600" dirty="0"/>
              <a:t> and test set was left with 2827 values.</a:t>
            </a:r>
            <a:endParaRPr lang="en-US" sz="1600" dirty="0"/>
          </a:p>
        </p:txBody>
      </p:sp>
      <p:sp>
        <p:nvSpPr>
          <p:cNvPr id="9" name="Rectangle 8">
            <a:extLst>
              <a:ext uri="{FF2B5EF4-FFF2-40B4-BE49-F238E27FC236}">
                <a16:creationId xmlns:a16="http://schemas.microsoft.com/office/drawing/2014/main" id="{B8BE062E-3EA0-B813-2DD7-FFC48F5D2EE1}"/>
              </a:ext>
            </a:extLst>
          </p:cNvPr>
          <p:cNvSpPr/>
          <p:nvPr/>
        </p:nvSpPr>
        <p:spPr>
          <a:xfrm>
            <a:off x="8589145" y="4634144"/>
            <a:ext cx="2015231" cy="31071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Accuracy</a:t>
            </a:r>
            <a:endParaRPr lang="en-IN" dirty="0"/>
          </a:p>
        </p:txBody>
      </p:sp>
      <p:sp>
        <p:nvSpPr>
          <p:cNvPr id="10" name="Rectangle 9">
            <a:extLst>
              <a:ext uri="{FF2B5EF4-FFF2-40B4-BE49-F238E27FC236}">
                <a16:creationId xmlns:a16="http://schemas.microsoft.com/office/drawing/2014/main" id="{A1AEEDC7-768C-8817-4170-86CA4671EAEB}"/>
              </a:ext>
            </a:extLst>
          </p:cNvPr>
          <p:cNvSpPr/>
          <p:nvPr/>
        </p:nvSpPr>
        <p:spPr>
          <a:xfrm>
            <a:off x="8087557" y="5308847"/>
            <a:ext cx="3018408" cy="10809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R square is used to get the accuracy of this model ~(0.9268).</a:t>
            </a:r>
            <a:endParaRPr lang="en-IN" sz="1600" dirty="0"/>
          </a:p>
        </p:txBody>
      </p:sp>
    </p:spTree>
    <p:extLst>
      <p:ext uri="{BB962C8B-B14F-4D97-AF65-F5344CB8AC3E}">
        <p14:creationId xmlns:p14="http://schemas.microsoft.com/office/powerpoint/2010/main" val="3509786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F7950-7880-E1EB-FAAA-9CC9E004BFD3}"/>
              </a:ext>
            </a:extLst>
          </p:cNvPr>
          <p:cNvSpPr>
            <a:spLocks noGrp="1"/>
          </p:cNvSpPr>
          <p:nvPr>
            <p:ph type="title"/>
          </p:nvPr>
        </p:nvSpPr>
        <p:spPr/>
        <p:txBody>
          <a:bodyPr/>
          <a:lstStyle/>
          <a:p>
            <a:r>
              <a:rPr lang="en-US" dirty="0"/>
              <a:t>Model : Decision Tree Regression</a:t>
            </a:r>
            <a:endParaRPr lang="en-IN" dirty="0"/>
          </a:p>
        </p:txBody>
      </p:sp>
      <p:sp>
        <p:nvSpPr>
          <p:cNvPr id="3" name="Rectangle 2">
            <a:extLst>
              <a:ext uri="{FF2B5EF4-FFF2-40B4-BE49-F238E27FC236}">
                <a16:creationId xmlns:a16="http://schemas.microsoft.com/office/drawing/2014/main" id="{64E9C2A6-9C3A-B362-D5F2-E343B4ABF7B7}"/>
              </a:ext>
            </a:extLst>
          </p:cNvPr>
          <p:cNvSpPr/>
          <p:nvPr/>
        </p:nvSpPr>
        <p:spPr>
          <a:xfrm>
            <a:off x="168678" y="2929631"/>
            <a:ext cx="3755254" cy="108093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Data was split into train and test with a ratio of 70 to 30. And We train our model on 70% of the data.</a:t>
            </a:r>
            <a:endParaRPr lang="en-IN" sz="1600" dirty="0"/>
          </a:p>
        </p:txBody>
      </p:sp>
      <p:sp>
        <p:nvSpPr>
          <p:cNvPr id="4" name="Rectangle 3">
            <a:extLst>
              <a:ext uri="{FF2B5EF4-FFF2-40B4-BE49-F238E27FC236}">
                <a16:creationId xmlns:a16="http://schemas.microsoft.com/office/drawing/2014/main" id="{D6FB0AA4-FF9D-F02D-718E-0E6CC19FFEE4}"/>
              </a:ext>
            </a:extLst>
          </p:cNvPr>
          <p:cNvSpPr/>
          <p:nvPr/>
        </p:nvSpPr>
        <p:spPr>
          <a:xfrm>
            <a:off x="896645" y="2325950"/>
            <a:ext cx="1855433" cy="31071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Splitting</a:t>
            </a:r>
            <a:endParaRPr lang="en-IN" dirty="0"/>
          </a:p>
        </p:txBody>
      </p:sp>
      <p:sp>
        <p:nvSpPr>
          <p:cNvPr id="5" name="Rectangle 4">
            <a:extLst>
              <a:ext uri="{FF2B5EF4-FFF2-40B4-BE49-F238E27FC236}">
                <a16:creationId xmlns:a16="http://schemas.microsoft.com/office/drawing/2014/main" id="{38AD4665-B02D-BB7F-289E-FE19293C8077}"/>
              </a:ext>
            </a:extLst>
          </p:cNvPr>
          <p:cNvSpPr/>
          <p:nvPr/>
        </p:nvSpPr>
        <p:spPr>
          <a:xfrm>
            <a:off x="8087557" y="2971883"/>
            <a:ext cx="3018408" cy="10809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Decision Tree regressor was used as the regressor here.</a:t>
            </a:r>
            <a:endParaRPr lang="en-IN" sz="1600" dirty="0"/>
          </a:p>
        </p:txBody>
      </p:sp>
      <p:sp>
        <p:nvSpPr>
          <p:cNvPr id="6" name="Rectangle 5">
            <a:extLst>
              <a:ext uri="{FF2B5EF4-FFF2-40B4-BE49-F238E27FC236}">
                <a16:creationId xmlns:a16="http://schemas.microsoft.com/office/drawing/2014/main" id="{7D1B4EB4-BC80-85F0-6D28-2AD43B89906B}"/>
              </a:ext>
            </a:extLst>
          </p:cNvPr>
          <p:cNvSpPr/>
          <p:nvPr/>
        </p:nvSpPr>
        <p:spPr>
          <a:xfrm>
            <a:off x="8589145" y="2334827"/>
            <a:ext cx="2015231" cy="29296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Algorithm</a:t>
            </a:r>
            <a:endParaRPr lang="en-IN" dirty="0"/>
          </a:p>
        </p:txBody>
      </p:sp>
      <p:sp>
        <p:nvSpPr>
          <p:cNvPr id="7" name="Rectangle 6">
            <a:extLst>
              <a:ext uri="{FF2B5EF4-FFF2-40B4-BE49-F238E27FC236}">
                <a16:creationId xmlns:a16="http://schemas.microsoft.com/office/drawing/2014/main" id="{61BC90D7-5195-D72C-75E2-3D144888C22F}"/>
              </a:ext>
            </a:extLst>
          </p:cNvPr>
          <p:cNvSpPr/>
          <p:nvPr/>
        </p:nvSpPr>
        <p:spPr>
          <a:xfrm>
            <a:off x="896645" y="4527612"/>
            <a:ext cx="1855433" cy="31071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set Details</a:t>
            </a:r>
            <a:endParaRPr lang="en-IN" dirty="0"/>
          </a:p>
        </p:txBody>
      </p:sp>
      <p:sp>
        <p:nvSpPr>
          <p:cNvPr id="8" name="Rectangle 7">
            <a:extLst>
              <a:ext uri="{FF2B5EF4-FFF2-40B4-BE49-F238E27FC236}">
                <a16:creationId xmlns:a16="http://schemas.microsoft.com/office/drawing/2014/main" id="{19A398C8-A90D-CEBB-DEA5-47D9103438A4}"/>
              </a:ext>
            </a:extLst>
          </p:cNvPr>
          <p:cNvSpPr/>
          <p:nvPr/>
        </p:nvSpPr>
        <p:spPr>
          <a:xfrm>
            <a:off x="168678" y="5131293"/>
            <a:ext cx="3755254" cy="10809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Train dataset was consisting of 6596 values</a:t>
            </a:r>
            <a:r>
              <a:rPr lang="en-IN" sz="1600" dirty="0"/>
              <a:t> and test set was left with 2827 values.</a:t>
            </a:r>
            <a:endParaRPr lang="en-US" sz="1600" dirty="0"/>
          </a:p>
        </p:txBody>
      </p:sp>
      <p:sp>
        <p:nvSpPr>
          <p:cNvPr id="9" name="Rectangle 8">
            <a:extLst>
              <a:ext uri="{FF2B5EF4-FFF2-40B4-BE49-F238E27FC236}">
                <a16:creationId xmlns:a16="http://schemas.microsoft.com/office/drawing/2014/main" id="{B8BE062E-3EA0-B813-2DD7-FFC48F5D2EE1}"/>
              </a:ext>
            </a:extLst>
          </p:cNvPr>
          <p:cNvSpPr/>
          <p:nvPr/>
        </p:nvSpPr>
        <p:spPr>
          <a:xfrm>
            <a:off x="8589145" y="4634144"/>
            <a:ext cx="2015231" cy="31071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Accuracy</a:t>
            </a:r>
            <a:endParaRPr lang="en-IN" dirty="0"/>
          </a:p>
        </p:txBody>
      </p:sp>
      <p:sp>
        <p:nvSpPr>
          <p:cNvPr id="10" name="Rectangle 9">
            <a:extLst>
              <a:ext uri="{FF2B5EF4-FFF2-40B4-BE49-F238E27FC236}">
                <a16:creationId xmlns:a16="http://schemas.microsoft.com/office/drawing/2014/main" id="{A1AEEDC7-768C-8817-4170-86CA4671EAEB}"/>
              </a:ext>
            </a:extLst>
          </p:cNvPr>
          <p:cNvSpPr/>
          <p:nvPr/>
        </p:nvSpPr>
        <p:spPr>
          <a:xfrm>
            <a:off x="8087557" y="5308847"/>
            <a:ext cx="3018408" cy="10809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R square is used to get the accuracy of this model ~(0.9311).</a:t>
            </a:r>
            <a:endParaRPr lang="en-IN" sz="1600" dirty="0"/>
          </a:p>
        </p:txBody>
      </p:sp>
    </p:spTree>
    <p:extLst>
      <p:ext uri="{BB962C8B-B14F-4D97-AF65-F5344CB8AC3E}">
        <p14:creationId xmlns:p14="http://schemas.microsoft.com/office/powerpoint/2010/main" val="3107533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F7950-7880-E1EB-FAAA-9CC9E004BFD3}"/>
              </a:ext>
            </a:extLst>
          </p:cNvPr>
          <p:cNvSpPr>
            <a:spLocks noGrp="1"/>
          </p:cNvSpPr>
          <p:nvPr>
            <p:ph type="title"/>
          </p:nvPr>
        </p:nvSpPr>
        <p:spPr/>
        <p:txBody>
          <a:bodyPr/>
          <a:lstStyle/>
          <a:p>
            <a:r>
              <a:rPr lang="en-US" dirty="0"/>
              <a:t>Model : Polynomial Regression</a:t>
            </a:r>
            <a:endParaRPr lang="en-IN" dirty="0"/>
          </a:p>
        </p:txBody>
      </p:sp>
      <p:sp>
        <p:nvSpPr>
          <p:cNvPr id="3" name="Rectangle 2">
            <a:extLst>
              <a:ext uri="{FF2B5EF4-FFF2-40B4-BE49-F238E27FC236}">
                <a16:creationId xmlns:a16="http://schemas.microsoft.com/office/drawing/2014/main" id="{64E9C2A6-9C3A-B362-D5F2-E343B4ABF7B7}"/>
              </a:ext>
            </a:extLst>
          </p:cNvPr>
          <p:cNvSpPr/>
          <p:nvPr/>
        </p:nvSpPr>
        <p:spPr>
          <a:xfrm>
            <a:off x="168678" y="2929631"/>
            <a:ext cx="3755254" cy="108093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Data was split into train and test with a ratio of 70 to 30. And We train our model on 70% of the data.</a:t>
            </a:r>
            <a:endParaRPr lang="en-IN" sz="1600" dirty="0"/>
          </a:p>
        </p:txBody>
      </p:sp>
      <p:sp>
        <p:nvSpPr>
          <p:cNvPr id="4" name="Rectangle 3">
            <a:extLst>
              <a:ext uri="{FF2B5EF4-FFF2-40B4-BE49-F238E27FC236}">
                <a16:creationId xmlns:a16="http://schemas.microsoft.com/office/drawing/2014/main" id="{D6FB0AA4-FF9D-F02D-718E-0E6CC19FFEE4}"/>
              </a:ext>
            </a:extLst>
          </p:cNvPr>
          <p:cNvSpPr/>
          <p:nvPr/>
        </p:nvSpPr>
        <p:spPr>
          <a:xfrm>
            <a:off x="896645" y="2325950"/>
            <a:ext cx="1855433" cy="31071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Splitting</a:t>
            </a:r>
            <a:endParaRPr lang="en-IN" dirty="0"/>
          </a:p>
        </p:txBody>
      </p:sp>
      <p:sp>
        <p:nvSpPr>
          <p:cNvPr id="5" name="Rectangle 4">
            <a:extLst>
              <a:ext uri="{FF2B5EF4-FFF2-40B4-BE49-F238E27FC236}">
                <a16:creationId xmlns:a16="http://schemas.microsoft.com/office/drawing/2014/main" id="{38AD4665-B02D-BB7F-289E-FE19293C8077}"/>
              </a:ext>
            </a:extLst>
          </p:cNvPr>
          <p:cNvSpPr/>
          <p:nvPr/>
        </p:nvSpPr>
        <p:spPr>
          <a:xfrm>
            <a:off x="8087557" y="2929631"/>
            <a:ext cx="3018408" cy="10809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Linear regression was used as the regressor here.</a:t>
            </a:r>
            <a:endParaRPr lang="en-IN" sz="1600" dirty="0"/>
          </a:p>
        </p:txBody>
      </p:sp>
      <p:sp>
        <p:nvSpPr>
          <p:cNvPr id="6" name="Rectangle 5">
            <a:extLst>
              <a:ext uri="{FF2B5EF4-FFF2-40B4-BE49-F238E27FC236}">
                <a16:creationId xmlns:a16="http://schemas.microsoft.com/office/drawing/2014/main" id="{7D1B4EB4-BC80-85F0-6D28-2AD43B89906B}"/>
              </a:ext>
            </a:extLst>
          </p:cNvPr>
          <p:cNvSpPr/>
          <p:nvPr/>
        </p:nvSpPr>
        <p:spPr>
          <a:xfrm>
            <a:off x="8589145" y="2334827"/>
            <a:ext cx="2015231" cy="29296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Algorithm</a:t>
            </a:r>
            <a:endParaRPr lang="en-IN" dirty="0"/>
          </a:p>
        </p:txBody>
      </p:sp>
      <p:sp>
        <p:nvSpPr>
          <p:cNvPr id="7" name="Rectangle 6">
            <a:extLst>
              <a:ext uri="{FF2B5EF4-FFF2-40B4-BE49-F238E27FC236}">
                <a16:creationId xmlns:a16="http://schemas.microsoft.com/office/drawing/2014/main" id="{61BC90D7-5195-D72C-75E2-3D144888C22F}"/>
              </a:ext>
            </a:extLst>
          </p:cNvPr>
          <p:cNvSpPr/>
          <p:nvPr/>
        </p:nvSpPr>
        <p:spPr>
          <a:xfrm>
            <a:off x="896645" y="4527612"/>
            <a:ext cx="1855433" cy="31071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set Details</a:t>
            </a:r>
            <a:endParaRPr lang="en-IN" dirty="0"/>
          </a:p>
        </p:txBody>
      </p:sp>
      <p:sp>
        <p:nvSpPr>
          <p:cNvPr id="8" name="Rectangle 7">
            <a:extLst>
              <a:ext uri="{FF2B5EF4-FFF2-40B4-BE49-F238E27FC236}">
                <a16:creationId xmlns:a16="http://schemas.microsoft.com/office/drawing/2014/main" id="{19A398C8-A90D-CEBB-DEA5-47D9103438A4}"/>
              </a:ext>
            </a:extLst>
          </p:cNvPr>
          <p:cNvSpPr/>
          <p:nvPr/>
        </p:nvSpPr>
        <p:spPr>
          <a:xfrm>
            <a:off x="168678" y="5131293"/>
            <a:ext cx="3755254" cy="10809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Train dataset was consisting of 6596 values</a:t>
            </a:r>
            <a:r>
              <a:rPr lang="en-IN" sz="1600" dirty="0"/>
              <a:t> and test set was left with 2827 values.</a:t>
            </a:r>
            <a:endParaRPr lang="en-US" sz="1600" dirty="0"/>
          </a:p>
        </p:txBody>
      </p:sp>
      <p:sp>
        <p:nvSpPr>
          <p:cNvPr id="9" name="Rectangle 8">
            <a:extLst>
              <a:ext uri="{FF2B5EF4-FFF2-40B4-BE49-F238E27FC236}">
                <a16:creationId xmlns:a16="http://schemas.microsoft.com/office/drawing/2014/main" id="{B8BE062E-3EA0-B813-2DD7-FFC48F5D2EE1}"/>
              </a:ext>
            </a:extLst>
          </p:cNvPr>
          <p:cNvSpPr/>
          <p:nvPr/>
        </p:nvSpPr>
        <p:spPr>
          <a:xfrm>
            <a:off x="8589145" y="4634144"/>
            <a:ext cx="2015231" cy="31071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Accuracy</a:t>
            </a:r>
            <a:endParaRPr lang="en-IN" dirty="0"/>
          </a:p>
        </p:txBody>
      </p:sp>
      <p:sp>
        <p:nvSpPr>
          <p:cNvPr id="10" name="Rectangle 9">
            <a:extLst>
              <a:ext uri="{FF2B5EF4-FFF2-40B4-BE49-F238E27FC236}">
                <a16:creationId xmlns:a16="http://schemas.microsoft.com/office/drawing/2014/main" id="{A1AEEDC7-768C-8817-4170-86CA4671EAEB}"/>
              </a:ext>
            </a:extLst>
          </p:cNvPr>
          <p:cNvSpPr/>
          <p:nvPr/>
        </p:nvSpPr>
        <p:spPr>
          <a:xfrm>
            <a:off x="8087557" y="5308847"/>
            <a:ext cx="3018408" cy="10809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R square is used to get the accuracy of this model ~(0.9401).</a:t>
            </a:r>
            <a:endParaRPr lang="en-IN" sz="1600" dirty="0"/>
          </a:p>
        </p:txBody>
      </p:sp>
    </p:spTree>
    <p:extLst>
      <p:ext uri="{BB962C8B-B14F-4D97-AF65-F5344CB8AC3E}">
        <p14:creationId xmlns:p14="http://schemas.microsoft.com/office/powerpoint/2010/main" val="3407604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F7950-7880-E1EB-FAAA-9CC9E004BFD3}"/>
              </a:ext>
            </a:extLst>
          </p:cNvPr>
          <p:cNvSpPr>
            <a:spLocks noGrp="1"/>
          </p:cNvSpPr>
          <p:nvPr>
            <p:ph type="title"/>
          </p:nvPr>
        </p:nvSpPr>
        <p:spPr/>
        <p:txBody>
          <a:bodyPr/>
          <a:lstStyle/>
          <a:p>
            <a:r>
              <a:rPr lang="en-US" dirty="0"/>
              <a:t>Model : KNN</a:t>
            </a:r>
            <a:endParaRPr lang="en-IN" dirty="0"/>
          </a:p>
        </p:txBody>
      </p:sp>
      <p:sp>
        <p:nvSpPr>
          <p:cNvPr id="3" name="Rectangle 2">
            <a:extLst>
              <a:ext uri="{FF2B5EF4-FFF2-40B4-BE49-F238E27FC236}">
                <a16:creationId xmlns:a16="http://schemas.microsoft.com/office/drawing/2014/main" id="{64E9C2A6-9C3A-B362-D5F2-E343B4ABF7B7}"/>
              </a:ext>
            </a:extLst>
          </p:cNvPr>
          <p:cNvSpPr/>
          <p:nvPr/>
        </p:nvSpPr>
        <p:spPr>
          <a:xfrm>
            <a:off x="168678" y="2929631"/>
            <a:ext cx="3755254" cy="108093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Data was split into train and test with a ratio of 70 to 30. And We train our model on 70% of the data.</a:t>
            </a:r>
            <a:endParaRPr lang="en-IN" sz="1600" dirty="0"/>
          </a:p>
        </p:txBody>
      </p:sp>
      <p:sp>
        <p:nvSpPr>
          <p:cNvPr id="4" name="Rectangle 3">
            <a:extLst>
              <a:ext uri="{FF2B5EF4-FFF2-40B4-BE49-F238E27FC236}">
                <a16:creationId xmlns:a16="http://schemas.microsoft.com/office/drawing/2014/main" id="{D6FB0AA4-FF9D-F02D-718E-0E6CC19FFEE4}"/>
              </a:ext>
            </a:extLst>
          </p:cNvPr>
          <p:cNvSpPr/>
          <p:nvPr/>
        </p:nvSpPr>
        <p:spPr>
          <a:xfrm>
            <a:off x="896645" y="2325950"/>
            <a:ext cx="1855433" cy="31071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Splitting</a:t>
            </a:r>
            <a:endParaRPr lang="en-IN" dirty="0"/>
          </a:p>
        </p:txBody>
      </p:sp>
      <p:sp>
        <p:nvSpPr>
          <p:cNvPr id="5" name="Rectangle 4">
            <a:extLst>
              <a:ext uri="{FF2B5EF4-FFF2-40B4-BE49-F238E27FC236}">
                <a16:creationId xmlns:a16="http://schemas.microsoft.com/office/drawing/2014/main" id="{38AD4665-B02D-BB7F-289E-FE19293C8077}"/>
              </a:ext>
            </a:extLst>
          </p:cNvPr>
          <p:cNvSpPr/>
          <p:nvPr/>
        </p:nvSpPr>
        <p:spPr>
          <a:xfrm>
            <a:off x="8087557" y="2929631"/>
            <a:ext cx="3018408" cy="10809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Linear regression was used as the regressor here.</a:t>
            </a:r>
            <a:endParaRPr lang="en-IN" sz="1600" dirty="0"/>
          </a:p>
        </p:txBody>
      </p:sp>
      <p:sp>
        <p:nvSpPr>
          <p:cNvPr id="6" name="Rectangle 5">
            <a:extLst>
              <a:ext uri="{FF2B5EF4-FFF2-40B4-BE49-F238E27FC236}">
                <a16:creationId xmlns:a16="http://schemas.microsoft.com/office/drawing/2014/main" id="{7D1B4EB4-BC80-85F0-6D28-2AD43B89906B}"/>
              </a:ext>
            </a:extLst>
          </p:cNvPr>
          <p:cNvSpPr/>
          <p:nvPr/>
        </p:nvSpPr>
        <p:spPr>
          <a:xfrm>
            <a:off x="8589145" y="2334827"/>
            <a:ext cx="2015231" cy="29296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Algorithm</a:t>
            </a:r>
            <a:endParaRPr lang="en-IN" dirty="0"/>
          </a:p>
        </p:txBody>
      </p:sp>
      <p:sp>
        <p:nvSpPr>
          <p:cNvPr id="7" name="Rectangle 6">
            <a:extLst>
              <a:ext uri="{FF2B5EF4-FFF2-40B4-BE49-F238E27FC236}">
                <a16:creationId xmlns:a16="http://schemas.microsoft.com/office/drawing/2014/main" id="{61BC90D7-5195-D72C-75E2-3D144888C22F}"/>
              </a:ext>
            </a:extLst>
          </p:cNvPr>
          <p:cNvSpPr/>
          <p:nvPr/>
        </p:nvSpPr>
        <p:spPr>
          <a:xfrm>
            <a:off x="896645" y="4527612"/>
            <a:ext cx="1855433" cy="31071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set Details</a:t>
            </a:r>
            <a:endParaRPr lang="en-IN" dirty="0"/>
          </a:p>
        </p:txBody>
      </p:sp>
      <p:sp>
        <p:nvSpPr>
          <p:cNvPr id="8" name="Rectangle 7">
            <a:extLst>
              <a:ext uri="{FF2B5EF4-FFF2-40B4-BE49-F238E27FC236}">
                <a16:creationId xmlns:a16="http://schemas.microsoft.com/office/drawing/2014/main" id="{19A398C8-A90D-CEBB-DEA5-47D9103438A4}"/>
              </a:ext>
            </a:extLst>
          </p:cNvPr>
          <p:cNvSpPr/>
          <p:nvPr/>
        </p:nvSpPr>
        <p:spPr>
          <a:xfrm>
            <a:off x="168678" y="5131293"/>
            <a:ext cx="3755254" cy="10809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Train dataset was consisting of 6596 values</a:t>
            </a:r>
            <a:r>
              <a:rPr lang="en-IN" sz="1600" dirty="0"/>
              <a:t> and test set was left with 2827 values.</a:t>
            </a:r>
            <a:endParaRPr lang="en-US" sz="1600" dirty="0"/>
          </a:p>
        </p:txBody>
      </p:sp>
      <p:sp>
        <p:nvSpPr>
          <p:cNvPr id="9" name="Rectangle 8">
            <a:extLst>
              <a:ext uri="{FF2B5EF4-FFF2-40B4-BE49-F238E27FC236}">
                <a16:creationId xmlns:a16="http://schemas.microsoft.com/office/drawing/2014/main" id="{B8BE062E-3EA0-B813-2DD7-FFC48F5D2EE1}"/>
              </a:ext>
            </a:extLst>
          </p:cNvPr>
          <p:cNvSpPr/>
          <p:nvPr/>
        </p:nvSpPr>
        <p:spPr>
          <a:xfrm>
            <a:off x="8589145" y="4634144"/>
            <a:ext cx="2015231" cy="31071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Accuracy</a:t>
            </a:r>
            <a:endParaRPr lang="en-IN" dirty="0"/>
          </a:p>
        </p:txBody>
      </p:sp>
      <p:sp>
        <p:nvSpPr>
          <p:cNvPr id="10" name="Rectangle 9">
            <a:extLst>
              <a:ext uri="{FF2B5EF4-FFF2-40B4-BE49-F238E27FC236}">
                <a16:creationId xmlns:a16="http://schemas.microsoft.com/office/drawing/2014/main" id="{A1AEEDC7-768C-8817-4170-86CA4671EAEB}"/>
              </a:ext>
            </a:extLst>
          </p:cNvPr>
          <p:cNvSpPr/>
          <p:nvPr/>
        </p:nvSpPr>
        <p:spPr>
          <a:xfrm>
            <a:off x="8087557" y="5308847"/>
            <a:ext cx="3018408" cy="10809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R square is used to get the accuracy of this model ~(0.9478).</a:t>
            </a:r>
            <a:endParaRPr lang="en-IN" sz="1600" dirty="0"/>
          </a:p>
        </p:txBody>
      </p:sp>
    </p:spTree>
    <p:extLst>
      <p:ext uri="{BB962C8B-B14F-4D97-AF65-F5344CB8AC3E}">
        <p14:creationId xmlns:p14="http://schemas.microsoft.com/office/powerpoint/2010/main" val="3984403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F7950-7880-E1EB-FAAA-9CC9E004BFD3}"/>
              </a:ext>
            </a:extLst>
          </p:cNvPr>
          <p:cNvSpPr>
            <a:spLocks noGrp="1"/>
          </p:cNvSpPr>
          <p:nvPr>
            <p:ph type="title"/>
          </p:nvPr>
        </p:nvSpPr>
        <p:spPr/>
        <p:txBody>
          <a:bodyPr/>
          <a:lstStyle/>
          <a:p>
            <a:r>
              <a:rPr lang="en-US" dirty="0"/>
              <a:t>Model : Random Forest Regression</a:t>
            </a:r>
            <a:endParaRPr lang="en-IN" dirty="0"/>
          </a:p>
        </p:txBody>
      </p:sp>
      <p:sp>
        <p:nvSpPr>
          <p:cNvPr id="3" name="Rectangle 2">
            <a:extLst>
              <a:ext uri="{FF2B5EF4-FFF2-40B4-BE49-F238E27FC236}">
                <a16:creationId xmlns:a16="http://schemas.microsoft.com/office/drawing/2014/main" id="{64E9C2A6-9C3A-B362-D5F2-E343B4ABF7B7}"/>
              </a:ext>
            </a:extLst>
          </p:cNvPr>
          <p:cNvSpPr/>
          <p:nvPr/>
        </p:nvSpPr>
        <p:spPr>
          <a:xfrm>
            <a:off x="168678" y="2929631"/>
            <a:ext cx="3755254" cy="108093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Data was split into train and test with a ratio of 70 to 30. And We train our model on 70% of the data.</a:t>
            </a:r>
            <a:endParaRPr lang="en-IN" sz="1600" dirty="0"/>
          </a:p>
        </p:txBody>
      </p:sp>
      <p:sp>
        <p:nvSpPr>
          <p:cNvPr id="4" name="Rectangle 3">
            <a:extLst>
              <a:ext uri="{FF2B5EF4-FFF2-40B4-BE49-F238E27FC236}">
                <a16:creationId xmlns:a16="http://schemas.microsoft.com/office/drawing/2014/main" id="{D6FB0AA4-FF9D-F02D-718E-0E6CC19FFEE4}"/>
              </a:ext>
            </a:extLst>
          </p:cNvPr>
          <p:cNvSpPr/>
          <p:nvPr/>
        </p:nvSpPr>
        <p:spPr>
          <a:xfrm>
            <a:off x="896645" y="2325950"/>
            <a:ext cx="1855433" cy="31071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Splitting</a:t>
            </a:r>
            <a:endParaRPr lang="en-IN" dirty="0"/>
          </a:p>
        </p:txBody>
      </p:sp>
      <p:sp>
        <p:nvSpPr>
          <p:cNvPr id="5" name="Rectangle 4">
            <a:extLst>
              <a:ext uri="{FF2B5EF4-FFF2-40B4-BE49-F238E27FC236}">
                <a16:creationId xmlns:a16="http://schemas.microsoft.com/office/drawing/2014/main" id="{38AD4665-B02D-BB7F-289E-FE19293C8077}"/>
              </a:ext>
            </a:extLst>
          </p:cNvPr>
          <p:cNvSpPr/>
          <p:nvPr/>
        </p:nvSpPr>
        <p:spPr>
          <a:xfrm>
            <a:off x="8087557" y="2991775"/>
            <a:ext cx="3018408" cy="10187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Random forest regressor was used as the regressor here.</a:t>
            </a:r>
            <a:endParaRPr lang="en-IN" sz="1600" dirty="0"/>
          </a:p>
        </p:txBody>
      </p:sp>
      <p:sp>
        <p:nvSpPr>
          <p:cNvPr id="6" name="Rectangle 5">
            <a:extLst>
              <a:ext uri="{FF2B5EF4-FFF2-40B4-BE49-F238E27FC236}">
                <a16:creationId xmlns:a16="http://schemas.microsoft.com/office/drawing/2014/main" id="{7D1B4EB4-BC80-85F0-6D28-2AD43B89906B}"/>
              </a:ext>
            </a:extLst>
          </p:cNvPr>
          <p:cNvSpPr/>
          <p:nvPr/>
        </p:nvSpPr>
        <p:spPr>
          <a:xfrm>
            <a:off x="8589145" y="2334827"/>
            <a:ext cx="2015231" cy="29296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Algorithm</a:t>
            </a:r>
            <a:endParaRPr lang="en-IN" dirty="0"/>
          </a:p>
        </p:txBody>
      </p:sp>
      <p:sp>
        <p:nvSpPr>
          <p:cNvPr id="7" name="Rectangle 6">
            <a:extLst>
              <a:ext uri="{FF2B5EF4-FFF2-40B4-BE49-F238E27FC236}">
                <a16:creationId xmlns:a16="http://schemas.microsoft.com/office/drawing/2014/main" id="{61BC90D7-5195-D72C-75E2-3D144888C22F}"/>
              </a:ext>
            </a:extLst>
          </p:cNvPr>
          <p:cNvSpPr/>
          <p:nvPr/>
        </p:nvSpPr>
        <p:spPr>
          <a:xfrm>
            <a:off x="896645" y="4527612"/>
            <a:ext cx="1855433" cy="31071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set Details</a:t>
            </a:r>
            <a:endParaRPr lang="en-IN" dirty="0"/>
          </a:p>
        </p:txBody>
      </p:sp>
      <p:sp>
        <p:nvSpPr>
          <p:cNvPr id="8" name="Rectangle 7">
            <a:extLst>
              <a:ext uri="{FF2B5EF4-FFF2-40B4-BE49-F238E27FC236}">
                <a16:creationId xmlns:a16="http://schemas.microsoft.com/office/drawing/2014/main" id="{19A398C8-A90D-CEBB-DEA5-47D9103438A4}"/>
              </a:ext>
            </a:extLst>
          </p:cNvPr>
          <p:cNvSpPr/>
          <p:nvPr/>
        </p:nvSpPr>
        <p:spPr>
          <a:xfrm>
            <a:off x="168678" y="5131293"/>
            <a:ext cx="3755254" cy="10809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Train dataset was consisting of 6596 values</a:t>
            </a:r>
            <a:r>
              <a:rPr lang="en-IN" sz="1600" dirty="0"/>
              <a:t> and test set was left with 2827 values.</a:t>
            </a:r>
            <a:endParaRPr lang="en-US" sz="1600" dirty="0"/>
          </a:p>
        </p:txBody>
      </p:sp>
      <p:sp>
        <p:nvSpPr>
          <p:cNvPr id="9" name="Rectangle 8">
            <a:extLst>
              <a:ext uri="{FF2B5EF4-FFF2-40B4-BE49-F238E27FC236}">
                <a16:creationId xmlns:a16="http://schemas.microsoft.com/office/drawing/2014/main" id="{B8BE062E-3EA0-B813-2DD7-FFC48F5D2EE1}"/>
              </a:ext>
            </a:extLst>
          </p:cNvPr>
          <p:cNvSpPr/>
          <p:nvPr/>
        </p:nvSpPr>
        <p:spPr>
          <a:xfrm>
            <a:off x="8589145" y="4634144"/>
            <a:ext cx="2015231" cy="31071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Accuracy</a:t>
            </a:r>
            <a:endParaRPr lang="en-IN" dirty="0"/>
          </a:p>
        </p:txBody>
      </p:sp>
      <p:sp>
        <p:nvSpPr>
          <p:cNvPr id="10" name="Rectangle 9">
            <a:extLst>
              <a:ext uri="{FF2B5EF4-FFF2-40B4-BE49-F238E27FC236}">
                <a16:creationId xmlns:a16="http://schemas.microsoft.com/office/drawing/2014/main" id="{A1AEEDC7-768C-8817-4170-86CA4671EAEB}"/>
              </a:ext>
            </a:extLst>
          </p:cNvPr>
          <p:cNvSpPr/>
          <p:nvPr/>
        </p:nvSpPr>
        <p:spPr>
          <a:xfrm>
            <a:off x="8087557" y="5308847"/>
            <a:ext cx="3018408" cy="10809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R square is used to get the accuracy of this model ~(0.9546).</a:t>
            </a:r>
            <a:endParaRPr lang="en-IN" sz="1600" dirty="0"/>
          </a:p>
        </p:txBody>
      </p:sp>
    </p:spTree>
    <p:extLst>
      <p:ext uri="{BB962C8B-B14F-4D97-AF65-F5344CB8AC3E}">
        <p14:creationId xmlns:p14="http://schemas.microsoft.com/office/powerpoint/2010/main" val="2842009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16EB1-20BF-702F-FCDE-441CE82D88C1}"/>
              </a:ext>
            </a:extLst>
          </p:cNvPr>
          <p:cNvSpPr>
            <a:spLocks noGrp="1"/>
          </p:cNvSpPr>
          <p:nvPr>
            <p:ph type="title"/>
          </p:nvPr>
        </p:nvSpPr>
        <p:spPr/>
        <p:txBody>
          <a:bodyPr/>
          <a:lstStyle/>
          <a:p>
            <a:r>
              <a:rPr lang="en-US" dirty="0"/>
              <a:t>Final Model Selection:</a:t>
            </a:r>
            <a:endParaRPr lang="en-IN" dirty="0"/>
          </a:p>
        </p:txBody>
      </p:sp>
      <p:sp>
        <p:nvSpPr>
          <p:cNvPr id="3" name="Rectangle 2">
            <a:extLst>
              <a:ext uri="{FF2B5EF4-FFF2-40B4-BE49-F238E27FC236}">
                <a16:creationId xmlns:a16="http://schemas.microsoft.com/office/drawing/2014/main" id="{40274ADC-557B-FE1E-87E2-3F79AFF70BB0}"/>
              </a:ext>
            </a:extLst>
          </p:cNvPr>
          <p:cNvSpPr/>
          <p:nvPr/>
        </p:nvSpPr>
        <p:spPr>
          <a:xfrm>
            <a:off x="798990" y="2272682"/>
            <a:ext cx="8726750" cy="266237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The Final model that would be used for the future predictions is </a:t>
            </a:r>
            <a:r>
              <a:rPr lang="en-US" dirty="0">
                <a:highlight>
                  <a:srgbClr val="000000"/>
                </a:highlight>
              </a:rPr>
              <a:t>Random forest Regression Model </a:t>
            </a:r>
            <a:r>
              <a:rPr lang="en-US" dirty="0"/>
              <a:t>as it has shown the highest r square value among all the 4 model we had tested our data 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0" i="0" dirty="0">
                <a:solidFill>
                  <a:schemeClr val="tx1"/>
                </a:solidFill>
                <a:effectLst/>
              </a:rPr>
              <a:t>Polynomial regression can often be more accurate than linear regression for modeling.</a:t>
            </a:r>
            <a:endParaRPr lang="en-IN" dirty="0">
              <a:solidFill>
                <a:schemeClr val="tx1"/>
              </a:solidFill>
            </a:endParaRPr>
          </a:p>
        </p:txBody>
      </p:sp>
      <p:sp>
        <p:nvSpPr>
          <p:cNvPr id="4" name="Rectangle 3">
            <a:extLst>
              <a:ext uri="{FF2B5EF4-FFF2-40B4-BE49-F238E27FC236}">
                <a16:creationId xmlns:a16="http://schemas.microsoft.com/office/drawing/2014/main" id="{FD03C811-F03B-CC54-CD4F-EFA88A688EB5}"/>
              </a:ext>
            </a:extLst>
          </p:cNvPr>
          <p:cNvSpPr/>
          <p:nvPr/>
        </p:nvSpPr>
        <p:spPr>
          <a:xfrm>
            <a:off x="798990" y="4258053"/>
            <a:ext cx="5903650" cy="10809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Further this model will be used for the deployment.</a:t>
            </a:r>
            <a:endParaRPr lang="en-IN" dirty="0"/>
          </a:p>
        </p:txBody>
      </p:sp>
    </p:spTree>
    <p:extLst>
      <p:ext uri="{BB962C8B-B14F-4D97-AF65-F5344CB8AC3E}">
        <p14:creationId xmlns:p14="http://schemas.microsoft.com/office/powerpoint/2010/main" val="2920836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8AA4F-F8CE-26EB-F483-8F553F367B45}"/>
              </a:ext>
            </a:extLst>
          </p:cNvPr>
          <p:cNvSpPr>
            <a:spLocks noGrp="1"/>
          </p:cNvSpPr>
          <p:nvPr>
            <p:ph type="title"/>
          </p:nvPr>
        </p:nvSpPr>
        <p:spPr/>
        <p:txBody>
          <a:bodyPr/>
          <a:lstStyle/>
          <a:p>
            <a:r>
              <a:rPr lang="en-US" dirty="0"/>
              <a:t>Presented By:</a:t>
            </a:r>
          </a:p>
        </p:txBody>
      </p:sp>
      <p:sp>
        <p:nvSpPr>
          <p:cNvPr id="3" name="Content Placeholder 2">
            <a:extLst>
              <a:ext uri="{FF2B5EF4-FFF2-40B4-BE49-F238E27FC236}">
                <a16:creationId xmlns:a16="http://schemas.microsoft.com/office/drawing/2014/main" id="{F0F2635A-DC5F-C66B-9032-FADCEE6416BD}"/>
              </a:ext>
            </a:extLst>
          </p:cNvPr>
          <p:cNvSpPr>
            <a:spLocks noGrp="1"/>
          </p:cNvSpPr>
          <p:nvPr>
            <p:ph idx="1"/>
          </p:nvPr>
        </p:nvSpPr>
        <p:spPr/>
        <p:txBody>
          <a:bodyPr/>
          <a:lstStyle/>
          <a:p>
            <a:pPr marL="0" indent="0">
              <a:buNone/>
            </a:pPr>
            <a:r>
              <a:rPr lang="en-US" dirty="0">
                <a:solidFill>
                  <a:schemeClr val="bg1"/>
                </a:solidFill>
              </a:rPr>
              <a:t>Mr. Prashant Payghan    </a:t>
            </a:r>
          </a:p>
          <a:p>
            <a:pPr marL="0" indent="0">
              <a:buNone/>
            </a:pPr>
            <a:r>
              <a:rPr lang="en-US" dirty="0">
                <a:solidFill>
                  <a:schemeClr val="bg1"/>
                </a:solidFill>
              </a:rPr>
              <a:t>Mr. </a:t>
            </a:r>
            <a:r>
              <a:rPr lang="en-US" dirty="0" err="1">
                <a:solidFill>
                  <a:schemeClr val="bg1"/>
                </a:solidFill>
              </a:rPr>
              <a:t>Rajratna</a:t>
            </a:r>
            <a:r>
              <a:rPr lang="en-US" dirty="0">
                <a:solidFill>
                  <a:schemeClr val="bg1"/>
                </a:solidFill>
              </a:rPr>
              <a:t> </a:t>
            </a:r>
            <a:r>
              <a:rPr lang="en-US" dirty="0" err="1">
                <a:solidFill>
                  <a:schemeClr val="bg1"/>
                </a:solidFill>
              </a:rPr>
              <a:t>Dubdube</a:t>
            </a:r>
            <a:endParaRPr lang="en-US" dirty="0">
              <a:solidFill>
                <a:schemeClr val="bg1"/>
              </a:solidFill>
            </a:endParaRPr>
          </a:p>
          <a:p>
            <a:pPr marL="0" indent="0">
              <a:buNone/>
            </a:pPr>
            <a:r>
              <a:rPr lang="en-US" dirty="0">
                <a:solidFill>
                  <a:schemeClr val="bg1"/>
                </a:solidFill>
              </a:rPr>
              <a:t>Ms. Priti Deshmukh</a:t>
            </a:r>
          </a:p>
          <a:p>
            <a:pPr marL="0" indent="0">
              <a:buNone/>
            </a:pPr>
            <a:r>
              <a:rPr lang="en-US" dirty="0">
                <a:solidFill>
                  <a:schemeClr val="bg1"/>
                </a:solidFill>
              </a:rPr>
              <a:t>Mr. Girish </a:t>
            </a:r>
            <a:r>
              <a:rPr lang="en-US" dirty="0" err="1">
                <a:solidFill>
                  <a:schemeClr val="bg1"/>
                </a:solidFill>
              </a:rPr>
              <a:t>Rayte</a:t>
            </a:r>
            <a:endParaRPr lang="en-US" dirty="0">
              <a:solidFill>
                <a:schemeClr val="bg1"/>
              </a:solidFill>
            </a:endParaRPr>
          </a:p>
          <a:p>
            <a:pPr marL="0" indent="0">
              <a:buNone/>
            </a:pPr>
            <a:r>
              <a:rPr lang="en-US" dirty="0">
                <a:solidFill>
                  <a:schemeClr val="bg1"/>
                </a:solidFill>
              </a:rPr>
              <a:t>Mr. Mohammed</a:t>
            </a:r>
          </a:p>
        </p:txBody>
      </p:sp>
    </p:spTree>
    <p:extLst>
      <p:ext uri="{BB962C8B-B14F-4D97-AF65-F5344CB8AC3E}">
        <p14:creationId xmlns:p14="http://schemas.microsoft.com/office/powerpoint/2010/main" val="612879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CDED0-0A79-41EA-9866-1EC0BD777D2D}"/>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2F6C99DC-6977-4DFA-91B4-2FC235FA25EC}"/>
              </a:ext>
            </a:extLst>
          </p:cNvPr>
          <p:cNvSpPr>
            <a:spLocks noGrp="1"/>
          </p:cNvSpPr>
          <p:nvPr>
            <p:ph idx="1"/>
          </p:nvPr>
        </p:nvSpPr>
        <p:spPr>
          <a:xfrm>
            <a:off x="449502" y="2262965"/>
            <a:ext cx="4504238" cy="3841807"/>
          </a:xfrm>
        </p:spPr>
        <p:txBody>
          <a:bodyPr>
            <a:normAutofit fontScale="77500" lnSpcReduction="20000"/>
          </a:bodyPr>
          <a:lstStyle/>
          <a:p>
            <a:pPr marL="285750" indent="-285750">
              <a:buFont typeface="Arial" panose="020B0604020202020204" pitchFamily="34" charset="0"/>
              <a:buChar char="•"/>
            </a:pPr>
            <a:r>
              <a:rPr lang="en-US" sz="2100" dirty="0"/>
              <a:t>The data had outliers which can cause errors in getting the final results so we try remove them from our data. </a:t>
            </a:r>
          </a:p>
          <a:p>
            <a:pPr marL="285750" indent="-285750">
              <a:buFont typeface="Arial" panose="020B0604020202020204" pitchFamily="34" charset="0"/>
              <a:buChar char="•"/>
            </a:pPr>
            <a:r>
              <a:rPr lang="en-US" sz="2100" dirty="0"/>
              <a:t>To select the best model we had to train our data on different models. And select the model having the best accuracy on basis of the max </a:t>
            </a:r>
            <a:r>
              <a:rPr lang="en-US" sz="2100" dirty="0" err="1"/>
              <a:t>rsquare</a:t>
            </a:r>
            <a:r>
              <a:rPr lang="en-US" sz="2100" dirty="0"/>
              <a:t> and least </a:t>
            </a:r>
            <a:r>
              <a:rPr lang="en-US" sz="2100" dirty="0" err="1"/>
              <a:t>mse</a:t>
            </a:r>
            <a:r>
              <a:rPr lang="en-US" sz="2100" dirty="0"/>
              <a:t> value to predict our future data.</a:t>
            </a:r>
          </a:p>
          <a:p>
            <a:pPr marL="285750" indent="-285750">
              <a:buFont typeface="Arial" panose="020B0604020202020204" pitchFamily="34" charset="0"/>
              <a:buChar char="•"/>
            </a:pPr>
            <a:r>
              <a:rPr lang="en-US" sz="2100" dirty="0"/>
              <a:t>The data itself had multicollinearity between the independent variables, which creates challenges in the regression analysis because it becomes difficult to determine the individual effect of each independent variable on the dependent variable accurately.</a:t>
            </a:r>
          </a:p>
          <a:p>
            <a:pPr marL="285750" indent="-285750">
              <a:buFont typeface="Arial" panose="020B0604020202020204" pitchFamily="34" charset="0"/>
              <a:buChar char="•"/>
            </a:pPr>
            <a:r>
              <a:rPr lang="en-US" sz="2100" dirty="0"/>
              <a:t>The deployment is also a big challenge in itself so we tried to learn about it on </a:t>
            </a:r>
            <a:r>
              <a:rPr lang="en-US" sz="2100" dirty="0" err="1"/>
              <a:t>youtube</a:t>
            </a:r>
            <a:r>
              <a:rPr lang="en-US" sz="2100" dirty="0"/>
              <a:t>, </a:t>
            </a:r>
            <a:r>
              <a:rPr lang="en-US" sz="2100" dirty="0" err="1"/>
              <a:t>skitlearn</a:t>
            </a:r>
            <a:r>
              <a:rPr lang="en-US" sz="2100" dirty="0"/>
              <a:t>, and some other sites.</a:t>
            </a:r>
            <a:endParaRPr lang="en-IN" sz="2100" dirty="0"/>
          </a:p>
          <a:p>
            <a:endParaRPr lang="en-IN" sz="1800" dirty="0"/>
          </a:p>
        </p:txBody>
      </p:sp>
      <p:pic>
        <p:nvPicPr>
          <p:cNvPr id="4" name="Content Placeholder 7">
            <a:extLst>
              <a:ext uri="{FF2B5EF4-FFF2-40B4-BE49-F238E27FC236}">
                <a16:creationId xmlns:a16="http://schemas.microsoft.com/office/drawing/2014/main" id="{2B0F3E49-77F7-296B-5BE3-8E51E62E01FC}"/>
              </a:ext>
            </a:extLst>
          </p:cNvPr>
          <p:cNvPicPr>
            <a:picLocks noChangeAspect="1"/>
          </p:cNvPicPr>
          <p:nvPr/>
        </p:nvPicPr>
        <p:blipFill>
          <a:blip r:embed="rId2"/>
          <a:stretch>
            <a:fillRect/>
          </a:stretch>
        </p:blipFill>
        <p:spPr>
          <a:xfrm>
            <a:off x="5354086" y="2262966"/>
            <a:ext cx="5035550" cy="397359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132591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44F9C-A02A-2B38-0A3B-D81BD9D41E34}"/>
              </a:ext>
            </a:extLst>
          </p:cNvPr>
          <p:cNvSpPr>
            <a:spLocks noGrp="1"/>
          </p:cNvSpPr>
          <p:nvPr>
            <p:ph type="title"/>
          </p:nvPr>
        </p:nvSpPr>
        <p:spPr/>
        <p:txBody>
          <a:bodyPr/>
          <a:lstStyle/>
          <a:p>
            <a:r>
              <a:rPr lang="en-US" dirty="0"/>
              <a:t>Thank You!</a:t>
            </a:r>
            <a:endParaRPr lang="en-IN" dirty="0"/>
          </a:p>
        </p:txBody>
      </p:sp>
      <p:sp>
        <p:nvSpPr>
          <p:cNvPr id="3" name="Text Placeholder 2">
            <a:extLst>
              <a:ext uri="{FF2B5EF4-FFF2-40B4-BE49-F238E27FC236}">
                <a16:creationId xmlns:a16="http://schemas.microsoft.com/office/drawing/2014/main" id="{7BC278E1-ADEC-0BEE-C8BF-9D30CFB9DB8C}"/>
              </a:ext>
            </a:extLst>
          </p:cNvPr>
          <p:cNvSpPr>
            <a:spLocks noGrp="1"/>
          </p:cNvSpPr>
          <p:nvPr>
            <p:ph type="body" idx="1"/>
          </p:nvPr>
        </p:nvSpPr>
        <p:spPr/>
        <p:txBody>
          <a:bodyPr/>
          <a:lstStyle/>
          <a:p>
            <a:r>
              <a:rPr lang="en-US" dirty="0"/>
              <a:t>23-sept-23</a:t>
            </a:r>
            <a:endParaRPr lang="en-IN" dirty="0"/>
          </a:p>
        </p:txBody>
      </p:sp>
    </p:spTree>
    <p:extLst>
      <p:ext uri="{BB962C8B-B14F-4D97-AF65-F5344CB8AC3E}">
        <p14:creationId xmlns:p14="http://schemas.microsoft.com/office/powerpoint/2010/main" val="2400403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0D08-5F87-8BCB-BEB6-E007E19315C5}"/>
              </a:ext>
            </a:extLst>
          </p:cNvPr>
          <p:cNvSpPr>
            <a:spLocks noGrp="1"/>
          </p:cNvSpPr>
          <p:nvPr>
            <p:ph type="title"/>
          </p:nvPr>
        </p:nvSpPr>
        <p:spPr/>
        <p:txBody>
          <a:bodyPr/>
          <a:lstStyle/>
          <a:p>
            <a:r>
              <a:rPr lang="en-US" dirty="0"/>
              <a:t>Business Objective:</a:t>
            </a:r>
          </a:p>
        </p:txBody>
      </p:sp>
      <p:sp>
        <p:nvSpPr>
          <p:cNvPr id="3" name="Content Placeholder 2">
            <a:extLst>
              <a:ext uri="{FF2B5EF4-FFF2-40B4-BE49-F238E27FC236}">
                <a16:creationId xmlns:a16="http://schemas.microsoft.com/office/drawing/2014/main" id="{2EA73C39-A1D0-E8D1-0AA4-A60D6200D56A}"/>
              </a:ext>
            </a:extLst>
          </p:cNvPr>
          <p:cNvSpPr>
            <a:spLocks noGrp="1"/>
          </p:cNvSpPr>
          <p:nvPr>
            <p:ph idx="1"/>
          </p:nvPr>
        </p:nvSpPr>
        <p:spPr/>
        <p:txBody>
          <a:bodyPr>
            <a:normAutofit/>
          </a:bodyPr>
          <a:lstStyle/>
          <a:p>
            <a:pPr marL="0" indent="0" algn="l" rtl="0" eaLnBrk="1" latinLnBrk="0" hangingPunct="1">
              <a:lnSpc>
                <a:spcPct val="90000"/>
              </a:lnSpc>
              <a:spcBef>
                <a:spcPts val="1000"/>
              </a:spcBef>
              <a:spcAft>
                <a:spcPts val="0"/>
              </a:spcAft>
              <a:buNone/>
            </a:pPr>
            <a:r>
              <a:rPr lang="en-US" kern="1200" dirty="0">
                <a:solidFill>
                  <a:schemeClr val="bg1"/>
                </a:solidFill>
                <a:effectLst/>
                <a:latin typeface="Trebuchet MS" panose="020B0603020202020204" pitchFamily="34" charset="0"/>
                <a:ea typeface="+mn-ea"/>
                <a:cs typeface="+mn-cs"/>
              </a:rPr>
              <a:t>A combined- cycle power plant comprises gas turbines, steam turbines, and heat recovery steam generators. In this type of plant, the electricity is generated by gas and steam turbines combined in one cycle. Then, it is transferred from one turbine to another.</a:t>
            </a:r>
            <a:endParaRPr lang="en-US" dirty="0">
              <a:effectLst/>
            </a:endParaRPr>
          </a:p>
          <a:p>
            <a:pPr marL="0" indent="0">
              <a:buNone/>
            </a:pPr>
            <a:r>
              <a:rPr lang="en-US" kern="1200" dirty="0">
                <a:solidFill>
                  <a:schemeClr val="bg1"/>
                </a:solidFill>
                <a:effectLst/>
                <a:latin typeface="Trebuchet MS" panose="020B0603020202020204" pitchFamily="34" charset="0"/>
                <a:ea typeface="+mn-ea"/>
                <a:cs typeface="+mn-cs"/>
              </a:rPr>
              <a:t>We have to model the energy generated as a function of exhaust vacuum and ambient variables and use that model to improve the plants performance</a:t>
            </a:r>
            <a:endParaRPr lang="en-US" dirty="0"/>
          </a:p>
        </p:txBody>
      </p:sp>
    </p:spTree>
    <p:extLst>
      <p:ext uri="{BB962C8B-B14F-4D97-AF65-F5344CB8AC3E}">
        <p14:creationId xmlns:p14="http://schemas.microsoft.com/office/powerpoint/2010/main" val="1613004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7972-6B9D-3FBA-5F6A-BD7CACCE7BA9}"/>
              </a:ext>
            </a:extLst>
          </p:cNvPr>
          <p:cNvSpPr>
            <a:spLocks noGrp="1"/>
          </p:cNvSpPr>
          <p:nvPr>
            <p:ph type="title"/>
          </p:nvPr>
        </p:nvSpPr>
        <p:spPr/>
        <p:txBody>
          <a:bodyPr/>
          <a:lstStyle/>
          <a:p>
            <a:r>
              <a:rPr lang="en-US" dirty="0"/>
              <a:t>Project Architecture:</a:t>
            </a:r>
          </a:p>
        </p:txBody>
      </p:sp>
      <p:sp>
        <p:nvSpPr>
          <p:cNvPr id="3" name="Content Placeholder 2">
            <a:extLst>
              <a:ext uri="{FF2B5EF4-FFF2-40B4-BE49-F238E27FC236}">
                <a16:creationId xmlns:a16="http://schemas.microsoft.com/office/drawing/2014/main" id="{CF763A39-18AA-5666-ACE7-D10FAE0FEE34}"/>
              </a:ext>
            </a:extLst>
          </p:cNvPr>
          <p:cNvSpPr>
            <a:spLocks noGrp="1"/>
          </p:cNvSpPr>
          <p:nvPr>
            <p:ph idx="1"/>
          </p:nvPr>
        </p:nvSpPr>
        <p:spPr/>
        <p:txBody>
          <a:bodyPr/>
          <a:lstStyle/>
          <a:p>
            <a:pPr marL="457200" indent="-457200">
              <a:buAutoNum type="arabicPeriod"/>
            </a:pPr>
            <a:r>
              <a:rPr lang="en-US" dirty="0">
                <a:solidFill>
                  <a:schemeClr val="bg1"/>
                </a:solidFill>
              </a:rPr>
              <a:t>Understanding Business Problem</a:t>
            </a:r>
          </a:p>
          <a:p>
            <a:pPr marL="457200" indent="-457200">
              <a:buAutoNum type="arabicPeriod"/>
            </a:pPr>
            <a:r>
              <a:rPr lang="en-US" dirty="0">
                <a:solidFill>
                  <a:schemeClr val="bg1"/>
                </a:solidFill>
              </a:rPr>
              <a:t>EDA Process</a:t>
            </a:r>
          </a:p>
          <a:p>
            <a:pPr marL="457200" indent="-457200">
              <a:buAutoNum type="arabicPeriod"/>
            </a:pPr>
            <a:r>
              <a:rPr lang="en-US" dirty="0">
                <a:solidFill>
                  <a:schemeClr val="bg1"/>
                </a:solidFill>
              </a:rPr>
              <a:t>Feature Engineering</a:t>
            </a:r>
          </a:p>
          <a:p>
            <a:pPr marL="457200" indent="-457200">
              <a:buAutoNum type="arabicPeriod"/>
            </a:pPr>
            <a:r>
              <a:rPr lang="en-US" dirty="0">
                <a:solidFill>
                  <a:schemeClr val="bg1"/>
                </a:solidFill>
              </a:rPr>
              <a:t>Model Building</a:t>
            </a:r>
          </a:p>
          <a:p>
            <a:pPr marL="457200" indent="-457200">
              <a:buAutoNum type="arabicPeriod"/>
            </a:pPr>
            <a:r>
              <a:rPr lang="en-US" dirty="0">
                <a:solidFill>
                  <a:schemeClr val="bg1"/>
                </a:solidFill>
              </a:rPr>
              <a:t>Deployment</a:t>
            </a:r>
          </a:p>
          <a:p>
            <a:pPr marL="457200" indent="-457200">
              <a:buAutoNum type="arabicPeriod"/>
            </a:pPr>
            <a:r>
              <a:rPr lang="en-US" dirty="0">
                <a:solidFill>
                  <a:schemeClr val="bg1"/>
                </a:solidFill>
              </a:rPr>
              <a:t>Feedback</a:t>
            </a: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35853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3BCF-A684-3E0B-7E42-C66C5FD88CC0}"/>
              </a:ext>
            </a:extLst>
          </p:cNvPr>
          <p:cNvSpPr>
            <a:spLocks noGrp="1"/>
          </p:cNvSpPr>
          <p:nvPr>
            <p:ph type="title"/>
          </p:nvPr>
        </p:nvSpPr>
        <p:spPr/>
        <p:txBody>
          <a:bodyPr/>
          <a:lstStyle/>
          <a:p>
            <a:r>
              <a:rPr lang="en-US" dirty="0"/>
              <a:t>Data Set Details:</a:t>
            </a:r>
          </a:p>
        </p:txBody>
      </p:sp>
      <p:sp>
        <p:nvSpPr>
          <p:cNvPr id="3" name="Content Placeholder 2">
            <a:extLst>
              <a:ext uri="{FF2B5EF4-FFF2-40B4-BE49-F238E27FC236}">
                <a16:creationId xmlns:a16="http://schemas.microsoft.com/office/drawing/2014/main" id="{CA88EFAB-DF6B-5AEA-7FCA-A0C4762A1089}"/>
              </a:ext>
            </a:extLst>
          </p:cNvPr>
          <p:cNvSpPr>
            <a:spLocks noGrp="1"/>
          </p:cNvSpPr>
          <p:nvPr>
            <p:ph idx="1"/>
          </p:nvPr>
        </p:nvSpPr>
        <p:spPr>
          <a:xfrm>
            <a:off x="680321" y="2336873"/>
            <a:ext cx="10756713" cy="4401552"/>
          </a:xfrm>
        </p:spPr>
        <p:txBody>
          <a:bodyPr/>
          <a:lstStyle/>
          <a:p>
            <a:pPr marL="0" indent="0">
              <a:buNone/>
            </a:pPr>
            <a:r>
              <a:rPr lang="en-US" dirty="0">
                <a:solidFill>
                  <a:schemeClr val="bg1"/>
                </a:solidFill>
              </a:rPr>
              <a:t>In given dataset the data file contains 9568 observations with 5 variables.</a:t>
            </a:r>
          </a:p>
          <a:p>
            <a:pPr marL="0" indent="0">
              <a:buNone/>
            </a:pPr>
            <a:endParaRPr lang="en-US" dirty="0">
              <a:solidFill>
                <a:schemeClr val="bg1"/>
              </a:solidFill>
            </a:endParaRPr>
          </a:p>
          <a:p>
            <a:pPr marL="0" indent="0">
              <a:buNone/>
            </a:pPr>
            <a:r>
              <a:rPr lang="en-US" dirty="0">
                <a:solidFill>
                  <a:schemeClr val="bg1"/>
                </a:solidFill>
              </a:rPr>
              <a:t>The variables are the following-</a:t>
            </a:r>
          </a:p>
          <a:p>
            <a:pPr marL="457200" indent="-457200">
              <a:buAutoNum type="arabicPeriod"/>
            </a:pPr>
            <a:r>
              <a:rPr lang="en-US" dirty="0">
                <a:solidFill>
                  <a:schemeClr val="bg1"/>
                </a:solidFill>
              </a:rPr>
              <a:t>temperature, in degree </a:t>
            </a:r>
            <a:r>
              <a:rPr lang="en-US" dirty="0" err="1">
                <a:solidFill>
                  <a:schemeClr val="bg1"/>
                </a:solidFill>
              </a:rPr>
              <a:t>Celcius</a:t>
            </a:r>
            <a:r>
              <a:rPr lang="en-US" dirty="0">
                <a:solidFill>
                  <a:schemeClr val="bg1"/>
                </a:solidFill>
              </a:rPr>
              <a:t>.</a:t>
            </a:r>
          </a:p>
          <a:p>
            <a:pPr marL="457200" indent="-457200">
              <a:buAutoNum type="arabicPeriod"/>
            </a:pPr>
            <a:r>
              <a:rPr lang="en-US" dirty="0" err="1">
                <a:solidFill>
                  <a:schemeClr val="bg1"/>
                </a:solidFill>
              </a:rPr>
              <a:t>exhaust_vacuum</a:t>
            </a:r>
            <a:r>
              <a:rPr lang="en-US" dirty="0">
                <a:solidFill>
                  <a:schemeClr val="bg1"/>
                </a:solidFill>
              </a:rPr>
              <a:t>, in cm Hg.                                          </a:t>
            </a:r>
            <a:r>
              <a:rPr lang="en-US" sz="1800" b="1" dirty="0"/>
              <a:t>Independent Variable</a:t>
            </a:r>
          </a:p>
          <a:p>
            <a:pPr marL="457200" indent="-457200">
              <a:buAutoNum type="arabicPeriod"/>
            </a:pPr>
            <a:r>
              <a:rPr lang="en-US" dirty="0" err="1">
                <a:solidFill>
                  <a:schemeClr val="bg1"/>
                </a:solidFill>
              </a:rPr>
              <a:t>amb_pressure</a:t>
            </a:r>
            <a:r>
              <a:rPr lang="en-US" dirty="0">
                <a:solidFill>
                  <a:schemeClr val="bg1"/>
                </a:solidFill>
              </a:rPr>
              <a:t>, in </a:t>
            </a:r>
            <a:r>
              <a:rPr lang="en-US" dirty="0" err="1">
                <a:solidFill>
                  <a:schemeClr val="bg1"/>
                </a:solidFill>
              </a:rPr>
              <a:t>milibar</a:t>
            </a:r>
            <a:r>
              <a:rPr lang="en-US" dirty="0">
                <a:solidFill>
                  <a:schemeClr val="bg1"/>
                </a:solidFill>
              </a:rPr>
              <a:t>. (Ambient Pressure)                   </a:t>
            </a:r>
          </a:p>
          <a:p>
            <a:pPr marL="457200" indent="-457200">
              <a:buAutoNum type="arabicPeriod"/>
            </a:pPr>
            <a:r>
              <a:rPr lang="en-US" dirty="0" err="1">
                <a:solidFill>
                  <a:schemeClr val="bg1"/>
                </a:solidFill>
              </a:rPr>
              <a:t>R_humidity</a:t>
            </a:r>
            <a:r>
              <a:rPr lang="en-US" dirty="0">
                <a:solidFill>
                  <a:schemeClr val="bg1"/>
                </a:solidFill>
              </a:rPr>
              <a:t>, in percentage.(Relative Humidity)</a:t>
            </a:r>
          </a:p>
          <a:p>
            <a:pPr marL="457200" indent="-457200">
              <a:buAutoNum type="arabicPeriod"/>
            </a:pPr>
            <a:r>
              <a:rPr lang="en-US" dirty="0" err="1">
                <a:solidFill>
                  <a:schemeClr val="bg1"/>
                </a:solidFill>
              </a:rPr>
              <a:t>Energy_production</a:t>
            </a:r>
            <a:r>
              <a:rPr lang="en-US" dirty="0">
                <a:solidFill>
                  <a:schemeClr val="bg1"/>
                </a:solidFill>
              </a:rPr>
              <a:t>, in MW,                                           </a:t>
            </a:r>
            <a:r>
              <a:rPr lang="en-US" sz="1800" b="1" dirty="0"/>
              <a:t>Dependent Variable  </a:t>
            </a:r>
          </a:p>
        </p:txBody>
      </p:sp>
      <p:sp>
        <p:nvSpPr>
          <p:cNvPr id="4" name="Right Brace 3">
            <a:extLst>
              <a:ext uri="{FF2B5EF4-FFF2-40B4-BE49-F238E27FC236}">
                <a16:creationId xmlns:a16="http://schemas.microsoft.com/office/drawing/2014/main" id="{CE905BB4-341F-6516-3857-D819CBD28C07}"/>
              </a:ext>
            </a:extLst>
          </p:cNvPr>
          <p:cNvSpPr/>
          <p:nvPr/>
        </p:nvSpPr>
        <p:spPr>
          <a:xfrm>
            <a:off x="7849773" y="3784209"/>
            <a:ext cx="746291" cy="1520127"/>
          </a:xfrm>
          <a:prstGeom prst="rightBrace">
            <a:avLst/>
          </a:prstGeom>
          <a:ln>
            <a:solidFill>
              <a:schemeClr val="tx1"/>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b="1">
              <a:ln w="22225">
                <a:solidFill>
                  <a:schemeClr val="accent2"/>
                </a:solidFill>
                <a:prstDash val="solid"/>
              </a:ln>
              <a:solidFill>
                <a:schemeClr val="bg1"/>
              </a:solidFill>
            </a:endParaRPr>
          </a:p>
        </p:txBody>
      </p:sp>
      <p:sp>
        <p:nvSpPr>
          <p:cNvPr id="6" name="Arrow: Right 5">
            <a:extLst>
              <a:ext uri="{FF2B5EF4-FFF2-40B4-BE49-F238E27FC236}">
                <a16:creationId xmlns:a16="http://schemas.microsoft.com/office/drawing/2014/main" id="{360477DF-23E2-2D8C-5FE6-C4080E109F64}"/>
              </a:ext>
            </a:extLst>
          </p:cNvPr>
          <p:cNvSpPr/>
          <p:nvPr/>
        </p:nvSpPr>
        <p:spPr>
          <a:xfrm>
            <a:off x="7484717" y="5593861"/>
            <a:ext cx="1139483" cy="2509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449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165CE-C4DB-17FF-1DA9-2A2DB5DD6DF8}"/>
              </a:ext>
            </a:extLst>
          </p:cNvPr>
          <p:cNvSpPr>
            <a:spLocks noGrp="1"/>
          </p:cNvSpPr>
          <p:nvPr>
            <p:ph type="title"/>
          </p:nvPr>
        </p:nvSpPr>
        <p:spPr/>
        <p:txBody>
          <a:bodyPr/>
          <a:lstStyle/>
          <a:p>
            <a:r>
              <a:rPr lang="en-US" dirty="0"/>
              <a:t>Data Set:</a:t>
            </a:r>
          </a:p>
        </p:txBody>
      </p:sp>
      <p:pic>
        <p:nvPicPr>
          <p:cNvPr id="5" name="Content Placeholder 4">
            <a:extLst>
              <a:ext uri="{FF2B5EF4-FFF2-40B4-BE49-F238E27FC236}">
                <a16:creationId xmlns:a16="http://schemas.microsoft.com/office/drawing/2014/main" id="{FAAAA069-65FB-7636-EA9A-ECFBBDF70931}"/>
              </a:ext>
            </a:extLst>
          </p:cNvPr>
          <p:cNvPicPr>
            <a:picLocks noGrp="1" noChangeAspect="1"/>
          </p:cNvPicPr>
          <p:nvPr>
            <p:ph idx="1"/>
          </p:nvPr>
        </p:nvPicPr>
        <p:blipFill>
          <a:blip r:embed="rId2"/>
          <a:stretch>
            <a:fillRect/>
          </a:stretch>
        </p:blipFill>
        <p:spPr>
          <a:xfrm>
            <a:off x="680322" y="2336800"/>
            <a:ext cx="7605549" cy="4266285"/>
          </a:xfrm>
        </p:spPr>
      </p:pic>
      <p:sp>
        <p:nvSpPr>
          <p:cNvPr id="6" name="Right Brace 5">
            <a:extLst>
              <a:ext uri="{FF2B5EF4-FFF2-40B4-BE49-F238E27FC236}">
                <a16:creationId xmlns:a16="http://schemas.microsoft.com/office/drawing/2014/main" id="{3253E42D-393E-5297-0CBE-7BC94459C160}"/>
              </a:ext>
            </a:extLst>
          </p:cNvPr>
          <p:cNvSpPr/>
          <p:nvPr/>
        </p:nvSpPr>
        <p:spPr>
          <a:xfrm>
            <a:off x="8623495" y="2669580"/>
            <a:ext cx="1012874" cy="3600723"/>
          </a:xfrm>
          <a:prstGeom prst="rightBrace">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8" name="TextBox 7">
            <a:extLst>
              <a:ext uri="{FF2B5EF4-FFF2-40B4-BE49-F238E27FC236}">
                <a16:creationId xmlns:a16="http://schemas.microsoft.com/office/drawing/2014/main" id="{B2186005-3B1B-4B62-D788-D5097C7C1342}"/>
              </a:ext>
            </a:extLst>
          </p:cNvPr>
          <p:cNvSpPr txBox="1"/>
          <p:nvPr/>
        </p:nvSpPr>
        <p:spPr>
          <a:xfrm flipH="1">
            <a:off x="9997441" y="4299125"/>
            <a:ext cx="2194559" cy="341632"/>
          </a:xfrm>
          <a:prstGeom prst="rect">
            <a:avLst/>
          </a:prstGeom>
          <a:noFill/>
        </p:spPr>
        <p:txBody>
          <a:bodyPr wrap="square">
            <a:spAutoFit/>
          </a:bodyPr>
          <a:lstStyle/>
          <a:p>
            <a:pPr marL="0" indent="0" algn="l" rtl="0" eaLnBrk="1" latinLnBrk="0" hangingPunct="1">
              <a:lnSpc>
                <a:spcPct val="90000"/>
              </a:lnSpc>
              <a:spcBef>
                <a:spcPts val="1000"/>
              </a:spcBef>
              <a:spcAft>
                <a:spcPts val="0"/>
              </a:spcAft>
            </a:pPr>
            <a:r>
              <a:rPr lang="en-US" b="1" dirty="0">
                <a:latin typeface="Trebuchet MS" panose="020B0603020202020204" pitchFamily="34" charset="0"/>
              </a:rPr>
              <a:t>First 10</a:t>
            </a:r>
            <a:endParaRPr lang="en-US" b="1" dirty="0"/>
          </a:p>
        </p:txBody>
      </p:sp>
    </p:spTree>
    <p:extLst>
      <p:ext uri="{BB962C8B-B14F-4D97-AF65-F5344CB8AC3E}">
        <p14:creationId xmlns:p14="http://schemas.microsoft.com/office/powerpoint/2010/main" val="3948038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EF40-0D95-EBC3-44D3-362305ACDB72}"/>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06C55424-9E07-E1BF-56BF-3A591FC1952A}"/>
              </a:ext>
            </a:extLst>
          </p:cNvPr>
          <p:cNvSpPr>
            <a:spLocks noGrp="1"/>
          </p:cNvSpPr>
          <p:nvPr>
            <p:ph idx="1"/>
          </p:nvPr>
        </p:nvSpPr>
        <p:spPr>
          <a:xfrm>
            <a:off x="680321" y="2336872"/>
            <a:ext cx="11168779" cy="4000427"/>
          </a:xfrm>
        </p:spPr>
        <p:txBody>
          <a:bodyPr>
            <a:normAutofit/>
          </a:bodyPr>
          <a:lstStyle/>
          <a:p>
            <a:pPr marL="457200" indent="-457200">
              <a:buAutoNum type="arabicPeriod"/>
            </a:pPr>
            <a:r>
              <a:rPr lang="en-US" dirty="0">
                <a:solidFill>
                  <a:schemeClr val="bg1"/>
                </a:solidFill>
              </a:rPr>
              <a:t>The given dataset has 9568 rows and 5 column.</a:t>
            </a:r>
          </a:p>
          <a:p>
            <a:pPr marL="457200" indent="-457200">
              <a:buAutoNum type="arabicPeriod"/>
            </a:pPr>
            <a:r>
              <a:rPr lang="en-US" dirty="0">
                <a:solidFill>
                  <a:schemeClr val="bg1"/>
                </a:solidFill>
              </a:rPr>
              <a:t>Upon checking the given dataset has no null values.</a:t>
            </a:r>
          </a:p>
          <a:p>
            <a:pPr marL="457200" indent="-457200">
              <a:buAutoNum type="arabicPeriod"/>
            </a:pPr>
            <a:r>
              <a:rPr lang="en-US" dirty="0">
                <a:solidFill>
                  <a:schemeClr val="bg1"/>
                </a:solidFill>
              </a:rPr>
              <a:t>We get 41 duplicate values in given dataset and we clean them.</a:t>
            </a:r>
          </a:p>
          <a:p>
            <a:pPr marL="457200" indent="-457200">
              <a:buAutoNum type="arabicPeriod"/>
            </a:pPr>
            <a:r>
              <a:rPr lang="en-US" dirty="0">
                <a:solidFill>
                  <a:schemeClr val="bg1"/>
                </a:solidFill>
              </a:rPr>
              <a:t>After cleaning we have 9527 rows and 5 column.</a:t>
            </a:r>
          </a:p>
          <a:p>
            <a:pPr marL="457200" indent="-457200">
              <a:buAutoNum type="arabicPeriod"/>
            </a:pPr>
            <a:r>
              <a:rPr lang="en-US" dirty="0">
                <a:solidFill>
                  <a:schemeClr val="bg1"/>
                </a:solidFill>
              </a:rPr>
              <a:t>We visualize the data and check the data distribution with </a:t>
            </a:r>
            <a:r>
              <a:rPr lang="en-US" dirty="0" err="1">
                <a:solidFill>
                  <a:schemeClr val="bg1"/>
                </a:solidFill>
              </a:rPr>
              <a:t>histplot</a:t>
            </a:r>
            <a:r>
              <a:rPr lang="en-US" dirty="0">
                <a:solidFill>
                  <a:schemeClr val="bg1"/>
                </a:solidFill>
              </a:rPr>
              <a:t> of temperature.</a:t>
            </a:r>
          </a:p>
          <a:p>
            <a:pPr marL="457200" indent="-457200">
              <a:buAutoNum type="arabicPeriod"/>
            </a:pPr>
            <a:r>
              <a:rPr lang="en-US" dirty="0">
                <a:solidFill>
                  <a:schemeClr val="bg1"/>
                </a:solidFill>
              </a:rPr>
              <a:t>We also get outliners in ambient pressure and </a:t>
            </a:r>
            <a:r>
              <a:rPr lang="en-US" dirty="0" err="1">
                <a:solidFill>
                  <a:schemeClr val="bg1"/>
                </a:solidFill>
              </a:rPr>
              <a:t>r_humidity</a:t>
            </a:r>
            <a:r>
              <a:rPr lang="en-US" dirty="0">
                <a:solidFill>
                  <a:schemeClr val="bg1"/>
                </a:solidFill>
              </a:rPr>
              <a:t> and we clean that. </a:t>
            </a:r>
            <a:endParaRPr lang="en-US" dirty="0"/>
          </a:p>
        </p:txBody>
      </p:sp>
    </p:spTree>
    <p:extLst>
      <p:ext uri="{BB962C8B-B14F-4D97-AF65-F5344CB8AC3E}">
        <p14:creationId xmlns:p14="http://schemas.microsoft.com/office/powerpoint/2010/main" val="3799877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25C0-3B9D-2B7E-AB88-F56D869E6BA8}"/>
              </a:ext>
            </a:extLst>
          </p:cNvPr>
          <p:cNvSpPr>
            <a:spLocks noGrp="1"/>
          </p:cNvSpPr>
          <p:nvPr>
            <p:ph type="title"/>
          </p:nvPr>
        </p:nvSpPr>
        <p:spPr/>
        <p:txBody>
          <a:bodyPr/>
          <a:lstStyle/>
          <a:p>
            <a:r>
              <a:rPr lang="en-US" dirty="0"/>
              <a:t>Correlation with variables:</a:t>
            </a:r>
          </a:p>
        </p:txBody>
      </p:sp>
      <p:pic>
        <p:nvPicPr>
          <p:cNvPr id="5" name="Content Placeholder 4">
            <a:extLst>
              <a:ext uri="{FF2B5EF4-FFF2-40B4-BE49-F238E27FC236}">
                <a16:creationId xmlns:a16="http://schemas.microsoft.com/office/drawing/2014/main" id="{8D12ED57-2AC3-8272-8080-7FE3DC17CE89}"/>
              </a:ext>
            </a:extLst>
          </p:cNvPr>
          <p:cNvPicPr>
            <a:picLocks noGrp="1" noChangeAspect="1"/>
          </p:cNvPicPr>
          <p:nvPr>
            <p:ph idx="1"/>
          </p:nvPr>
        </p:nvPicPr>
        <p:blipFill>
          <a:blip r:embed="rId2"/>
          <a:stretch>
            <a:fillRect/>
          </a:stretch>
        </p:blipFill>
        <p:spPr>
          <a:xfrm>
            <a:off x="680321" y="2131485"/>
            <a:ext cx="6672979" cy="457917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0216B0DD-10F2-4A7F-EE73-A97E4804FD4A}"/>
              </a:ext>
            </a:extLst>
          </p:cNvPr>
          <p:cNvSpPr txBox="1"/>
          <p:nvPr/>
        </p:nvSpPr>
        <p:spPr>
          <a:xfrm>
            <a:off x="7607300" y="2344088"/>
            <a:ext cx="4406900" cy="3098284"/>
          </a:xfrm>
          <a:prstGeom prst="rect">
            <a:avLst/>
          </a:prstGeom>
          <a:noFill/>
        </p:spPr>
        <p:txBody>
          <a:bodyPr wrap="square">
            <a:spAutoFit/>
          </a:bodyPr>
          <a:lstStyle/>
          <a:p>
            <a:pPr marL="342900" indent="-342900" algn="l" rtl="0" eaLnBrk="1" latinLnBrk="0" hangingPunct="1">
              <a:lnSpc>
                <a:spcPct val="90000"/>
              </a:lnSpc>
              <a:spcBef>
                <a:spcPts val="1000"/>
              </a:spcBef>
              <a:spcAft>
                <a:spcPts val="0"/>
              </a:spcAft>
              <a:buAutoNum type="arabicPeriod"/>
            </a:pPr>
            <a:r>
              <a:rPr lang="en-US" dirty="0">
                <a:latin typeface="Trebuchet MS" panose="020B0603020202020204" pitchFamily="34" charset="0"/>
              </a:rPr>
              <a:t>From the scatter plot Temperature have strongest relationship which is   </a:t>
            </a:r>
            <a:r>
              <a:rPr lang="en-US" b="1" dirty="0">
                <a:latin typeface="Trebuchet MS" panose="020B0603020202020204" pitchFamily="34" charset="0"/>
              </a:rPr>
              <a:t>-</a:t>
            </a:r>
            <a:r>
              <a:rPr lang="en-US" b="1" dirty="0" err="1">
                <a:latin typeface="Trebuchet MS" panose="020B0603020202020204" pitchFamily="34" charset="0"/>
              </a:rPr>
              <a:t>ve</a:t>
            </a:r>
            <a:r>
              <a:rPr lang="en-US" b="1" dirty="0">
                <a:latin typeface="Trebuchet MS" panose="020B0603020202020204" pitchFamily="34" charset="0"/>
              </a:rPr>
              <a:t> </a:t>
            </a:r>
            <a:r>
              <a:rPr lang="en-US" dirty="0">
                <a:latin typeface="Trebuchet MS" panose="020B0603020202020204" pitchFamily="34" charset="0"/>
              </a:rPr>
              <a:t>with the output.</a:t>
            </a:r>
          </a:p>
          <a:p>
            <a:pPr marL="342900" indent="-342900" algn="l" rtl="0" eaLnBrk="1" latinLnBrk="0" hangingPunct="1">
              <a:lnSpc>
                <a:spcPct val="90000"/>
              </a:lnSpc>
              <a:spcBef>
                <a:spcPts val="1000"/>
              </a:spcBef>
              <a:spcAft>
                <a:spcPts val="0"/>
              </a:spcAft>
              <a:buAutoNum type="arabicPeriod"/>
            </a:pPr>
            <a:endParaRPr lang="en-US" dirty="0">
              <a:latin typeface="Trebuchet MS" panose="020B0603020202020204" pitchFamily="34" charset="0"/>
            </a:endParaRPr>
          </a:p>
          <a:p>
            <a:pPr marL="342900" indent="-342900" algn="l" rtl="0" eaLnBrk="1" latinLnBrk="0" hangingPunct="1">
              <a:lnSpc>
                <a:spcPct val="90000"/>
              </a:lnSpc>
              <a:spcBef>
                <a:spcPts val="1000"/>
              </a:spcBef>
              <a:spcAft>
                <a:spcPts val="0"/>
              </a:spcAft>
              <a:buAutoNum type="arabicPeriod"/>
            </a:pPr>
            <a:r>
              <a:rPr lang="en-US" dirty="0">
                <a:latin typeface="Trebuchet MS" panose="020B0603020202020204" pitchFamily="34" charset="0"/>
              </a:rPr>
              <a:t>Ambient pressure have a +</a:t>
            </a:r>
            <a:r>
              <a:rPr lang="en-US" dirty="0" err="1">
                <a:latin typeface="Trebuchet MS" panose="020B0603020202020204" pitchFamily="34" charset="0"/>
              </a:rPr>
              <a:t>ve</a:t>
            </a:r>
            <a:r>
              <a:rPr lang="en-US" dirty="0">
                <a:latin typeface="Trebuchet MS" panose="020B0603020202020204" pitchFamily="34" charset="0"/>
              </a:rPr>
              <a:t> correlation with the output.</a:t>
            </a:r>
          </a:p>
          <a:p>
            <a:pPr marL="342900" indent="-342900" algn="l" rtl="0" eaLnBrk="1" latinLnBrk="0" hangingPunct="1">
              <a:lnSpc>
                <a:spcPct val="90000"/>
              </a:lnSpc>
              <a:spcBef>
                <a:spcPts val="1000"/>
              </a:spcBef>
              <a:spcAft>
                <a:spcPts val="0"/>
              </a:spcAft>
              <a:buAutoNum type="arabicPeriod"/>
            </a:pPr>
            <a:endParaRPr lang="en-US" dirty="0">
              <a:latin typeface="Trebuchet MS" panose="020B0603020202020204" pitchFamily="34" charset="0"/>
            </a:endParaRPr>
          </a:p>
          <a:p>
            <a:pPr marL="342900" indent="-342900" algn="l" rtl="0" eaLnBrk="1" latinLnBrk="0" hangingPunct="1">
              <a:lnSpc>
                <a:spcPct val="90000"/>
              </a:lnSpc>
              <a:spcBef>
                <a:spcPts val="1000"/>
              </a:spcBef>
              <a:spcAft>
                <a:spcPts val="0"/>
              </a:spcAft>
              <a:buAutoNum type="arabicPeriod"/>
            </a:pPr>
            <a:r>
              <a:rPr lang="en-US" dirty="0">
                <a:effectLst/>
                <a:latin typeface="Trebuchet MS" panose="020B0603020202020204" pitchFamily="34" charset="0"/>
              </a:rPr>
              <a:t>Exhaust vacuum have </a:t>
            </a:r>
            <a:r>
              <a:rPr lang="en-US" b="1" dirty="0">
                <a:latin typeface="Trebuchet MS" panose="020B0603020202020204" pitchFamily="34" charset="0"/>
              </a:rPr>
              <a:t>–</a:t>
            </a:r>
            <a:r>
              <a:rPr lang="en-US" b="1" dirty="0" err="1">
                <a:latin typeface="Trebuchet MS" panose="020B0603020202020204" pitchFamily="34" charset="0"/>
              </a:rPr>
              <a:t>ve</a:t>
            </a:r>
            <a:r>
              <a:rPr lang="en-US" b="1" dirty="0">
                <a:latin typeface="Trebuchet MS" panose="020B0603020202020204" pitchFamily="34" charset="0"/>
              </a:rPr>
              <a:t> </a:t>
            </a:r>
            <a:r>
              <a:rPr lang="en-US" dirty="0">
                <a:latin typeface="Trebuchet MS" panose="020B0603020202020204" pitchFamily="34" charset="0"/>
              </a:rPr>
              <a:t>and Relative humidity have </a:t>
            </a:r>
            <a:r>
              <a:rPr lang="en-US" b="1" dirty="0">
                <a:latin typeface="Trebuchet MS" panose="020B0603020202020204" pitchFamily="34" charset="0"/>
              </a:rPr>
              <a:t>+</a:t>
            </a:r>
            <a:r>
              <a:rPr lang="en-US" b="1" dirty="0" err="1">
                <a:latin typeface="Trebuchet MS" panose="020B0603020202020204" pitchFamily="34" charset="0"/>
              </a:rPr>
              <a:t>ve</a:t>
            </a:r>
            <a:r>
              <a:rPr lang="en-US" b="1" dirty="0">
                <a:latin typeface="Trebuchet MS" panose="020B0603020202020204" pitchFamily="34" charset="0"/>
              </a:rPr>
              <a:t> </a:t>
            </a:r>
            <a:r>
              <a:rPr lang="en-US" dirty="0">
                <a:latin typeface="Trebuchet MS" panose="020B0603020202020204" pitchFamily="34" charset="0"/>
              </a:rPr>
              <a:t>impact on output.</a:t>
            </a:r>
            <a:endParaRPr lang="en-US" dirty="0">
              <a:effectLst/>
              <a:latin typeface="Trebuchet MS" panose="020B0603020202020204" pitchFamily="34" charset="0"/>
            </a:endParaRPr>
          </a:p>
        </p:txBody>
      </p:sp>
    </p:spTree>
    <p:extLst>
      <p:ext uri="{BB962C8B-B14F-4D97-AF65-F5344CB8AC3E}">
        <p14:creationId xmlns:p14="http://schemas.microsoft.com/office/powerpoint/2010/main" val="2690586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D7C7-F4A2-A75B-0144-B8DE997CFE99}"/>
              </a:ext>
            </a:extLst>
          </p:cNvPr>
          <p:cNvSpPr>
            <a:spLocks noGrp="1"/>
          </p:cNvSpPr>
          <p:nvPr>
            <p:ph type="title"/>
          </p:nvPr>
        </p:nvSpPr>
        <p:spPr/>
        <p:txBody>
          <a:bodyPr/>
          <a:lstStyle/>
          <a:p>
            <a:r>
              <a:rPr lang="en-US" dirty="0"/>
              <a:t>Outliers:</a:t>
            </a:r>
          </a:p>
        </p:txBody>
      </p:sp>
      <p:sp>
        <p:nvSpPr>
          <p:cNvPr id="3" name="Content Placeholder 2">
            <a:extLst>
              <a:ext uri="{FF2B5EF4-FFF2-40B4-BE49-F238E27FC236}">
                <a16:creationId xmlns:a16="http://schemas.microsoft.com/office/drawing/2014/main" id="{AFAC9B39-4435-2FD0-06B3-C8E05DAE54F0}"/>
              </a:ext>
            </a:extLst>
          </p:cNvPr>
          <p:cNvSpPr>
            <a:spLocks noGrp="1"/>
          </p:cNvSpPr>
          <p:nvPr>
            <p:ph idx="1"/>
          </p:nvPr>
        </p:nvSpPr>
        <p:spPr>
          <a:xfrm>
            <a:off x="0" y="2077376"/>
            <a:ext cx="12192000" cy="4780624"/>
          </a:xfrm>
        </p:spPr>
        <p:txBody>
          <a:bodyPr>
            <a:normAutofit/>
          </a:bodyPr>
          <a:lstStyle/>
          <a:p>
            <a:r>
              <a:rPr lang="en-US" sz="1800" dirty="0"/>
              <a:t>We get outliers in ambient pressure at upper extreme(above 1030) and lower extreme(below 997).</a:t>
            </a:r>
          </a:p>
          <a:p>
            <a:r>
              <a:rPr lang="en-US" sz="1800" dirty="0"/>
              <a:t>We can see outliers in relative humidity at lower extreme(below 32).</a:t>
            </a:r>
          </a:p>
        </p:txBody>
      </p:sp>
      <p:pic>
        <p:nvPicPr>
          <p:cNvPr id="10" name="Picture 9" descr="photo_2023-09-08_12-32-25T.jpg"/>
          <p:cNvPicPr>
            <a:picLocks noChangeAspect="1"/>
          </p:cNvPicPr>
          <p:nvPr/>
        </p:nvPicPr>
        <p:blipFill>
          <a:blip r:embed="rId2"/>
          <a:stretch>
            <a:fillRect/>
          </a:stretch>
        </p:blipFill>
        <p:spPr>
          <a:xfrm>
            <a:off x="121698" y="3499672"/>
            <a:ext cx="2197100" cy="323432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2" name="Picture 11" descr="photo_2023-09-08_12-32-41E.jpg"/>
          <p:cNvPicPr>
            <a:picLocks noChangeAspect="1"/>
          </p:cNvPicPr>
          <p:nvPr/>
        </p:nvPicPr>
        <p:blipFill>
          <a:blip r:embed="rId3"/>
          <a:stretch>
            <a:fillRect/>
          </a:stretch>
        </p:blipFill>
        <p:spPr>
          <a:xfrm>
            <a:off x="2526394" y="3528073"/>
            <a:ext cx="2197100" cy="317752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4" name="Picture 13" descr="photo_2023-09-08_12-32-54A.jpg"/>
          <p:cNvPicPr>
            <a:picLocks noChangeAspect="1"/>
          </p:cNvPicPr>
          <p:nvPr/>
        </p:nvPicPr>
        <p:blipFill>
          <a:blip r:embed="rId4"/>
          <a:stretch>
            <a:fillRect/>
          </a:stretch>
        </p:blipFill>
        <p:spPr>
          <a:xfrm>
            <a:off x="4933893" y="3202003"/>
            <a:ext cx="2220725" cy="317752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6" name="Picture 15" descr="photo_2023-09-08_12-33-06R.jpg"/>
          <p:cNvPicPr>
            <a:picLocks noChangeAspect="1"/>
          </p:cNvPicPr>
          <p:nvPr/>
        </p:nvPicPr>
        <p:blipFill>
          <a:blip r:embed="rId5"/>
          <a:stretch>
            <a:fillRect/>
          </a:stretch>
        </p:blipFill>
        <p:spPr>
          <a:xfrm>
            <a:off x="7365017" y="3188149"/>
            <a:ext cx="2310489" cy="319138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7" name="Picture 16" descr="photo_2023-09-08_12-33-17R.jpg"/>
          <p:cNvPicPr>
            <a:picLocks noChangeAspect="1"/>
          </p:cNvPicPr>
          <p:nvPr/>
        </p:nvPicPr>
        <p:blipFill>
          <a:blip r:embed="rId6"/>
          <a:stretch>
            <a:fillRect/>
          </a:stretch>
        </p:blipFill>
        <p:spPr>
          <a:xfrm>
            <a:off x="9895805" y="3514219"/>
            <a:ext cx="2159795" cy="319138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5996565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1529</TotalTime>
  <Words>1222</Words>
  <Application>Microsoft Office PowerPoint</Application>
  <PresentationFormat>Widescreen</PresentationFormat>
  <Paragraphs>128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Google Sans</vt:lpstr>
      <vt:lpstr>Trebuchet MS</vt:lpstr>
      <vt:lpstr>Berlin</vt:lpstr>
      <vt:lpstr>ENERGY PRODUCTION FOR COMBINED CYCLE POWER PLANT</vt:lpstr>
      <vt:lpstr>Presented By:</vt:lpstr>
      <vt:lpstr>Business Objective:</vt:lpstr>
      <vt:lpstr>Project Architecture:</vt:lpstr>
      <vt:lpstr>Data Set Details:</vt:lpstr>
      <vt:lpstr>Data Set:</vt:lpstr>
      <vt:lpstr>EXPLORATORY DATA ANALYSIS (EDA):</vt:lpstr>
      <vt:lpstr>Correlation with variables:</vt:lpstr>
      <vt:lpstr>Outliers:</vt:lpstr>
      <vt:lpstr>REMOVING OUTLIERS: </vt:lpstr>
      <vt:lpstr>Heatmap:</vt:lpstr>
      <vt:lpstr>Skewness, Correlation &amp; Outliers:</vt:lpstr>
      <vt:lpstr>Normalization:</vt:lpstr>
      <vt:lpstr>Model : Multi Linear Regression</vt:lpstr>
      <vt:lpstr>Model : Decision Tree Regression</vt:lpstr>
      <vt:lpstr>Model : Polynomial Regression</vt:lpstr>
      <vt:lpstr>Model : KNN</vt:lpstr>
      <vt:lpstr>Model : Random Forest Regression</vt:lpstr>
      <vt:lpstr>Final Model Selection:</vt:lpstr>
      <vt:lpstr>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PRODUCTION FOR COMBINED CYCLE POWER PLANT</dc:title>
  <dc:creator>Prashant Payghan</dc:creator>
  <cp:lastModifiedBy>abhijeet dubdube</cp:lastModifiedBy>
  <cp:revision>17</cp:revision>
  <dcterms:created xsi:type="dcterms:W3CDTF">2023-09-07T05:23:52Z</dcterms:created>
  <dcterms:modified xsi:type="dcterms:W3CDTF">2023-09-24T03:36:29Z</dcterms:modified>
</cp:coreProperties>
</file>