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31"/>
  </p:notesMasterIdLst>
  <p:sldIdLst>
    <p:sldId id="256" r:id="rId5"/>
    <p:sldId id="257" r:id="rId6"/>
    <p:sldId id="304" r:id="rId7"/>
    <p:sldId id="258" r:id="rId8"/>
    <p:sldId id="302" r:id="rId9"/>
    <p:sldId id="308" r:id="rId10"/>
    <p:sldId id="307" r:id="rId11"/>
    <p:sldId id="309" r:id="rId12"/>
    <p:sldId id="310" r:id="rId13"/>
    <p:sldId id="311" r:id="rId14"/>
    <p:sldId id="312" r:id="rId15"/>
    <p:sldId id="318" r:id="rId16"/>
    <p:sldId id="313" r:id="rId17"/>
    <p:sldId id="316" r:id="rId18"/>
    <p:sldId id="315" r:id="rId19"/>
    <p:sldId id="314" r:id="rId20"/>
    <p:sldId id="319" r:id="rId21"/>
    <p:sldId id="322" r:id="rId22"/>
    <p:sldId id="321" r:id="rId23"/>
    <p:sldId id="320" r:id="rId24"/>
    <p:sldId id="323" r:id="rId25"/>
    <p:sldId id="324" r:id="rId26"/>
    <p:sldId id="303" r:id="rId27"/>
    <p:sldId id="268" r:id="rId28"/>
    <p:sldId id="305"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6E6E"/>
    <a:srgbClr val="646C92"/>
    <a:srgbClr val="DAE3E3"/>
    <a:srgbClr val="68598D"/>
    <a:srgbClr val="5A6B7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5934"/>
  </p:normalViewPr>
  <p:slideViewPr>
    <p:cSldViewPr snapToGrid="0">
      <p:cViewPr>
        <p:scale>
          <a:sx n="71" d="100"/>
          <a:sy n="71" d="100"/>
        </p:scale>
        <p:origin x="696" y="10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492851" y="484046"/>
            <a:ext cx="4650901" cy="2334637"/>
          </a:xfrm>
        </p:spPr>
        <p:txBody>
          <a:bodyPr>
            <a:normAutofit/>
          </a:bodyPr>
          <a:lstStyle/>
          <a:p>
            <a:r>
              <a:rPr lang="en-US" dirty="0"/>
              <a:t>Movie Recommendation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92851" y="3173554"/>
            <a:ext cx="3200260" cy="3202619"/>
          </a:xfrm>
        </p:spPr>
        <p:txBody>
          <a:bodyPr>
            <a:normAutofit fontScale="77500" lnSpcReduction="20000"/>
          </a:bodyPr>
          <a:lstStyle/>
          <a:p>
            <a:pPr marL="342900" indent="-342900" algn="l">
              <a:buFont typeface="Arial" panose="020B0604020202020204" pitchFamily="34" charset="0"/>
              <a:buChar char="•"/>
            </a:pPr>
            <a:r>
              <a:rPr lang="en-US" dirty="0">
                <a:solidFill>
                  <a:schemeClr val="tx1">
                    <a:lumMod val="75000"/>
                    <a:lumOff val="25000"/>
                    <a:alpha val="60000"/>
                  </a:schemeClr>
                </a:solidFill>
                <a:cs typeface="Calibri"/>
              </a:rPr>
              <a:t>Deepesh Kumar Verma</a:t>
            </a:r>
          </a:p>
          <a:p>
            <a:pPr marL="342900" indent="-342900" algn="l">
              <a:buFont typeface="Arial" panose="020B0604020202020204" pitchFamily="34" charset="0"/>
              <a:buChar char="•"/>
            </a:pPr>
            <a:r>
              <a:rPr lang="en-US" dirty="0">
                <a:solidFill>
                  <a:schemeClr val="tx1">
                    <a:lumMod val="75000"/>
                    <a:lumOff val="25000"/>
                    <a:alpha val="60000"/>
                  </a:schemeClr>
                </a:solidFill>
                <a:cs typeface="Calibri"/>
              </a:rPr>
              <a:t>Ankita Purohit</a:t>
            </a:r>
          </a:p>
          <a:p>
            <a:pPr marL="342900" indent="-342900" algn="l">
              <a:buFont typeface="Arial" panose="020B0604020202020204" pitchFamily="34" charset="0"/>
              <a:buChar char="•"/>
            </a:pPr>
            <a:r>
              <a:rPr lang="en-US" dirty="0" err="1">
                <a:solidFill>
                  <a:schemeClr val="tx1">
                    <a:lumMod val="75000"/>
                    <a:lumOff val="25000"/>
                    <a:alpha val="60000"/>
                  </a:schemeClr>
                </a:solidFill>
                <a:cs typeface="Calibri"/>
              </a:rPr>
              <a:t>Pasala</a:t>
            </a:r>
            <a:r>
              <a:rPr lang="en-US" dirty="0">
                <a:solidFill>
                  <a:schemeClr val="tx1">
                    <a:lumMod val="75000"/>
                    <a:lumOff val="25000"/>
                    <a:alpha val="60000"/>
                  </a:schemeClr>
                </a:solidFill>
                <a:cs typeface="Calibri"/>
              </a:rPr>
              <a:t> </a:t>
            </a:r>
            <a:r>
              <a:rPr lang="en-US" dirty="0" err="1">
                <a:solidFill>
                  <a:schemeClr val="tx1">
                    <a:lumMod val="75000"/>
                    <a:lumOff val="25000"/>
                    <a:alpha val="60000"/>
                  </a:schemeClr>
                </a:solidFill>
                <a:cs typeface="Calibri"/>
              </a:rPr>
              <a:t>Nuthan</a:t>
            </a:r>
            <a:r>
              <a:rPr lang="en-US" dirty="0">
                <a:solidFill>
                  <a:schemeClr val="tx1">
                    <a:lumMod val="75000"/>
                    <a:lumOff val="25000"/>
                    <a:alpha val="60000"/>
                  </a:schemeClr>
                </a:solidFill>
                <a:cs typeface="Calibri"/>
              </a:rPr>
              <a:t> Vara Kishore</a:t>
            </a:r>
          </a:p>
          <a:p>
            <a:pPr marL="342900" indent="-342900" algn="l">
              <a:buFont typeface="Arial" panose="020B0604020202020204" pitchFamily="34" charset="0"/>
              <a:buChar char="•"/>
            </a:pPr>
            <a:r>
              <a:rPr lang="en-US" dirty="0">
                <a:solidFill>
                  <a:schemeClr val="tx1">
                    <a:lumMod val="75000"/>
                    <a:lumOff val="25000"/>
                    <a:alpha val="60000"/>
                  </a:schemeClr>
                </a:solidFill>
                <a:cs typeface="Calibri"/>
              </a:rPr>
              <a:t>Ajinkya Eknath Marathe</a:t>
            </a:r>
          </a:p>
          <a:p>
            <a:pPr marL="342900" indent="-342900" algn="l">
              <a:buFont typeface="Arial" panose="020B0604020202020204" pitchFamily="34" charset="0"/>
              <a:buChar char="•"/>
            </a:pPr>
            <a:r>
              <a:rPr lang="en-US" dirty="0" err="1">
                <a:solidFill>
                  <a:schemeClr val="tx1">
                    <a:lumMod val="75000"/>
                    <a:lumOff val="25000"/>
                    <a:alpha val="60000"/>
                  </a:schemeClr>
                </a:solidFill>
                <a:cs typeface="Calibri"/>
              </a:rPr>
              <a:t>Rajratna</a:t>
            </a:r>
            <a:r>
              <a:rPr lang="en-US" dirty="0">
                <a:solidFill>
                  <a:schemeClr val="tx1">
                    <a:lumMod val="75000"/>
                    <a:lumOff val="25000"/>
                    <a:alpha val="60000"/>
                  </a:schemeClr>
                </a:solidFill>
                <a:cs typeface="Calibri"/>
              </a:rPr>
              <a:t> J </a:t>
            </a:r>
            <a:r>
              <a:rPr lang="en-US" dirty="0" err="1">
                <a:solidFill>
                  <a:schemeClr val="tx1">
                    <a:lumMod val="75000"/>
                    <a:lumOff val="25000"/>
                    <a:alpha val="60000"/>
                  </a:schemeClr>
                </a:solidFill>
                <a:cs typeface="Calibri"/>
              </a:rPr>
              <a:t>Dubdube</a:t>
            </a:r>
            <a:endParaRPr lang="en-US" dirty="0">
              <a:solidFill>
                <a:schemeClr val="tx1">
                  <a:lumMod val="75000"/>
                  <a:lumOff val="25000"/>
                  <a:alpha val="60000"/>
                </a:schemeClr>
              </a:solidFill>
              <a:cs typeface="Calibri"/>
            </a:endParaRPr>
          </a:p>
          <a:p>
            <a:pPr marL="342900" indent="-342900" algn="l">
              <a:buFont typeface="Arial" panose="020B0604020202020204" pitchFamily="34" charset="0"/>
              <a:buChar char="•"/>
            </a:pPr>
            <a:r>
              <a:rPr lang="en-US" dirty="0">
                <a:solidFill>
                  <a:schemeClr val="tx1">
                    <a:lumMod val="75000"/>
                    <a:lumOff val="25000"/>
                    <a:alpha val="60000"/>
                  </a:schemeClr>
                </a:solidFill>
                <a:cs typeface="Calibri"/>
              </a:rPr>
              <a:t>Tirumala Shrikanth</a:t>
            </a:r>
          </a:p>
          <a:p>
            <a:pPr marL="342900" indent="-342900" algn="l">
              <a:buFont typeface="Arial" panose="020B0604020202020204" pitchFamily="34" charset="0"/>
              <a:buChar char="•"/>
            </a:pPr>
            <a:r>
              <a:rPr lang="en-US" dirty="0">
                <a:solidFill>
                  <a:schemeClr val="tx1">
                    <a:lumMod val="75000"/>
                    <a:lumOff val="25000"/>
                    <a:alpha val="60000"/>
                  </a:schemeClr>
                </a:solidFill>
                <a:cs typeface="Calibri"/>
              </a:rPr>
              <a:t>Tushar Yashwant Pansare</a:t>
            </a:r>
          </a:p>
          <a:p>
            <a:pPr marL="342900" indent="-342900" algn="l">
              <a:buFont typeface="Arial" panose="020B0604020202020204" pitchFamily="34" charset="0"/>
              <a:buChar char="•"/>
            </a:pPr>
            <a:endParaRPr lang="en-US" dirty="0">
              <a:cs typeface="Calibri"/>
            </a:endParaRPr>
          </a:p>
        </p:txBody>
      </p:sp>
      <p:sp>
        <p:nvSpPr>
          <p:cNvPr id="4" name="Rectangle 3">
            <a:extLst>
              <a:ext uri="{FF2B5EF4-FFF2-40B4-BE49-F238E27FC236}">
                <a16:creationId xmlns:a16="http://schemas.microsoft.com/office/drawing/2014/main" id="{8C17E22A-FB9C-065F-7E9E-CB5F46C8F1A5}"/>
              </a:ext>
            </a:extLst>
          </p:cNvPr>
          <p:cNvSpPr/>
          <p:nvPr/>
        </p:nvSpPr>
        <p:spPr>
          <a:xfrm>
            <a:off x="4935045" y="3160155"/>
            <a:ext cx="3455920" cy="5237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lumOff val="50000"/>
                  </a:schemeClr>
                </a:solidFill>
              </a:rPr>
              <a:t>“Invigilator”- </a:t>
            </a:r>
            <a:r>
              <a:rPr lang="en-US" dirty="0" err="1">
                <a:solidFill>
                  <a:schemeClr val="tx1">
                    <a:lumMod val="50000"/>
                    <a:lumOff val="50000"/>
                  </a:schemeClr>
                </a:solidFill>
              </a:rPr>
              <a:t>Iftekar</a:t>
            </a:r>
            <a:r>
              <a:rPr lang="en-US" dirty="0">
                <a:solidFill>
                  <a:schemeClr val="tx1">
                    <a:lumMod val="50000"/>
                    <a:lumOff val="50000"/>
                  </a:schemeClr>
                </a:solidFill>
              </a:rPr>
              <a:t> </a:t>
            </a:r>
            <a:r>
              <a:rPr lang="en-US" dirty="0" err="1">
                <a:solidFill>
                  <a:schemeClr val="tx1">
                    <a:lumMod val="50000"/>
                    <a:lumOff val="50000"/>
                  </a:schemeClr>
                </a:solidFill>
              </a:rPr>
              <a:t>patel</a:t>
            </a:r>
            <a:r>
              <a:rPr lang="en-US" dirty="0">
                <a:solidFill>
                  <a:schemeClr val="tx1">
                    <a:lumMod val="50000"/>
                    <a:lumOff val="50000"/>
                  </a:schemeClr>
                </a:solidFill>
              </a:rPr>
              <a:t> </a:t>
            </a:r>
            <a:endParaRPr lang="en-IN" dirty="0">
              <a:solidFill>
                <a:schemeClr val="tx1">
                  <a:lumMod val="50000"/>
                  <a:lumOff val="50000"/>
                </a:schemeClr>
              </a:solidFill>
            </a:endParaRPr>
          </a:p>
        </p:txBody>
      </p:sp>
      <p:sp>
        <p:nvSpPr>
          <p:cNvPr id="5" name="Oval 4">
            <a:extLst>
              <a:ext uri="{FF2B5EF4-FFF2-40B4-BE49-F238E27FC236}">
                <a16:creationId xmlns:a16="http://schemas.microsoft.com/office/drawing/2014/main" id="{221E3A1C-1CFD-3E82-A777-88148A860F49}"/>
              </a:ext>
            </a:extLst>
          </p:cNvPr>
          <p:cNvSpPr/>
          <p:nvPr/>
        </p:nvSpPr>
        <p:spPr>
          <a:xfrm>
            <a:off x="3777759" y="6236564"/>
            <a:ext cx="2166151" cy="523782"/>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50000"/>
                  </a:schemeClr>
                </a:solidFill>
              </a:rPr>
              <a:t>Group : P300 - 4</a:t>
            </a:r>
            <a:endParaRPr lang="en-IN" sz="1400" dirty="0">
              <a:solidFill>
                <a:schemeClr val="bg2">
                  <a:lumMod val="50000"/>
                </a:schemeClr>
              </a:solidFill>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DF28-DEC0-311B-5E7F-541AD4FD43BC}"/>
              </a:ext>
            </a:extLst>
          </p:cNvPr>
          <p:cNvSpPr>
            <a:spLocks noGrp="1"/>
          </p:cNvSpPr>
          <p:nvPr>
            <p:ph type="title"/>
          </p:nvPr>
        </p:nvSpPr>
        <p:spPr>
          <a:xfrm>
            <a:off x="989400" y="395289"/>
            <a:ext cx="9526200" cy="659152"/>
          </a:xfrm>
        </p:spPr>
        <p:txBody>
          <a:bodyPr/>
          <a:lstStyle/>
          <a:p>
            <a:r>
              <a:rPr lang="en-US" b="0" dirty="0">
                <a:effectLst/>
                <a:latin typeface="Goudy Old Style (Headings)"/>
              </a:rPr>
              <a:t>Top 10 Movies by Rating</a:t>
            </a:r>
            <a:endParaRPr lang="en-IN" dirty="0">
              <a:latin typeface="Goudy Old Style (Headings)"/>
            </a:endParaRPr>
          </a:p>
        </p:txBody>
      </p:sp>
      <p:pic>
        <p:nvPicPr>
          <p:cNvPr id="7" name="Content Placeholder 6">
            <a:extLst>
              <a:ext uri="{FF2B5EF4-FFF2-40B4-BE49-F238E27FC236}">
                <a16:creationId xmlns:a16="http://schemas.microsoft.com/office/drawing/2014/main" id="{1B47ACF9-0163-F577-2EBF-ED361E058899}"/>
              </a:ext>
            </a:extLst>
          </p:cNvPr>
          <p:cNvPicPr>
            <a:picLocks noGrp="1" noChangeAspect="1"/>
          </p:cNvPicPr>
          <p:nvPr>
            <p:ph idx="1"/>
          </p:nvPr>
        </p:nvPicPr>
        <p:blipFill>
          <a:blip r:embed="rId2"/>
          <a:stretch>
            <a:fillRect/>
          </a:stretch>
        </p:blipFill>
        <p:spPr>
          <a:xfrm>
            <a:off x="621360" y="1330236"/>
            <a:ext cx="10949279" cy="5132475"/>
          </a:xfrm>
        </p:spPr>
      </p:pic>
      <p:sp>
        <p:nvSpPr>
          <p:cNvPr id="4" name="Footer Placeholder 3">
            <a:extLst>
              <a:ext uri="{FF2B5EF4-FFF2-40B4-BE49-F238E27FC236}">
                <a16:creationId xmlns:a16="http://schemas.microsoft.com/office/drawing/2014/main" id="{F8AE4305-D272-CD61-D78E-17BAA3F5D929}"/>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6C7E551-A923-5FD1-D955-32A2402E404E}"/>
              </a:ext>
            </a:extLst>
          </p:cNvPr>
          <p:cNvSpPr>
            <a:spLocks noGrp="1"/>
          </p:cNvSpPr>
          <p:nvPr>
            <p:ph type="sldNum" sz="quarter" idx="12"/>
          </p:nvPr>
        </p:nvSpPr>
        <p:spPr/>
        <p:txBody>
          <a:bodyPr/>
          <a:lstStyle/>
          <a:p>
            <a:fld id="{FF2BD96E-3838-45D2-9031-D3AF67C920A5}" type="slidenum">
              <a:rPr lang="en-US" smtClean="0"/>
              <a:t>10</a:t>
            </a:fld>
            <a:endParaRPr lang="en-US" dirty="0"/>
          </a:p>
        </p:txBody>
      </p:sp>
    </p:spTree>
    <p:extLst>
      <p:ext uri="{BB962C8B-B14F-4D97-AF65-F5344CB8AC3E}">
        <p14:creationId xmlns:p14="http://schemas.microsoft.com/office/powerpoint/2010/main" val="241247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4D2-95B4-17D1-C7AF-8E487DBD45D9}"/>
              </a:ext>
            </a:extLst>
          </p:cNvPr>
          <p:cNvSpPr>
            <a:spLocks noGrp="1"/>
          </p:cNvSpPr>
          <p:nvPr>
            <p:ph type="title"/>
          </p:nvPr>
        </p:nvSpPr>
        <p:spPr>
          <a:xfrm>
            <a:off x="290153" y="704571"/>
            <a:ext cx="10213200" cy="935970"/>
          </a:xfrm>
        </p:spPr>
        <p:txBody>
          <a:bodyPr>
            <a:noAutofit/>
          </a:bodyPr>
          <a:lstStyle/>
          <a:p>
            <a:r>
              <a:rPr lang="en-IN" b="0" i="0" dirty="0">
                <a:effectLst/>
                <a:latin typeface="Goudy Old Style (Headings)"/>
              </a:rPr>
              <a:t>Top 10 </a:t>
            </a:r>
            <a:br>
              <a:rPr lang="en-IN" b="0" i="0" dirty="0">
                <a:effectLst/>
                <a:latin typeface="Goudy Old Style (Headings)"/>
              </a:rPr>
            </a:br>
            <a:r>
              <a:rPr lang="en-IN" b="0" i="0" dirty="0">
                <a:effectLst/>
                <a:latin typeface="Goudy Old Style (Headings)"/>
              </a:rPr>
              <a:t>Movie Directors</a:t>
            </a:r>
            <a:br>
              <a:rPr lang="en-IN" b="0" i="0" dirty="0">
                <a:effectLst/>
                <a:latin typeface="Goudy Old Style (Headings)"/>
              </a:rPr>
            </a:br>
            <a:endParaRPr lang="en-IN" dirty="0">
              <a:latin typeface="Goudy Old Style (Headings)"/>
            </a:endParaRPr>
          </a:p>
        </p:txBody>
      </p:sp>
      <p:pic>
        <p:nvPicPr>
          <p:cNvPr id="7" name="Content Placeholder 6">
            <a:extLst>
              <a:ext uri="{FF2B5EF4-FFF2-40B4-BE49-F238E27FC236}">
                <a16:creationId xmlns:a16="http://schemas.microsoft.com/office/drawing/2014/main" id="{BF55F191-61ED-E8C7-0677-C853FF07F941}"/>
              </a:ext>
            </a:extLst>
          </p:cNvPr>
          <p:cNvPicPr>
            <a:picLocks noGrp="1" noChangeAspect="1"/>
          </p:cNvPicPr>
          <p:nvPr>
            <p:ph idx="1"/>
          </p:nvPr>
        </p:nvPicPr>
        <p:blipFill>
          <a:blip r:embed="rId2"/>
          <a:stretch>
            <a:fillRect/>
          </a:stretch>
        </p:blipFill>
        <p:spPr>
          <a:xfrm>
            <a:off x="3778624" y="93388"/>
            <a:ext cx="7964326" cy="6658075"/>
          </a:xfrm>
        </p:spPr>
      </p:pic>
      <p:sp>
        <p:nvSpPr>
          <p:cNvPr id="4" name="Footer Placeholder 3">
            <a:extLst>
              <a:ext uri="{FF2B5EF4-FFF2-40B4-BE49-F238E27FC236}">
                <a16:creationId xmlns:a16="http://schemas.microsoft.com/office/drawing/2014/main" id="{5A703625-9D4E-8F24-C759-AE3273C10AF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CDC2982-813D-F706-90BC-7A5DABD74200}"/>
              </a:ext>
            </a:extLst>
          </p:cNvPr>
          <p:cNvSpPr>
            <a:spLocks noGrp="1"/>
          </p:cNvSpPr>
          <p:nvPr>
            <p:ph type="sldNum" sz="quarter" idx="12"/>
          </p:nvPr>
        </p:nvSpPr>
        <p:spPr/>
        <p:txBody>
          <a:bodyPr/>
          <a:lstStyle/>
          <a:p>
            <a:fld id="{FF2BD96E-3838-45D2-9031-D3AF67C920A5}" type="slidenum">
              <a:rPr lang="en-US" smtClean="0"/>
              <a:t>11</a:t>
            </a:fld>
            <a:endParaRPr lang="en-US" dirty="0"/>
          </a:p>
        </p:txBody>
      </p:sp>
    </p:spTree>
    <p:extLst>
      <p:ext uri="{BB962C8B-B14F-4D97-AF65-F5344CB8AC3E}">
        <p14:creationId xmlns:p14="http://schemas.microsoft.com/office/powerpoint/2010/main" val="306237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4D2-95B4-17D1-C7AF-8E487DBD45D9}"/>
              </a:ext>
            </a:extLst>
          </p:cNvPr>
          <p:cNvSpPr>
            <a:spLocks noGrp="1"/>
          </p:cNvSpPr>
          <p:nvPr>
            <p:ph type="title"/>
          </p:nvPr>
        </p:nvSpPr>
        <p:spPr>
          <a:xfrm>
            <a:off x="989400" y="395289"/>
            <a:ext cx="9808588" cy="460800"/>
          </a:xfrm>
        </p:spPr>
        <p:txBody>
          <a:bodyPr>
            <a:noAutofit/>
          </a:bodyPr>
          <a:lstStyle/>
          <a:p>
            <a:r>
              <a:rPr lang="en-US" dirty="0" err="1"/>
              <a:t>WordCloud</a:t>
            </a:r>
            <a:r>
              <a:rPr lang="en-US" dirty="0"/>
              <a:t> by Genre</a:t>
            </a:r>
            <a:endParaRPr lang="en-IN" dirty="0"/>
          </a:p>
        </p:txBody>
      </p:sp>
      <p:sp>
        <p:nvSpPr>
          <p:cNvPr id="4" name="Footer Placeholder 3">
            <a:extLst>
              <a:ext uri="{FF2B5EF4-FFF2-40B4-BE49-F238E27FC236}">
                <a16:creationId xmlns:a16="http://schemas.microsoft.com/office/drawing/2014/main" id="{5A703625-9D4E-8F24-C759-AE3273C10AF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CDC2982-813D-F706-90BC-7A5DABD74200}"/>
              </a:ext>
            </a:extLst>
          </p:cNvPr>
          <p:cNvSpPr>
            <a:spLocks noGrp="1"/>
          </p:cNvSpPr>
          <p:nvPr>
            <p:ph type="sldNum" sz="quarter" idx="12"/>
          </p:nvPr>
        </p:nvSpPr>
        <p:spPr/>
        <p:txBody>
          <a:bodyPr/>
          <a:lstStyle/>
          <a:p>
            <a:fld id="{FF2BD96E-3838-45D2-9031-D3AF67C920A5}" type="slidenum">
              <a:rPr lang="en-US" smtClean="0"/>
              <a:t>12</a:t>
            </a:fld>
            <a:endParaRPr lang="en-US" dirty="0"/>
          </a:p>
        </p:txBody>
      </p:sp>
      <p:pic>
        <p:nvPicPr>
          <p:cNvPr id="1026" name="Picture 2">
            <a:extLst>
              <a:ext uri="{FF2B5EF4-FFF2-40B4-BE49-F238E27FC236}">
                <a16:creationId xmlns:a16="http://schemas.microsoft.com/office/drawing/2014/main" id="{20B73B4A-9C03-F521-BB8F-3DF680ECD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34" y="1072056"/>
            <a:ext cx="10522332" cy="551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372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4D2-95B4-17D1-C7AF-8E487DBD45D9}"/>
              </a:ext>
            </a:extLst>
          </p:cNvPr>
          <p:cNvSpPr>
            <a:spLocks noGrp="1"/>
          </p:cNvSpPr>
          <p:nvPr>
            <p:ph type="title"/>
          </p:nvPr>
        </p:nvSpPr>
        <p:spPr>
          <a:xfrm>
            <a:off x="989400" y="234722"/>
            <a:ext cx="9875824" cy="652784"/>
          </a:xfrm>
        </p:spPr>
        <p:txBody>
          <a:bodyPr/>
          <a:lstStyle/>
          <a:p>
            <a:r>
              <a:rPr lang="en-US" dirty="0" err="1"/>
              <a:t>WordCloud</a:t>
            </a:r>
            <a:r>
              <a:rPr lang="en-US" dirty="0"/>
              <a:t> by Director</a:t>
            </a:r>
            <a:endParaRPr lang="en-IN" dirty="0"/>
          </a:p>
        </p:txBody>
      </p:sp>
      <p:sp>
        <p:nvSpPr>
          <p:cNvPr id="4" name="Footer Placeholder 3">
            <a:extLst>
              <a:ext uri="{FF2B5EF4-FFF2-40B4-BE49-F238E27FC236}">
                <a16:creationId xmlns:a16="http://schemas.microsoft.com/office/drawing/2014/main" id="{5A703625-9D4E-8F24-C759-AE3273C10AF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CDC2982-813D-F706-90BC-7A5DABD74200}"/>
              </a:ext>
            </a:extLst>
          </p:cNvPr>
          <p:cNvSpPr>
            <a:spLocks noGrp="1"/>
          </p:cNvSpPr>
          <p:nvPr>
            <p:ph type="sldNum" sz="quarter" idx="12"/>
          </p:nvPr>
        </p:nvSpPr>
        <p:spPr/>
        <p:txBody>
          <a:bodyPr/>
          <a:lstStyle/>
          <a:p>
            <a:fld id="{FF2BD96E-3838-45D2-9031-D3AF67C920A5}" type="slidenum">
              <a:rPr lang="en-US" smtClean="0"/>
              <a:t>13</a:t>
            </a:fld>
            <a:endParaRPr lang="en-US" dirty="0"/>
          </a:p>
        </p:txBody>
      </p:sp>
      <p:pic>
        <p:nvPicPr>
          <p:cNvPr id="2050" name="Picture 2">
            <a:extLst>
              <a:ext uri="{FF2B5EF4-FFF2-40B4-BE49-F238E27FC236}">
                <a16:creationId xmlns:a16="http://schemas.microsoft.com/office/drawing/2014/main" id="{EFC06A7A-8F52-09B5-4C58-CCBECAE91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400" y="1228746"/>
            <a:ext cx="10223427" cy="535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14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4D2-95B4-17D1-C7AF-8E487DBD45D9}"/>
              </a:ext>
            </a:extLst>
          </p:cNvPr>
          <p:cNvSpPr>
            <a:spLocks noGrp="1"/>
          </p:cNvSpPr>
          <p:nvPr>
            <p:ph type="title"/>
          </p:nvPr>
        </p:nvSpPr>
        <p:spPr>
          <a:xfrm>
            <a:off x="989400" y="395289"/>
            <a:ext cx="9929612" cy="747711"/>
          </a:xfrm>
        </p:spPr>
        <p:txBody>
          <a:bodyPr/>
          <a:lstStyle/>
          <a:p>
            <a:r>
              <a:rPr lang="en-US" dirty="0"/>
              <a:t>Movie Rating</a:t>
            </a:r>
            <a:endParaRPr lang="en-IN" dirty="0"/>
          </a:p>
        </p:txBody>
      </p:sp>
      <p:pic>
        <p:nvPicPr>
          <p:cNvPr id="7" name="Content Placeholder 6">
            <a:extLst>
              <a:ext uri="{FF2B5EF4-FFF2-40B4-BE49-F238E27FC236}">
                <a16:creationId xmlns:a16="http://schemas.microsoft.com/office/drawing/2014/main" id="{EAFB26E0-A825-63B7-BCD9-B15E20E43FD6}"/>
              </a:ext>
            </a:extLst>
          </p:cNvPr>
          <p:cNvPicPr>
            <a:picLocks noGrp="1" noChangeAspect="1"/>
          </p:cNvPicPr>
          <p:nvPr>
            <p:ph idx="1"/>
          </p:nvPr>
        </p:nvPicPr>
        <p:blipFill>
          <a:blip r:embed="rId2"/>
          <a:stretch>
            <a:fillRect/>
          </a:stretch>
        </p:blipFill>
        <p:spPr>
          <a:xfrm>
            <a:off x="989400" y="1361907"/>
            <a:ext cx="10190476" cy="4776786"/>
          </a:xfrm>
        </p:spPr>
      </p:pic>
      <p:sp>
        <p:nvSpPr>
          <p:cNvPr id="4" name="Footer Placeholder 3">
            <a:extLst>
              <a:ext uri="{FF2B5EF4-FFF2-40B4-BE49-F238E27FC236}">
                <a16:creationId xmlns:a16="http://schemas.microsoft.com/office/drawing/2014/main" id="{5A703625-9D4E-8F24-C759-AE3273C10AF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CDC2982-813D-F706-90BC-7A5DABD74200}"/>
              </a:ext>
            </a:extLst>
          </p:cNvPr>
          <p:cNvSpPr>
            <a:spLocks noGrp="1"/>
          </p:cNvSpPr>
          <p:nvPr>
            <p:ph type="sldNum" sz="quarter" idx="12"/>
          </p:nvPr>
        </p:nvSpPr>
        <p:spPr/>
        <p:txBody>
          <a:bodyPr/>
          <a:lstStyle/>
          <a:p>
            <a:fld id="{FF2BD96E-3838-45D2-9031-D3AF67C920A5}" type="slidenum">
              <a:rPr lang="en-US" smtClean="0"/>
              <a:t>14</a:t>
            </a:fld>
            <a:endParaRPr lang="en-US" dirty="0"/>
          </a:p>
        </p:txBody>
      </p:sp>
    </p:spTree>
    <p:extLst>
      <p:ext uri="{BB962C8B-B14F-4D97-AF65-F5344CB8AC3E}">
        <p14:creationId xmlns:p14="http://schemas.microsoft.com/office/powerpoint/2010/main" val="51920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4D2-95B4-17D1-C7AF-8E487DBD45D9}"/>
              </a:ext>
            </a:extLst>
          </p:cNvPr>
          <p:cNvSpPr>
            <a:spLocks noGrp="1"/>
          </p:cNvSpPr>
          <p:nvPr>
            <p:ph type="title"/>
          </p:nvPr>
        </p:nvSpPr>
        <p:spPr>
          <a:xfrm>
            <a:off x="678943" y="297800"/>
            <a:ext cx="10834114" cy="637147"/>
          </a:xfrm>
        </p:spPr>
        <p:txBody>
          <a:bodyPr>
            <a:normAutofit/>
          </a:bodyPr>
          <a:lstStyle/>
          <a:p>
            <a:r>
              <a:rPr lang="en-US" b="0" i="0" dirty="0">
                <a:effectLst/>
                <a:latin typeface="Goudy Old Style (Headings)"/>
              </a:rPr>
              <a:t>Which director has the most movies on the Top 1000 list?</a:t>
            </a:r>
            <a:endParaRPr lang="en-IN" dirty="0">
              <a:latin typeface="Goudy Old Style (Headings)"/>
            </a:endParaRPr>
          </a:p>
        </p:txBody>
      </p:sp>
      <p:pic>
        <p:nvPicPr>
          <p:cNvPr id="7" name="Content Placeholder 6">
            <a:extLst>
              <a:ext uri="{FF2B5EF4-FFF2-40B4-BE49-F238E27FC236}">
                <a16:creationId xmlns:a16="http://schemas.microsoft.com/office/drawing/2014/main" id="{87D16DA5-09AA-7CC2-5F54-02001EA1B3D0}"/>
              </a:ext>
            </a:extLst>
          </p:cNvPr>
          <p:cNvPicPr>
            <a:picLocks noGrp="1" noChangeAspect="1"/>
          </p:cNvPicPr>
          <p:nvPr>
            <p:ph idx="1"/>
          </p:nvPr>
        </p:nvPicPr>
        <p:blipFill>
          <a:blip r:embed="rId2"/>
          <a:stretch>
            <a:fillRect/>
          </a:stretch>
        </p:blipFill>
        <p:spPr>
          <a:xfrm>
            <a:off x="579120" y="1185525"/>
            <a:ext cx="11033759" cy="5172075"/>
          </a:xfrm>
        </p:spPr>
      </p:pic>
      <p:sp>
        <p:nvSpPr>
          <p:cNvPr id="4" name="Footer Placeholder 3">
            <a:extLst>
              <a:ext uri="{FF2B5EF4-FFF2-40B4-BE49-F238E27FC236}">
                <a16:creationId xmlns:a16="http://schemas.microsoft.com/office/drawing/2014/main" id="{5A703625-9D4E-8F24-C759-AE3273C10AF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CDC2982-813D-F706-90BC-7A5DABD74200}"/>
              </a:ext>
            </a:extLst>
          </p:cNvPr>
          <p:cNvSpPr>
            <a:spLocks noGrp="1"/>
          </p:cNvSpPr>
          <p:nvPr>
            <p:ph type="sldNum" sz="quarter" idx="12"/>
          </p:nvPr>
        </p:nvSpPr>
        <p:spPr/>
        <p:txBody>
          <a:bodyPr/>
          <a:lstStyle/>
          <a:p>
            <a:fld id="{FF2BD96E-3838-45D2-9031-D3AF67C920A5}" type="slidenum">
              <a:rPr lang="en-US" smtClean="0"/>
              <a:t>15</a:t>
            </a:fld>
            <a:endParaRPr lang="en-US" dirty="0"/>
          </a:p>
        </p:txBody>
      </p:sp>
    </p:spTree>
    <p:extLst>
      <p:ext uri="{BB962C8B-B14F-4D97-AF65-F5344CB8AC3E}">
        <p14:creationId xmlns:p14="http://schemas.microsoft.com/office/powerpoint/2010/main" val="2274746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14D2-95B4-17D1-C7AF-8E487DBD45D9}"/>
              </a:ext>
            </a:extLst>
          </p:cNvPr>
          <p:cNvSpPr>
            <a:spLocks noGrp="1"/>
          </p:cNvSpPr>
          <p:nvPr>
            <p:ph type="title"/>
          </p:nvPr>
        </p:nvSpPr>
        <p:spPr>
          <a:xfrm>
            <a:off x="989400" y="395289"/>
            <a:ext cx="9566541" cy="519111"/>
          </a:xfrm>
        </p:spPr>
        <p:txBody>
          <a:bodyPr>
            <a:normAutofit fontScale="90000"/>
          </a:bodyPr>
          <a:lstStyle/>
          <a:p>
            <a:r>
              <a:rPr lang="en-US" b="0" i="0" dirty="0">
                <a:effectLst/>
                <a:latin typeface="Goudy Old Style (Headings)"/>
              </a:rPr>
              <a:t>Which Genre has the highest average rating?</a:t>
            </a:r>
            <a:endParaRPr lang="en-IN" dirty="0">
              <a:latin typeface="Goudy Old Style (Headings)"/>
            </a:endParaRPr>
          </a:p>
        </p:txBody>
      </p:sp>
      <p:pic>
        <p:nvPicPr>
          <p:cNvPr id="7" name="Content Placeholder 6">
            <a:extLst>
              <a:ext uri="{FF2B5EF4-FFF2-40B4-BE49-F238E27FC236}">
                <a16:creationId xmlns:a16="http://schemas.microsoft.com/office/drawing/2014/main" id="{DF9F5FD9-4BB0-E517-465A-CA70372321B1}"/>
              </a:ext>
            </a:extLst>
          </p:cNvPr>
          <p:cNvPicPr>
            <a:picLocks noGrp="1" noChangeAspect="1"/>
          </p:cNvPicPr>
          <p:nvPr>
            <p:ph idx="1"/>
          </p:nvPr>
        </p:nvPicPr>
        <p:blipFill>
          <a:blip r:embed="rId2"/>
          <a:stretch>
            <a:fillRect/>
          </a:stretch>
        </p:blipFill>
        <p:spPr>
          <a:xfrm>
            <a:off x="194802" y="1029791"/>
            <a:ext cx="11802395" cy="5532373"/>
          </a:xfrm>
        </p:spPr>
      </p:pic>
      <p:sp>
        <p:nvSpPr>
          <p:cNvPr id="4" name="Footer Placeholder 3">
            <a:extLst>
              <a:ext uri="{FF2B5EF4-FFF2-40B4-BE49-F238E27FC236}">
                <a16:creationId xmlns:a16="http://schemas.microsoft.com/office/drawing/2014/main" id="{5A703625-9D4E-8F24-C759-AE3273C10AF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CDC2982-813D-F706-90BC-7A5DABD74200}"/>
              </a:ext>
            </a:extLst>
          </p:cNvPr>
          <p:cNvSpPr>
            <a:spLocks noGrp="1"/>
          </p:cNvSpPr>
          <p:nvPr>
            <p:ph type="sldNum" sz="quarter" idx="12"/>
          </p:nvPr>
        </p:nvSpPr>
        <p:spPr/>
        <p:txBody>
          <a:bodyPr/>
          <a:lstStyle/>
          <a:p>
            <a:fld id="{FF2BD96E-3838-45D2-9031-D3AF67C920A5}" type="slidenum">
              <a:rPr lang="en-US" smtClean="0"/>
              <a:t>16</a:t>
            </a:fld>
            <a:endParaRPr lang="en-US" dirty="0"/>
          </a:p>
        </p:txBody>
      </p:sp>
    </p:spTree>
    <p:extLst>
      <p:ext uri="{BB962C8B-B14F-4D97-AF65-F5344CB8AC3E}">
        <p14:creationId xmlns:p14="http://schemas.microsoft.com/office/powerpoint/2010/main" val="76107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97D0-A14D-A31B-345F-B0C7529BDAB7}"/>
              </a:ext>
            </a:extLst>
          </p:cNvPr>
          <p:cNvSpPr>
            <a:spLocks noGrp="1"/>
          </p:cNvSpPr>
          <p:nvPr>
            <p:ph type="title"/>
          </p:nvPr>
        </p:nvSpPr>
        <p:spPr>
          <a:xfrm>
            <a:off x="989400" y="395289"/>
            <a:ext cx="8993400" cy="505664"/>
          </a:xfrm>
        </p:spPr>
        <p:txBody>
          <a:bodyPr>
            <a:normAutofit fontScale="90000"/>
          </a:bodyPr>
          <a:lstStyle/>
          <a:p>
            <a:r>
              <a:rPr lang="en-US" dirty="0"/>
              <a:t>Average Rating over Time</a:t>
            </a:r>
            <a:endParaRPr lang="en-IN" dirty="0"/>
          </a:p>
        </p:txBody>
      </p:sp>
      <p:pic>
        <p:nvPicPr>
          <p:cNvPr id="7" name="Content Placeholder 6">
            <a:extLst>
              <a:ext uri="{FF2B5EF4-FFF2-40B4-BE49-F238E27FC236}">
                <a16:creationId xmlns:a16="http://schemas.microsoft.com/office/drawing/2014/main" id="{D74A2D8A-2F73-89AE-A5AA-D5931412389E}"/>
              </a:ext>
            </a:extLst>
          </p:cNvPr>
          <p:cNvPicPr>
            <a:picLocks noGrp="1" noChangeAspect="1"/>
          </p:cNvPicPr>
          <p:nvPr>
            <p:ph idx="1"/>
          </p:nvPr>
        </p:nvPicPr>
        <p:blipFill>
          <a:blip r:embed="rId2"/>
          <a:stretch>
            <a:fillRect/>
          </a:stretch>
        </p:blipFill>
        <p:spPr>
          <a:xfrm>
            <a:off x="98612" y="900953"/>
            <a:ext cx="11994776" cy="5622552"/>
          </a:xfrm>
        </p:spPr>
      </p:pic>
      <p:sp>
        <p:nvSpPr>
          <p:cNvPr id="4" name="Footer Placeholder 3">
            <a:extLst>
              <a:ext uri="{FF2B5EF4-FFF2-40B4-BE49-F238E27FC236}">
                <a16:creationId xmlns:a16="http://schemas.microsoft.com/office/drawing/2014/main" id="{B5B0ADA5-63C2-6C55-9EE2-FF23E49346B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38D2D2D8-DE8D-1331-6419-1A87A645FA50}"/>
              </a:ext>
            </a:extLst>
          </p:cNvPr>
          <p:cNvSpPr>
            <a:spLocks noGrp="1"/>
          </p:cNvSpPr>
          <p:nvPr>
            <p:ph type="sldNum" sz="quarter" idx="12"/>
          </p:nvPr>
        </p:nvSpPr>
        <p:spPr/>
        <p:txBody>
          <a:bodyPr/>
          <a:lstStyle/>
          <a:p>
            <a:fld id="{FF2BD96E-3838-45D2-9031-D3AF67C920A5}" type="slidenum">
              <a:rPr lang="en-US" smtClean="0"/>
              <a:t>17</a:t>
            </a:fld>
            <a:endParaRPr lang="en-US" dirty="0"/>
          </a:p>
        </p:txBody>
      </p:sp>
    </p:spTree>
    <p:extLst>
      <p:ext uri="{BB962C8B-B14F-4D97-AF65-F5344CB8AC3E}">
        <p14:creationId xmlns:p14="http://schemas.microsoft.com/office/powerpoint/2010/main" val="81671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97D0-A14D-A31B-345F-B0C7529BDAB7}"/>
              </a:ext>
            </a:extLst>
          </p:cNvPr>
          <p:cNvSpPr>
            <a:spLocks noGrp="1"/>
          </p:cNvSpPr>
          <p:nvPr>
            <p:ph type="title"/>
          </p:nvPr>
        </p:nvSpPr>
        <p:spPr>
          <a:xfrm>
            <a:off x="989400" y="395289"/>
            <a:ext cx="9660671" cy="579258"/>
          </a:xfrm>
        </p:spPr>
        <p:txBody>
          <a:bodyPr/>
          <a:lstStyle/>
          <a:p>
            <a:r>
              <a:rPr lang="en-US" dirty="0"/>
              <a:t>Average Rating over Time by Genre</a:t>
            </a:r>
            <a:endParaRPr lang="en-IN" dirty="0"/>
          </a:p>
        </p:txBody>
      </p:sp>
      <p:pic>
        <p:nvPicPr>
          <p:cNvPr id="7" name="Content Placeholder 6">
            <a:extLst>
              <a:ext uri="{FF2B5EF4-FFF2-40B4-BE49-F238E27FC236}">
                <a16:creationId xmlns:a16="http://schemas.microsoft.com/office/drawing/2014/main" id="{15CB744F-B81B-5AF7-9064-896F875BE1C5}"/>
              </a:ext>
            </a:extLst>
          </p:cNvPr>
          <p:cNvPicPr>
            <a:picLocks noGrp="1" noChangeAspect="1"/>
          </p:cNvPicPr>
          <p:nvPr>
            <p:ph idx="1"/>
          </p:nvPr>
        </p:nvPicPr>
        <p:blipFill>
          <a:blip r:embed="rId2"/>
          <a:stretch>
            <a:fillRect/>
          </a:stretch>
        </p:blipFill>
        <p:spPr>
          <a:xfrm>
            <a:off x="179441" y="1108725"/>
            <a:ext cx="11833117" cy="5546774"/>
          </a:xfrm>
        </p:spPr>
      </p:pic>
      <p:sp>
        <p:nvSpPr>
          <p:cNvPr id="4" name="Footer Placeholder 3">
            <a:extLst>
              <a:ext uri="{FF2B5EF4-FFF2-40B4-BE49-F238E27FC236}">
                <a16:creationId xmlns:a16="http://schemas.microsoft.com/office/drawing/2014/main" id="{B5B0ADA5-63C2-6C55-9EE2-FF23E49346B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38D2D2D8-DE8D-1331-6419-1A87A645FA50}"/>
              </a:ext>
            </a:extLst>
          </p:cNvPr>
          <p:cNvSpPr>
            <a:spLocks noGrp="1"/>
          </p:cNvSpPr>
          <p:nvPr>
            <p:ph type="sldNum" sz="quarter" idx="12"/>
          </p:nvPr>
        </p:nvSpPr>
        <p:spPr/>
        <p:txBody>
          <a:bodyPr/>
          <a:lstStyle/>
          <a:p>
            <a:fld id="{FF2BD96E-3838-45D2-9031-D3AF67C920A5}" type="slidenum">
              <a:rPr lang="en-US" smtClean="0"/>
              <a:t>18</a:t>
            </a:fld>
            <a:endParaRPr lang="en-US" dirty="0"/>
          </a:p>
        </p:txBody>
      </p:sp>
    </p:spTree>
    <p:extLst>
      <p:ext uri="{BB962C8B-B14F-4D97-AF65-F5344CB8AC3E}">
        <p14:creationId xmlns:p14="http://schemas.microsoft.com/office/powerpoint/2010/main" val="120016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1C2D91E-E747-5FDF-1159-67C5FE507165}"/>
              </a:ext>
            </a:extLst>
          </p:cNvPr>
          <p:cNvPicPr>
            <a:picLocks noGrp="1" noChangeAspect="1"/>
          </p:cNvPicPr>
          <p:nvPr>
            <p:ph idx="1"/>
          </p:nvPr>
        </p:nvPicPr>
        <p:blipFill>
          <a:blip r:embed="rId2"/>
          <a:stretch>
            <a:fillRect/>
          </a:stretch>
        </p:blipFill>
        <p:spPr>
          <a:xfrm>
            <a:off x="1874752" y="39600"/>
            <a:ext cx="10227601" cy="6818400"/>
          </a:xfrm>
        </p:spPr>
      </p:pic>
      <p:sp>
        <p:nvSpPr>
          <p:cNvPr id="4" name="Footer Placeholder 3">
            <a:extLst>
              <a:ext uri="{FF2B5EF4-FFF2-40B4-BE49-F238E27FC236}">
                <a16:creationId xmlns:a16="http://schemas.microsoft.com/office/drawing/2014/main" id="{B5B0ADA5-63C2-6C55-9EE2-FF23E49346B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38D2D2D8-DE8D-1331-6419-1A87A645FA50}"/>
              </a:ext>
            </a:extLst>
          </p:cNvPr>
          <p:cNvSpPr>
            <a:spLocks noGrp="1"/>
          </p:cNvSpPr>
          <p:nvPr>
            <p:ph type="sldNum" sz="quarter" idx="12"/>
          </p:nvPr>
        </p:nvSpPr>
        <p:spPr/>
        <p:txBody>
          <a:bodyPr/>
          <a:lstStyle/>
          <a:p>
            <a:fld id="{FF2BD96E-3838-45D2-9031-D3AF67C920A5}" type="slidenum">
              <a:rPr lang="en-US" smtClean="0"/>
              <a:t>19</a:t>
            </a:fld>
            <a:endParaRPr lang="en-US" dirty="0"/>
          </a:p>
        </p:txBody>
      </p:sp>
      <p:sp>
        <p:nvSpPr>
          <p:cNvPr id="8" name="Title 1">
            <a:extLst>
              <a:ext uri="{FF2B5EF4-FFF2-40B4-BE49-F238E27FC236}">
                <a16:creationId xmlns:a16="http://schemas.microsoft.com/office/drawing/2014/main" id="{2D676EF6-3427-9A9D-ED45-0307D57F4BA6}"/>
              </a:ext>
            </a:extLst>
          </p:cNvPr>
          <p:cNvSpPr>
            <a:spLocks noGrp="1"/>
          </p:cNvSpPr>
          <p:nvPr>
            <p:ph type="title"/>
          </p:nvPr>
        </p:nvSpPr>
        <p:spPr>
          <a:xfrm>
            <a:off x="0" y="1529346"/>
            <a:ext cx="2608729" cy="45719"/>
          </a:xfrm>
        </p:spPr>
        <p:txBody>
          <a:bodyPr>
            <a:noAutofit/>
          </a:bodyPr>
          <a:lstStyle/>
          <a:p>
            <a:r>
              <a:rPr lang="en-US" sz="2400" dirty="0"/>
              <a:t>Movie Ratings </a:t>
            </a:r>
            <a:br>
              <a:rPr lang="en-US" sz="2400" dirty="0"/>
            </a:br>
            <a:r>
              <a:rPr lang="en-US" sz="2400" dirty="0"/>
              <a:t>vs </a:t>
            </a:r>
            <a:br>
              <a:rPr lang="en-US" sz="2400" dirty="0"/>
            </a:br>
            <a:r>
              <a:rPr lang="en-US" sz="2400" dirty="0"/>
              <a:t>Votes</a:t>
            </a:r>
            <a:endParaRPr lang="en-IN" sz="2400" dirty="0"/>
          </a:p>
        </p:txBody>
      </p:sp>
    </p:spTree>
    <p:extLst>
      <p:ext uri="{BB962C8B-B14F-4D97-AF65-F5344CB8AC3E}">
        <p14:creationId xmlns:p14="http://schemas.microsoft.com/office/powerpoint/2010/main" val="13133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26814" y="527695"/>
            <a:ext cx="4021584" cy="1487535"/>
          </a:xfrm>
        </p:spPr>
        <p:txBody>
          <a:bodyPr wrap="square" anchor="b">
            <a:normAutofit/>
          </a:bodyPr>
          <a:lstStyle/>
          <a:p>
            <a:r>
              <a:rPr lang="en-US" dirty="0"/>
              <a:t>Recommendation System</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605409" y="2894774"/>
            <a:ext cx="3664394" cy="3035510"/>
          </a:xfrm>
        </p:spPr>
        <p:txBody>
          <a:bodyPr>
            <a:normAutofit lnSpcReduction="10000"/>
          </a:bodyPr>
          <a:lstStyle/>
          <a:p>
            <a:pPr algn="l"/>
            <a:r>
              <a:rPr lang="en-US" sz="1600" dirty="0"/>
              <a:t>Recommendation system produce a ranked list of </a:t>
            </a:r>
            <a:r>
              <a:rPr lang="en-US" sz="1600" dirty="0">
                <a:solidFill>
                  <a:schemeClr val="tx1">
                    <a:lumMod val="75000"/>
                    <a:lumOff val="25000"/>
                    <a:alpha val="60000"/>
                  </a:schemeClr>
                </a:solidFill>
              </a:rPr>
              <a:t>items</a:t>
            </a:r>
            <a:r>
              <a:rPr lang="en-US" sz="1600" dirty="0"/>
              <a:t> on which a user might be interested in the context of his current choice of an item.</a:t>
            </a:r>
          </a:p>
          <a:p>
            <a:pPr algn="l"/>
            <a:r>
              <a:rPr lang="en-US" sz="1600" dirty="0"/>
              <a:t>Recommendation system has mainly two elements item and user.</a:t>
            </a:r>
          </a:p>
          <a:p>
            <a:pPr marL="0" indent="0" algn="l">
              <a:buNone/>
            </a:pPr>
            <a:endParaRPr lang="en-US" dirty="0"/>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2272854" cy="460800"/>
          </a:xfrm>
        </p:spPr>
        <p:txBody>
          <a:bodyPr>
            <a:normAutofit/>
          </a:bodyPr>
          <a:lstStyle/>
          <a:p>
            <a:r>
              <a:rPr lang="en-US" dirty="0"/>
              <a:t>Source : IMBD</a:t>
            </a:r>
          </a:p>
        </p:txBody>
      </p:sp>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pic>
        <p:nvPicPr>
          <p:cNvPr id="7" name="Picture 2" descr="Movie Recommendation Background Images, HD Pictures and Wallpaper For Free  Download | Pngtree">
            <a:extLst>
              <a:ext uri="{FF2B5EF4-FFF2-40B4-BE49-F238E27FC236}">
                <a16:creationId xmlns:a16="http://schemas.microsoft.com/office/drawing/2014/main" id="{667BFE21-9776-436D-17C0-26DAD4FB6865}"/>
              </a:ext>
            </a:extLst>
          </p:cNvPr>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3757" r="4065"/>
          <a:stretch/>
        </p:blipFill>
        <p:spPr bwMode="auto">
          <a:xfrm>
            <a:off x="4269802" y="39600"/>
            <a:ext cx="7875797" cy="6778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97D0-A14D-A31B-345F-B0C7529BDAB7}"/>
              </a:ext>
            </a:extLst>
          </p:cNvPr>
          <p:cNvSpPr>
            <a:spLocks noGrp="1"/>
          </p:cNvSpPr>
          <p:nvPr>
            <p:ph type="title"/>
          </p:nvPr>
        </p:nvSpPr>
        <p:spPr>
          <a:xfrm>
            <a:off x="200509" y="-27374"/>
            <a:ext cx="10213200" cy="1112836"/>
          </a:xfrm>
        </p:spPr>
        <p:txBody>
          <a:bodyPr/>
          <a:lstStyle/>
          <a:p>
            <a:r>
              <a:rPr lang="en-US" dirty="0"/>
              <a:t>Movie Ratings by Certificate</a:t>
            </a:r>
            <a:endParaRPr lang="en-IN" dirty="0"/>
          </a:p>
        </p:txBody>
      </p:sp>
      <p:pic>
        <p:nvPicPr>
          <p:cNvPr id="7" name="Content Placeholder 6">
            <a:extLst>
              <a:ext uri="{FF2B5EF4-FFF2-40B4-BE49-F238E27FC236}">
                <a16:creationId xmlns:a16="http://schemas.microsoft.com/office/drawing/2014/main" id="{C30D6A56-286A-435F-509E-924982123D26}"/>
              </a:ext>
            </a:extLst>
          </p:cNvPr>
          <p:cNvPicPr>
            <a:picLocks noGrp="1" noChangeAspect="1"/>
          </p:cNvPicPr>
          <p:nvPr>
            <p:ph idx="1"/>
          </p:nvPr>
        </p:nvPicPr>
        <p:blipFill>
          <a:blip r:embed="rId2"/>
          <a:stretch>
            <a:fillRect/>
          </a:stretch>
        </p:blipFill>
        <p:spPr>
          <a:xfrm>
            <a:off x="200509" y="1169351"/>
            <a:ext cx="11790981" cy="5527023"/>
          </a:xfrm>
        </p:spPr>
      </p:pic>
      <p:sp>
        <p:nvSpPr>
          <p:cNvPr id="4" name="Footer Placeholder 3">
            <a:extLst>
              <a:ext uri="{FF2B5EF4-FFF2-40B4-BE49-F238E27FC236}">
                <a16:creationId xmlns:a16="http://schemas.microsoft.com/office/drawing/2014/main" id="{B5B0ADA5-63C2-6C55-9EE2-FF23E49346B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38D2D2D8-DE8D-1331-6419-1A87A645FA50}"/>
              </a:ext>
            </a:extLst>
          </p:cNvPr>
          <p:cNvSpPr>
            <a:spLocks noGrp="1"/>
          </p:cNvSpPr>
          <p:nvPr>
            <p:ph type="sldNum" sz="quarter" idx="12"/>
          </p:nvPr>
        </p:nvSpPr>
        <p:spPr/>
        <p:txBody>
          <a:bodyPr/>
          <a:lstStyle/>
          <a:p>
            <a:fld id="{FF2BD96E-3838-45D2-9031-D3AF67C920A5}" type="slidenum">
              <a:rPr lang="en-US" smtClean="0"/>
              <a:t>20</a:t>
            </a:fld>
            <a:endParaRPr lang="en-US" dirty="0"/>
          </a:p>
        </p:txBody>
      </p:sp>
    </p:spTree>
    <p:extLst>
      <p:ext uri="{BB962C8B-B14F-4D97-AF65-F5344CB8AC3E}">
        <p14:creationId xmlns:p14="http://schemas.microsoft.com/office/powerpoint/2010/main" val="394069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883B-992F-7C6F-E778-0C60CCDB8722}"/>
              </a:ext>
            </a:extLst>
          </p:cNvPr>
          <p:cNvSpPr>
            <a:spLocks noGrp="1"/>
          </p:cNvSpPr>
          <p:nvPr>
            <p:ph type="title"/>
          </p:nvPr>
        </p:nvSpPr>
        <p:spPr>
          <a:xfrm>
            <a:off x="95475" y="112391"/>
            <a:ext cx="9122788" cy="724828"/>
          </a:xfrm>
        </p:spPr>
        <p:txBody>
          <a:bodyPr/>
          <a:lstStyle/>
          <a:p>
            <a:r>
              <a:rPr lang="en-US" dirty="0"/>
              <a:t>Top Nolan Movies on IMDB</a:t>
            </a:r>
            <a:endParaRPr lang="en-IN" dirty="0"/>
          </a:p>
        </p:txBody>
      </p:sp>
      <p:pic>
        <p:nvPicPr>
          <p:cNvPr id="7" name="Content Placeholder 6">
            <a:extLst>
              <a:ext uri="{FF2B5EF4-FFF2-40B4-BE49-F238E27FC236}">
                <a16:creationId xmlns:a16="http://schemas.microsoft.com/office/drawing/2014/main" id="{87C6DF3E-CB70-5717-B9DD-3091737422F7}"/>
              </a:ext>
            </a:extLst>
          </p:cNvPr>
          <p:cNvPicPr>
            <a:picLocks noGrp="1" noChangeAspect="1"/>
          </p:cNvPicPr>
          <p:nvPr>
            <p:ph idx="1"/>
          </p:nvPr>
        </p:nvPicPr>
        <p:blipFill>
          <a:blip r:embed="rId2"/>
          <a:stretch>
            <a:fillRect/>
          </a:stretch>
        </p:blipFill>
        <p:spPr>
          <a:xfrm>
            <a:off x="95475" y="1120117"/>
            <a:ext cx="12001050" cy="5625492"/>
          </a:xfrm>
        </p:spPr>
      </p:pic>
      <p:sp>
        <p:nvSpPr>
          <p:cNvPr id="4" name="Footer Placeholder 3">
            <a:extLst>
              <a:ext uri="{FF2B5EF4-FFF2-40B4-BE49-F238E27FC236}">
                <a16:creationId xmlns:a16="http://schemas.microsoft.com/office/drawing/2014/main" id="{57C8FBC5-BC48-D1F2-9E54-371296E44465}"/>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1F2D5EFB-AA2B-7743-E6BA-33DA15573377}"/>
              </a:ext>
            </a:extLst>
          </p:cNvPr>
          <p:cNvSpPr>
            <a:spLocks noGrp="1"/>
          </p:cNvSpPr>
          <p:nvPr>
            <p:ph type="sldNum" sz="quarter" idx="12"/>
          </p:nvPr>
        </p:nvSpPr>
        <p:spPr/>
        <p:txBody>
          <a:bodyPr/>
          <a:lstStyle/>
          <a:p>
            <a:fld id="{FF2BD96E-3838-45D2-9031-D3AF67C920A5}" type="slidenum">
              <a:rPr lang="en-US" smtClean="0"/>
              <a:t>21</a:t>
            </a:fld>
            <a:endParaRPr lang="en-US" dirty="0"/>
          </a:p>
        </p:txBody>
      </p:sp>
    </p:spTree>
    <p:extLst>
      <p:ext uri="{BB962C8B-B14F-4D97-AF65-F5344CB8AC3E}">
        <p14:creationId xmlns:p14="http://schemas.microsoft.com/office/powerpoint/2010/main" val="203007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883B-992F-7C6F-E778-0C60CCDB8722}"/>
              </a:ext>
            </a:extLst>
          </p:cNvPr>
          <p:cNvSpPr>
            <a:spLocks noGrp="1"/>
          </p:cNvSpPr>
          <p:nvPr>
            <p:ph type="title"/>
          </p:nvPr>
        </p:nvSpPr>
        <p:spPr>
          <a:xfrm>
            <a:off x="254191" y="368394"/>
            <a:ext cx="9364835" cy="559452"/>
          </a:xfrm>
        </p:spPr>
        <p:txBody>
          <a:bodyPr>
            <a:normAutofit fontScale="90000"/>
          </a:bodyPr>
          <a:lstStyle/>
          <a:p>
            <a:r>
              <a:rPr lang="en-US" dirty="0"/>
              <a:t>Movie Ratings by Genre and Year</a:t>
            </a:r>
            <a:endParaRPr lang="en-IN" dirty="0"/>
          </a:p>
        </p:txBody>
      </p:sp>
      <p:pic>
        <p:nvPicPr>
          <p:cNvPr id="7" name="Content Placeholder 6">
            <a:extLst>
              <a:ext uri="{FF2B5EF4-FFF2-40B4-BE49-F238E27FC236}">
                <a16:creationId xmlns:a16="http://schemas.microsoft.com/office/drawing/2014/main" id="{3DE0E542-DCAC-2F66-822E-D0E85F7793F2}"/>
              </a:ext>
            </a:extLst>
          </p:cNvPr>
          <p:cNvPicPr>
            <a:picLocks noGrp="1" noChangeAspect="1"/>
          </p:cNvPicPr>
          <p:nvPr>
            <p:ph idx="1"/>
          </p:nvPr>
        </p:nvPicPr>
        <p:blipFill>
          <a:blip r:embed="rId2"/>
          <a:stretch>
            <a:fillRect/>
          </a:stretch>
        </p:blipFill>
        <p:spPr>
          <a:xfrm>
            <a:off x="254191" y="1232406"/>
            <a:ext cx="11683618" cy="5476696"/>
          </a:xfrm>
        </p:spPr>
      </p:pic>
      <p:sp>
        <p:nvSpPr>
          <p:cNvPr id="4" name="Footer Placeholder 3">
            <a:extLst>
              <a:ext uri="{FF2B5EF4-FFF2-40B4-BE49-F238E27FC236}">
                <a16:creationId xmlns:a16="http://schemas.microsoft.com/office/drawing/2014/main" id="{57C8FBC5-BC48-D1F2-9E54-371296E44465}"/>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1F2D5EFB-AA2B-7743-E6BA-33DA15573377}"/>
              </a:ext>
            </a:extLst>
          </p:cNvPr>
          <p:cNvSpPr>
            <a:spLocks noGrp="1"/>
          </p:cNvSpPr>
          <p:nvPr>
            <p:ph type="sldNum" sz="quarter" idx="12"/>
          </p:nvPr>
        </p:nvSpPr>
        <p:spPr/>
        <p:txBody>
          <a:bodyPr/>
          <a:lstStyle/>
          <a:p>
            <a:fld id="{FF2BD96E-3838-45D2-9031-D3AF67C920A5}" type="slidenum">
              <a:rPr lang="en-US" smtClean="0"/>
              <a:t>22</a:t>
            </a:fld>
            <a:endParaRPr lang="en-US" dirty="0"/>
          </a:p>
        </p:txBody>
      </p:sp>
    </p:spTree>
    <p:extLst>
      <p:ext uri="{BB962C8B-B14F-4D97-AF65-F5344CB8AC3E}">
        <p14:creationId xmlns:p14="http://schemas.microsoft.com/office/powerpoint/2010/main" val="2594402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6883-22B1-102D-4D33-000B635D6188}"/>
              </a:ext>
            </a:extLst>
          </p:cNvPr>
          <p:cNvSpPr>
            <a:spLocks noGrp="1"/>
          </p:cNvSpPr>
          <p:nvPr>
            <p:ph type="title"/>
          </p:nvPr>
        </p:nvSpPr>
        <p:spPr>
          <a:xfrm>
            <a:off x="1140600" y="363242"/>
            <a:ext cx="10213200" cy="1112836"/>
          </a:xfrm>
        </p:spPr>
        <p:txBody>
          <a:bodyPr/>
          <a:lstStyle/>
          <a:p>
            <a:r>
              <a:rPr lang="en-US" dirty="0"/>
              <a:t>Cosine Similarity</a:t>
            </a:r>
            <a:endParaRPr lang="en-IN" dirty="0"/>
          </a:p>
        </p:txBody>
      </p:sp>
      <p:sp>
        <p:nvSpPr>
          <p:cNvPr id="3" name="Content Placeholder 2">
            <a:extLst>
              <a:ext uri="{FF2B5EF4-FFF2-40B4-BE49-F238E27FC236}">
                <a16:creationId xmlns:a16="http://schemas.microsoft.com/office/drawing/2014/main" id="{8A092C45-82B5-641D-B6EB-24AF73CD6788}"/>
              </a:ext>
            </a:extLst>
          </p:cNvPr>
          <p:cNvSpPr>
            <a:spLocks noGrp="1"/>
          </p:cNvSpPr>
          <p:nvPr>
            <p:ph idx="1"/>
          </p:nvPr>
        </p:nvSpPr>
        <p:spPr/>
        <p:txBody>
          <a:bodyPr>
            <a:normAutofit/>
          </a:bodyPr>
          <a:lstStyle/>
          <a:p>
            <a:r>
              <a:rPr lang="en-US" sz="1800" dirty="0"/>
              <a:t>The cosine similarity is the simplest algorithm needed to find the similarity of the vectors. In cosine similarity, data objects in a dataset are treated as a vector. The formula to find the cosine similarity between two vectors is – </a:t>
            </a:r>
          </a:p>
          <a:p>
            <a:r>
              <a:rPr lang="en-US" sz="1800" dirty="0"/>
              <a:t>Cos(x, y) = </a:t>
            </a:r>
            <a:r>
              <a:rPr lang="en-US" sz="1800" dirty="0" err="1"/>
              <a:t>x.y</a:t>
            </a:r>
            <a:r>
              <a:rPr lang="en-US" sz="1800" dirty="0"/>
              <a:t> / ||x|| * ||y||</a:t>
            </a:r>
          </a:p>
          <a:p>
            <a:r>
              <a:rPr lang="en-US" sz="1800" dirty="0"/>
              <a:t>The cosine similarity is useful because even though the two comparable papers are far away by the Euclidean distance chances are, they may still be orientated closer together. The lesser the angle, higher the cosine similarity.</a:t>
            </a:r>
            <a:endParaRPr lang="en-IN" sz="1800" dirty="0"/>
          </a:p>
        </p:txBody>
      </p:sp>
      <p:sp>
        <p:nvSpPr>
          <p:cNvPr id="4" name="Footer Placeholder 3">
            <a:extLst>
              <a:ext uri="{FF2B5EF4-FFF2-40B4-BE49-F238E27FC236}">
                <a16:creationId xmlns:a16="http://schemas.microsoft.com/office/drawing/2014/main" id="{BE566F1C-01F8-FC12-5165-0C127B0472BE}"/>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D7D9C7A2-FA7C-A049-C3A3-B14CA8F6A8AD}"/>
              </a:ext>
            </a:extLst>
          </p:cNvPr>
          <p:cNvSpPr>
            <a:spLocks noGrp="1"/>
          </p:cNvSpPr>
          <p:nvPr>
            <p:ph type="sldNum" sz="quarter" idx="12"/>
          </p:nvPr>
        </p:nvSpPr>
        <p:spPr/>
        <p:txBody>
          <a:bodyPr/>
          <a:lstStyle/>
          <a:p>
            <a:fld id="{FF2BD96E-3838-45D2-9031-D3AF67C920A5}" type="slidenum">
              <a:rPr lang="en-US" smtClean="0"/>
              <a:t>23</a:t>
            </a:fld>
            <a:endParaRPr lang="en-US" dirty="0"/>
          </a:p>
        </p:txBody>
      </p:sp>
    </p:spTree>
    <p:extLst>
      <p:ext uri="{BB962C8B-B14F-4D97-AF65-F5344CB8AC3E}">
        <p14:creationId xmlns:p14="http://schemas.microsoft.com/office/powerpoint/2010/main" val="2451093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24</a:t>
            </a:fld>
            <a:endParaRPr lang="en-US" dirty="0"/>
          </a:p>
        </p:txBody>
      </p:sp>
      <p:pic>
        <p:nvPicPr>
          <p:cNvPr id="3" name="Picture 2">
            <a:extLst>
              <a:ext uri="{FF2B5EF4-FFF2-40B4-BE49-F238E27FC236}">
                <a16:creationId xmlns:a16="http://schemas.microsoft.com/office/drawing/2014/main" id="{DF7B0C34-C077-B562-1DD7-698EBA23E1C1}"/>
              </a:ext>
            </a:extLst>
          </p:cNvPr>
          <p:cNvPicPr>
            <a:picLocks noChangeAspect="1"/>
          </p:cNvPicPr>
          <p:nvPr/>
        </p:nvPicPr>
        <p:blipFill>
          <a:blip r:embed="rId2"/>
          <a:stretch>
            <a:fillRect/>
          </a:stretch>
        </p:blipFill>
        <p:spPr>
          <a:xfrm>
            <a:off x="0" y="497029"/>
            <a:ext cx="12192000" cy="5863941"/>
          </a:xfrm>
          <a:prstGeom prst="rect">
            <a:avLst/>
          </a:prstGeom>
        </p:spPr>
      </p:pic>
    </p:spTree>
    <p:extLst>
      <p:ext uri="{BB962C8B-B14F-4D97-AF65-F5344CB8AC3E}">
        <p14:creationId xmlns:p14="http://schemas.microsoft.com/office/powerpoint/2010/main" val="310368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8937-3A75-500D-84B5-E4DC6E69EE11}"/>
              </a:ext>
            </a:extLst>
          </p:cNvPr>
          <p:cNvSpPr>
            <a:spLocks noGrp="1"/>
          </p:cNvSpPr>
          <p:nvPr>
            <p:ph type="title"/>
          </p:nvPr>
        </p:nvSpPr>
        <p:spPr>
          <a:xfrm>
            <a:off x="989400" y="619931"/>
            <a:ext cx="10213200" cy="1112836"/>
          </a:xfrm>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C36D733F-1F7F-BEEF-C0D0-26B7B2CE722E}"/>
              </a:ext>
            </a:extLst>
          </p:cNvPr>
          <p:cNvSpPr>
            <a:spLocks noGrp="1"/>
          </p:cNvSpPr>
          <p:nvPr>
            <p:ph idx="1"/>
          </p:nvPr>
        </p:nvSpPr>
        <p:spPr>
          <a:xfrm>
            <a:off x="687000" y="1571347"/>
            <a:ext cx="10515600" cy="3968319"/>
          </a:xfrm>
        </p:spPr>
        <p:txBody>
          <a:bodyPr>
            <a:noAutofit/>
          </a:bodyPr>
          <a:lstStyle/>
          <a:p>
            <a:r>
              <a:rPr lang="en-US" sz="2400" dirty="0"/>
              <a:t>Movie recommendation systems benefit users and businesses.</a:t>
            </a:r>
          </a:p>
          <a:p>
            <a:r>
              <a:rPr lang="en-US" sz="2400" dirty="0"/>
              <a:t>Movie recommendation systems save users time and help underappreciated films succeed.</a:t>
            </a:r>
          </a:p>
          <a:p>
            <a:r>
              <a:rPr lang="en-US" sz="2400" dirty="0"/>
              <a:t>Clustering algorithms and hybrid approaches can address sparsity in collaborative filtering.</a:t>
            </a:r>
            <a:endParaRPr lang="en-IN" sz="2400" dirty="0"/>
          </a:p>
        </p:txBody>
      </p:sp>
      <p:sp>
        <p:nvSpPr>
          <p:cNvPr id="5" name="Slide Number Placeholder 4">
            <a:extLst>
              <a:ext uri="{FF2B5EF4-FFF2-40B4-BE49-F238E27FC236}">
                <a16:creationId xmlns:a16="http://schemas.microsoft.com/office/drawing/2014/main" id="{31105C88-BE9C-C30A-31C2-6289F964F881}"/>
              </a:ext>
            </a:extLst>
          </p:cNvPr>
          <p:cNvSpPr>
            <a:spLocks noGrp="1"/>
          </p:cNvSpPr>
          <p:nvPr>
            <p:ph type="sldNum" sz="quarter" idx="12"/>
          </p:nvPr>
        </p:nvSpPr>
        <p:spPr/>
        <p:txBody>
          <a:bodyPr/>
          <a:lstStyle/>
          <a:p>
            <a:fld id="{FF2BD96E-3838-45D2-9031-D3AF67C920A5}" type="slidenum">
              <a:rPr lang="en-US" smtClean="0"/>
              <a:t>25</a:t>
            </a:fld>
            <a:endParaRPr lang="en-US" dirty="0"/>
          </a:p>
        </p:txBody>
      </p:sp>
    </p:spTree>
    <p:extLst>
      <p:ext uri="{BB962C8B-B14F-4D97-AF65-F5344CB8AC3E}">
        <p14:creationId xmlns:p14="http://schemas.microsoft.com/office/powerpoint/2010/main" val="134511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5E1C-AD92-695E-A142-60101D34332A}"/>
              </a:ext>
            </a:extLst>
          </p:cNvPr>
          <p:cNvSpPr>
            <a:spLocks noGrp="1"/>
          </p:cNvSpPr>
          <p:nvPr>
            <p:ph type="title"/>
          </p:nvPr>
        </p:nvSpPr>
        <p:spPr>
          <a:xfrm>
            <a:off x="7881692" y="2814222"/>
            <a:ext cx="3856679" cy="933133"/>
          </a:xfrm>
        </p:spPr>
        <p:txBody>
          <a:bodyPr/>
          <a:lstStyle/>
          <a:p>
            <a:r>
              <a:rPr lang="en-US" dirty="0"/>
              <a:t>Thank You</a:t>
            </a:r>
            <a:endParaRPr lang="en-IN" dirty="0"/>
          </a:p>
        </p:txBody>
      </p:sp>
      <p:sp>
        <p:nvSpPr>
          <p:cNvPr id="4" name="Slide Number Placeholder 3">
            <a:extLst>
              <a:ext uri="{FF2B5EF4-FFF2-40B4-BE49-F238E27FC236}">
                <a16:creationId xmlns:a16="http://schemas.microsoft.com/office/drawing/2014/main" id="{8030E304-682C-5EDA-447B-9F62CDA5D29F}"/>
              </a:ext>
            </a:extLst>
          </p:cNvPr>
          <p:cNvSpPr>
            <a:spLocks noGrp="1"/>
          </p:cNvSpPr>
          <p:nvPr>
            <p:ph type="sldNum" sz="quarter" idx="12"/>
          </p:nvPr>
        </p:nvSpPr>
        <p:spPr/>
        <p:txBody>
          <a:bodyPr/>
          <a:lstStyle/>
          <a:p>
            <a:fld id="{294A09A9-5501-47C1-A89A-A340965A2BE2}" type="slidenum">
              <a:rPr lang="en-US" smtClean="0"/>
              <a:t>26</a:t>
            </a:fld>
            <a:endParaRPr lang="en-US" dirty="0"/>
          </a:p>
        </p:txBody>
      </p:sp>
    </p:spTree>
    <p:extLst>
      <p:ext uri="{BB962C8B-B14F-4D97-AF65-F5344CB8AC3E}">
        <p14:creationId xmlns:p14="http://schemas.microsoft.com/office/powerpoint/2010/main" val="350313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D93C-6337-CD3C-05ED-A6A8AF290A13}"/>
              </a:ext>
            </a:extLst>
          </p:cNvPr>
          <p:cNvSpPr>
            <a:spLocks noGrp="1"/>
          </p:cNvSpPr>
          <p:nvPr>
            <p:ph type="title"/>
          </p:nvPr>
        </p:nvSpPr>
        <p:spPr>
          <a:xfrm>
            <a:off x="731948" y="361752"/>
            <a:ext cx="7666328" cy="644208"/>
          </a:xfrm>
        </p:spPr>
        <p:txBody>
          <a:bodyPr/>
          <a:lstStyle/>
          <a:p>
            <a:r>
              <a:rPr lang="en-US" dirty="0"/>
              <a:t>Reason to create this recommendation system!</a:t>
            </a:r>
            <a:endParaRPr lang="en-IN" dirty="0"/>
          </a:p>
        </p:txBody>
      </p:sp>
      <p:sp>
        <p:nvSpPr>
          <p:cNvPr id="3" name="Content Placeholder 2">
            <a:extLst>
              <a:ext uri="{FF2B5EF4-FFF2-40B4-BE49-F238E27FC236}">
                <a16:creationId xmlns:a16="http://schemas.microsoft.com/office/drawing/2014/main" id="{9F138F58-C9FE-7D27-8484-76B2CD11C3FB}"/>
              </a:ext>
            </a:extLst>
          </p:cNvPr>
          <p:cNvSpPr>
            <a:spLocks noGrp="1"/>
          </p:cNvSpPr>
          <p:nvPr>
            <p:ph idx="1"/>
          </p:nvPr>
        </p:nvSpPr>
        <p:spPr>
          <a:xfrm>
            <a:off x="347275" y="1260628"/>
            <a:ext cx="10515600" cy="4944863"/>
          </a:xfrm>
        </p:spPr>
        <p:txBody>
          <a:bodyPr>
            <a:normAutofit/>
          </a:bodyPr>
          <a:lstStyle/>
          <a:p>
            <a:r>
              <a:rPr lang="en-US" sz="1800" dirty="0"/>
              <a:t>The majority of people watch movies in today's culture, but they are only allowed to watch one before they feel confused about what to watch next. What if there was a system that could comprehend you and provide recommendations for you based on your interests? Recommendation systems are there to help with it.</a:t>
            </a:r>
          </a:p>
          <a:p>
            <a:r>
              <a:rPr lang="en-US" sz="1800" dirty="0"/>
              <a:t>Customers frequently check at the product recommendations from their most recent browsing. Customer happiness is the most crucial factor, and the recommendation system has been helping with that for years.</a:t>
            </a:r>
          </a:p>
          <a:p>
            <a:r>
              <a:rPr lang="en-US" sz="1800" dirty="0"/>
              <a:t>User-specific recommendations are provided by recommender systems, which also assist users in making informed choices during online transactions. Sales are increased, the web surfing experience is changed, customers are retained, and the shopping experience is improved.</a:t>
            </a:r>
            <a:endParaRPr lang="en-IN" sz="1800" dirty="0"/>
          </a:p>
        </p:txBody>
      </p:sp>
      <p:sp>
        <p:nvSpPr>
          <p:cNvPr id="4" name="Footer Placeholder 3">
            <a:extLst>
              <a:ext uri="{FF2B5EF4-FFF2-40B4-BE49-F238E27FC236}">
                <a16:creationId xmlns:a16="http://schemas.microsoft.com/office/drawing/2014/main" id="{63805DB4-EE44-87D4-5223-6B0762C452BE}"/>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C07E875C-AE21-A4B5-93B0-A0CD09B538A5}"/>
              </a:ext>
            </a:extLst>
          </p:cNvPr>
          <p:cNvSpPr>
            <a:spLocks noGrp="1"/>
          </p:cNvSpPr>
          <p:nvPr>
            <p:ph type="sldNum" sz="quarter" idx="12"/>
          </p:nvPr>
        </p:nvSpPr>
        <p:spPr/>
        <p:txBody>
          <a:bodyPr/>
          <a:lstStyle/>
          <a:p>
            <a:fld id="{FF2BD96E-3838-45D2-9031-D3AF67C920A5}" type="slidenum">
              <a:rPr lang="en-US" smtClean="0"/>
              <a:t>3</a:t>
            </a:fld>
            <a:endParaRPr lang="en-US" dirty="0"/>
          </a:p>
        </p:txBody>
      </p:sp>
    </p:spTree>
    <p:extLst>
      <p:ext uri="{BB962C8B-B14F-4D97-AF65-F5344CB8AC3E}">
        <p14:creationId xmlns:p14="http://schemas.microsoft.com/office/powerpoint/2010/main" val="355790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4" y="3482279"/>
            <a:ext cx="4934041" cy="2875321"/>
          </a:xfrm>
        </p:spPr>
        <p:txBody>
          <a:bodyPr>
            <a:noAutofit/>
          </a:bodyPr>
          <a:lstStyle/>
          <a:p>
            <a:pPr marL="285750" indent="-285750" algn="l">
              <a:buFont typeface="Arial" panose="020B0604020202020204" pitchFamily="34" charset="0"/>
              <a:buChar char="•"/>
            </a:pPr>
            <a:r>
              <a:rPr lang="en-US" dirty="0"/>
              <a:t>The data set contains of top 10000 movies which we have scraped the data from the IMDB website.</a:t>
            </a:r>
          </a:p>
          <a:p>
            <a:pPr marL="285750" indent="-285750" algn="l">
              <a:buFont typeface="Arial" panose="020B0604020202020204" pitchFamily="34" charset="0"/>
              <a:buChar char="•"/>
            </a:pPr>
            <a:r>
              <a:rPr lang="en-US" dirty="0"/>
              <a:t>It consist of Genre, Rating, Description, Cast, Director, Gross, Meta Score, Votes, Runtime, Certificate, Year, Name.</a:t>
            </a:r>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a:lstStyle/>
          <a:p>
            <a:r>
              <a:rPr lang="en-US" dirty="0"/>
              <a:t>Source : IMDB</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4</a:t>
            </a:fld>
            <a:endParaRPr lang="en-US" dirty="0"/>
          </a:p>
        </p:txBody>
      </p:sp>
      <p:sp>
        <p:nvSpPr>
          <p:cNvPr id="4" name="Title 3">
            <a:extLst>
              <a:ext uri="{FF2B5EF4-FFF2-40B4-BE49-F238E27FC236}">
                <a16:creationId xmlns:a16="http://schemas.microsoft.com/office/drawing/2014/main" id="{A7816E22-5411-8763-8593-3CF50A8235E7}"/>
              </a:ext>
            </a:extLst>
          </p:cNvPr>
          <p:cNvSpPr>
            <a:spLocks noGrp="1"/>
          </p:cNvSpPr>
          <p:nvPr>
            <p:ph type="title"/>
          </p:nvPr>
        </p:nvSpPr>
        <p:spPr>
          <a:xfrm>
            <a:off x="4056600" y="536573"/>
            <a:ext cx="4078800" cy="493237"/>
          </a:xfrm>
        </p:spPr>
        <p:txBody>
          <a:bodyPr>
            <a:normAutofit fontScale="90000"/>
          </a:bodyPr>
          <a:lstStyle/>
          <a:p>
            <a:r>
              <a:rPr lang="en-US" dirty="0"/>
              <a:t>Business Objective:  </a:t>
            </a:r>
            <a:endParaRPr lang="en-IN" dirty="0"/>
          </a:p>
        </p:txBody>
      </p:sp>
      <p:sp>
        <p:nvSpPr>
          <p:cNvPr id="6" name="Rectangle 5">
            <a:extLst>
              <a:ext uri="{FF2B5EF4-FFF2-40B4-BE49-F238E27FC236}">
                <a16:creationId xmlns:a16="http://schemas.microsoft.com/office/drawing/2014/main" id="{1F498F68-3D7B-81AD-6D63-7343DA1FA813}"/>
              </a:ext>
            </a:extLst>
          </p:cNvPr>
          <p:cNvSpPr/>
          <p:nvPr/>
        </p:nvSpPr>
        <p:spPr>
          <a:xfrm>
            <a:off x="3686175" y="1106129"/>
            <a:ext cx="4934042" cy="10866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spc="50" dirty="0">
                <a:solidFill>
                  <a:schemeClr val="tx2">
                    <a:lumMod val="75000"/>
                    <a:lumOff val="25000"/>
                  </a:schemeClr>
                </a:solidFill>
              </a:rPr>
              <a:t>Scrape</a:t>
            </a:r>
            <a:r>
              <a:rPr lang="en-US" sz="1600" dirty="0">
                <a:solidFill>
                  <a:schemeClr val="tx2">
                    <a:lumMod val="75000"/>
                    <a:lumOff val="25000"/>
                  </a:schemeClr>
                </a:solidFill>
                <a:effectLst/>
                <a:cs typeface="Arial" panose="020B0604020202020204" pitchFamily="34" charset="0"/>
              </a:rPr>
              <a:t> </a:t>
            </a:r>
            <a:r>
              <a:rPr lang="en-US" sz="1600" spc="50" dirty="0">
                <a:solidFill>
                  <a:schemeClr val="tx2">
                    <a:lumMod val="75000"/>
                    <a:lumOff val="25000"/>
                  </a:schemeClr>
                </a:solidFill>
              </a:rPr>
              <a:t>Movie</a:t>
            </a:r>
            <a:r>
              <a:rPr lang="en-US" sz="1600" dirty="0">
                <a:solidFill>
                  <a:schemeClr val="tx2">
                    <a:lumMod val="75000"/>
                    <a:lumOff val="25000"/>
                  </a:schemeClr>
                </a:solidFill>
                <a:effectLst/>
                <a:cs typeface="Arial" panose="020B0604020202020204" pitchFamily="34" charset="0"/>
              </a:rPr>
              <a:t> dataset from IMDB website, perform analysis for deeper insights and build an recommendation system.</a:t>
            </a:r>
          </a:p>
        </p:txBody>
      </p:sp>
      <p:sp>
        <p:nvSpPr>
          <p:cNvPr id="7" name="Rectangle 6">
            <a:extLst>
              <a:ext uri="{FF2B5EF4-FFF2-40B4-BE49-F238E27FC236}">
                <a16:creationId xmlns:a16="http://schemas.microsoft.com/office/drawing/2014/main" id="{12C92FE3-4BE7-0E2D-68EC-8E0923C6680A}"/>
              </a:ext>
            </a:extLst>
          </p:cNvPr>
          <p:cNvSpPr/>
          <p:nvPr/>
        </p:nvSpPr>
        <p:spPr>
          <a:xfrm>
            <a:off x="4056600" y="2803976"/>
            <a:ext cx="4078800" cy="4350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00" dirty="0">
                <a:solidFill>
                  <a:schemeClr val="tx1"/>
                </a:solidFill>
                <a:latin typeface="+mj-lt"/>
              </a:rPr>
              <a:t>Dataset Details:</a:t>
            </a:r>
            <a:endParaRPr lang="en-IN" sz="2900" dirty="0">
              <a:solidFill>
                <a:schemeClr val="tx1"/>
              </a:solidFill>
              <a:latin typeface="+mj-lt"/>
            </a:endParaRPr>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1FF4-0AFD-DB2D-0978-3A8B73CDD8AF}"/>
              </a:ext>
            </a:extLst>
          </p:cNvPr>
          <p:cNvSpPr>
            <a:spLocks noGrp="1"/>
          </p:cNvSpPr>
          <p:nvPr>
            <p:ph type="title"/>
          </p:nvPr>
        </p:nvSpPr>
        <p:spPr>
          <a:xfrm>
            <a:off x="7672776" y="839015"/>
            <a:ext cx="1764912" cy="682502"/>
          </a:xfrm>
        </p:spPr>
        <p:txBody>
          <a:bodyPr/>
          <a:lstStyle/>
          <a:p>
            <a:r>
              <a:rPr lang="en-US" dirty="0"/>
              <a:t>Variables</a:t>
            </a:r>
            <a:endParaRPr lang="en-IN" dirty="0"/>
          </a:p>
        </p:txBody>
      </p:sp>
      <p:sp>
        <p:nvSpPr>
          <p:cNvPr id="4" name="Footer Placeholder 3">
            <a:extLst>
              <a:ext uri="{FF2B5EF4-FFF2-40B4-BE49-F238E27FC236}">
                <a16:creationId xmlns:a16="http://schemas.microsoft.com/office/drawing/2014/main" id="{113D26E2-8B99-FCC8-0660-31BE0FF3172F}"/>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78256B1B-5777-3C26-795D-AD5A9947662B}"/>
              </a:ext>
            </a:extLst>
          </p:cNvPr>
          <p:cNvSpPr>
            <a:spLocks noGrp="1"/>
          </p:cNvSpPr>
          <p:nvPr>
            <p:ph type="sldNum" sz="quarter" idx="12"/>
          </p:nvPr>
        </p:nvSpPr>
        <p:spPr/>
        <p:txBody>
          <a:bodyPr/>
          <a:lstStyle/>
          <a:p>
            <a:fld id="{FF2BD96E-3838-45D2-9031-D3AF67C920A5}" type="slidenum">
              <a:rPr lang="en-US" smtClean="0"/>
              <a:t>5</a:t>
            </a:fld>
            <a:endParaRPr lang="en-US" dirty="0"/>
          </a:p>
        </p:txBody>
      </p:sp>
      <p:pic>
        <p:nvPicPr>
          <p:cNvPr id="18" name="Content Placeholder 17">
            <a:extLst>
              <a:ext uri="{FF2B5EF4-FFF2-40B4-BE49-F238E27FC236}">
                <a16:creationId xmlns:a16="http://schemas.microsoft.com/office/drawing/2014/main" id="{489884D6-3179-C988-356C-0EADEBB8C43D}"/>
              </a:ext>
            </a:extLst>
          </p:cNvPr>
          <p:cNvPicPr>
            <a:picLocks noGrp="1" noChangeAspect="1"/>
          </p:cNvPicPr>
          <p:nvPr>
            <p:ph idx="1"/>
          </p:nvPr>
        </p:nvPicPr>
        <p:blipFill>
          <a:blip r:embed="rId2"/>
          <a:stretch>
            <a:fillRect/>
          </a:stretch>
        </p:blipFill>
        <p:spPr>
          <a:xfrm>
            <a:off x="621437" y="630315"/>
            <a:ext cx="4687410" cy="5495277"/>
          </a:xfrm>
          <a:prstGeom prst="rect">
            <a:avLst/>
          </a:prstGeom>
          <a:ln>
            <a:noFill/>
          </a:ln>
          <a:effectLst>
            <a:outerShdw blurRad="190500" algn="tl" rotWithShape="0">
              <a:srgbClr val="000000">
                <a:alpha val="70000"/>
              </a:srgbClr>
            </a:outerShdw>
          </a:effectLst>
        </p:spPr>
      </p:pic>
      <p:sp>
        <p:nvSpPr>
          <p:cNvPr id="19" name="Rectangle 18">
            <a:extLst>
              <a:ext uri="{FF2B5EF4-FFF2-40B4-BE49-F238E27FC236}">
                <a16:creationId xmlns:a16="http://schemas.microsoft.com/office/drawing/2014/main" id="{EADCA2D6-A7F8-F5F1-5A70-A5C12086A211}"/>
              </a:ext>
            </a:extLst>
          </p:cNvPr>
          <p:cNvSpPr/>
          <p:nvPr/>
        </p:nvSpPr>
        <p:spPr>
          <a:xfrm>
            <a:off x="6446377" y="2191799"/>
            <a:ext cx="4907144" cy="39327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50000"/>
                    <a:lumOff val="50000"/>
                  </a:schemeClr>
                </a:solidFill>
              </a:rPr>
              <a:t> The Data consists of 10000 non null     entries.</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There are a total of 12 columns. </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All the variables consist of same entries except the director column.</a:t>
            </a:r>
          </a:p>
          <a:p>
            <a:pPr marL="285750" indent="-285750">
              <a:buFont typeface="Arial" panose="020B0604020202020204" pitchFamily="34" charset="0"/>
              <a:buChar char="•"/>
            </a:pPr>
            <a:endParaRPr lang="en-US" dirty="0">
              <a:solidFill>
                <a:schemeClr val="tx1">
                  <a:lumMod val="50000"/>
                  <a:lumOff val="50000"/>
                </a:schemeClr>
              </a:solidFill>
            </a:endParaRPr>
          </a:p>
          <a:p>
            <a:pPr marL="285750" indent="-285750">
              <a:buFont typeface="Arial" panose="020B0604020202020204" pitchFamily="34" charset="0"/>
              <a:buChar char="•"/>
            </a:pPr>
            <a:r>
              <a:rPr lang="en-US" dirty="0">
                <a:solidFill>
                  <a:schemeClr val="tx1">
                    <a:lumMod val="50000"/>
                    <a:lumOff val="50000"/>
                  </a:schemeClr>
                </a:solidFill>
              </a:rPr>
              <a:t>The data type of all the variables are shown perfectly.</a:t>
            </a:r>
          </a:p>
          <a:p>
            <a:pPr marL="285750" indent="-285750">
              <a:buFont typeface="Arial" panose="020B0604020202020204" pitchFamily="34" charset="0"/>
              <a:buChar char="•"/>
            </a:pPr>
            <a:endParaRPr lang="en-US" dirty="0">
              <a:solidFill>
                <a:schemeClr val="tx1">
                  <a:lumMod val="50000"/>
                  <a:lumOff val="50000"/>
                </a:schemeClr>
              </a:solidFill>
            </a:endParaRPr>
          </a:p>
          <a:p>
            <a:endParaRPr lang="en-IN" dirty="0">
              <a:solidFill>
                <a:schemeClr val="tx1">
                  <a:lumMod val="50000"/>
                  <a:lumOff val="50000"/>
                </a:schemeClr>
              </a:solidFill>
            </a:endParaRPr>
          </a:p>
          <a:p>
            <a:pPr marL="285750" indent="-285750">
              <a:buFont typeface="Arial" panose="020B0604020202020204" pitchFamily="34" charset="0"/>
              <a:buChar char="•"/>
            </a:pPr>
            <a:endParaRPr lang="en-IN" dirty="0">
              <a:solidFill>
                <a:schemeClr val="tx1">
                  <a:lumMod val="50000"/>
                  <a:lumOff val="50000"/>
                </a:schemeClr>
              </a:solidFill>
            </a:endParaRPr>
          </a:p>
        </p:txBody>
      </p:sp>
    </p:spTree>
    <p:extLst>
      <p:ext uri="{BB962C8B-B14F-4D97-AF65-F5344CB8AC3E}">
        <p14:creationId xmlns:p14="http://schemas.microsoft.com/office/powerpoint/2010/main" val="291844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704D-4703-2D71-F25B-8EFBD8A051E9}"/>
              </a:ext>
            </a:extLst>
          </p:cNvPr>
          <p:cNvSpPr>
            <a:spLocks noGrp="1"/>
          </p:cNvSpPr>
          <p:nvPr>
            <p:ph type="title"/>
          </p:nvPr>
        </p:nvSpPr>
        <p:spPr>
          <a:xfrm>
            <a:off x="3415554" y="395288"/>
            <a:ext cx="5018554" cy="632631"/>
          </a:xfrm>
        </p:spPr>
        <p:txBody>
          <a:bodyPr/>
          <a:lstStyle/>
          <a:p>
            <a:r>
              <a:rPr lang="en-IN" b="0" i="0" dirty="0">
                <a:effectLst/>
                <a:latin typeface="Goudy Old Style (Headings)"/>
              </a:rPr>
              <a:t>Average Ratings by Genre</a:t>
            </a:r>
            <a:endParaRPr lang="en-IN" dirty="0">
              <a:latin typeface="Goudy Old Style (Headings)"/>
            </a:endParaRPr>
          </a:p>
        </p:txBody>
      </p:sp>
      <p:pic>
        <p:nvPicPr>
          <p:cNvPr id="7" name="Content Placeholder 6">
            <a:extLst>
              <a:ext uri="{FF2B5EF4-FFF2-40B4-BE49-F238E27FC236}">
                <a16:creationId xmlns:a16="http://schemas.microsoft.com/office/drawing/2014/main" id="{8DF0D11E-4399-F979-1D50-DEDB508A9D32}"/>
              </a:ext>
            </a:extLst>
          </p:cNvPr>
          <p:cNvPicPr>
            <a:picLocks noGrp="1" noChangeAspect="1"/>
          </p:cNvPicPr>
          <p:nvPr>
            <p:ph idx="1"/>
          </p:nvPr>
        </p:nvPicPr>
        <p:blipFill>
          <a:blip r:embed="rId2"/>
          <a:stretch>
            <a:fillRect/>
          </a:stretch>
        </p:blipFill>
        <p:spPr>
          <a:xfrm>
            <a:off x="3415554" y="1337944"/>
            <a:ext cx="5018554" cy="5124767"/>
          </a:xfrm>
        </p:spPr>
      </p:pic>
      <p:sp>
        <p:nvSpPr>
          <p:cNvPr id="4" name="Footer Placeholder 3">
            <a:extLst>
              <a:ext uri="{FF2B5EF4-FFF2-40B4-BE49-F238E27FC236}">
                <a16:creationId xmlns:a16="http://schemas.microsoft.com/office/drawing/2014/main" id="{8ED44C3E-E10F-6B4A-D504-69E523728298}"/>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499DAA13-C2A1-74EC-2CBF-76B0FCDAFA96}"/>
              </a:ext>
            </a:extLst>
          </p:cNvPr>
          <p:cNvSpPr>
            <a:spLocks noGrp="1"/>
          </p:cNvSpPr>
          <p:nvPr>
            <p:ph type="sldNum" sz="quarter" idx="12"/>
          </p:nvPr>
        </p:nvSpPr>
        <p:spPr/>
        <p:txBody>
          <a:bodyPr/>
          <a:lstStyle/>
          <a:p>
            <a:fld id="{FF2BD96E-3838-45D2-9031-D3AF67C920A5}" type="slidenum">
              <a:rPr lang="en-US" smtClean="0"/>
              <a:t>6</a:t>
            </a:fld>
            <a:endParaRPr lang="en-US" dirty="0"/>
          </a:p>
        </p:txBody>
      </p:sp>
    </p:spTree>
    <p:extLst>
      <p:ext uri="{BB962C8B-B14F-4D97-AF65-F5344CB8AC3E}">
        <p14:creationId xmlns:p14="http://schemas.microsoft.com/office/powerpoint/2010/main" val="14646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7767-7D7E-92BD-2B48-EADC24B6BD97}"/>
              </a:ext>
            </a:extLst>
          </p:cNvPr>
          <p:cNvSpPr>
            <a:spLocks noGrp="1"/>
          </p:cNvSpPr>
          <p:nvPr>
            <p:ph type="title"/>
          </p:nvPr>
        </p:nvSpPr>
        <p:spPr>
          <a:xfrm>
            <a:off x="989400" y="395289"/>
            <a:ext cx="8315965" cy="460800"/>
          </a:xfrm>
        </p:spPr>
        <p:txBody>
          <a:bodyPr>
            <a:normAutofit fontScale="90000"/>
          </a:bodyPr>
          <a:lstStyle/>
          <a:p>
            <a:r>
              <a:rPr lang="en-IN" i="0" dirty="0" err="1">
                <a:effectLst/>
                <a:latin typeface="Goudy Old Style (Headings)"/>
              </a:rPr>
              <a:t>Metascore</a:t>
            </a:r>
            <a:r>
              <a:rPr lang="en-IN" i="0" dirty="0">
                <a:effectLst/>
                <a:latin typeface="Goudy Old Style (Headings)"/>
              </a:rPr>
              <a:t> by Certificate</a:t>
            </a:r>
            <a:endParaRPr lang="en-IN" dirty="0">
              <a:latin typeface="Goudy Old Style (Headings)"/>
            </a:endParaRPr>
          </a:p>
        </p:txBody>
      </p:sp>
      <p:sp>
        <p:nvSpPr>
          <p:cNvPr id="4" name="Footer Placeholder 3">
            <a:extLst>
              <a:ext uri="{FF2B5EF4-FFF2-40B4-BE49-F238E27FC236}">
                <a16:creationId xmlns:a16="http://schemas.microsoft.com/office/drawing/2014/main" id="{758E3A30-6F1F-F51D-A8A2-B4549E69C562}"/>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CD47ACF-7764-9C39-8052-D960B5A5952A}"/>
              </a:ext>
            </a:extLst>
          </p:cNvPr>
          <p:cNvSpPr>
            <a:spLocks noGrp="1"/>
          </p:cNvSpPr>
          <p:nvPr>
            <p:ph type="sldNum" sz="quarter" idx="12"/>
          </p:nvPr>
        </p:nvSpPr>
        <p:spPr/>
        <p:txBody>
          <a:bodyPr/>
          <a:lstStyle/>
          <a:p>
            <a:fld id="{FF2BD96E-3838-45D2-9031-D3AF67C920A5}" type="slidenum">
              <a:rPr lang="en-US" smtClean="0"/>
              <a:t>7</a:t>
            </a:fld>
            <a:endParaRPr lang="en-US" dirty="0"/>
          </a:p>
        </p:txBody>
      </p:sp>
      <p:pic>
        <p:nvPicPr>
          <p:cNvPr id="7" name="Picture 6">
            <a:extLst>
              <a:ext uri="{FF2B5EF4-FFF2-40B4-BE49-F238E27FC236}">
                <a16:creationId xmlns:a16="http://schemas.microsoft.com/office/drawing/2014/main" id="{C7B6F9B4-5BC8-32D6-B996-D321876056AD}"/>
              </a:ext>
            </a:extLst>
          </p:cNvPr>
          <p:cNvPicPr>
            <a:picLocks noChangeAspect="1"/>
          </p:cNvPicPr>
          <p:nvPr/>
        </p:nvPicPr>
        <p:blipFill>
          <a:blip r:embed="rId2"/>
          <a:stretch>
            <a:fillRect/>
          </a:stretch>
        </p:blipFill>
        <p:spPr>
          <a:xfrm>
            <a:off x="762000" y="928687"/>
            <a:ext cx="10668000" cy="5000625"/>
          </a:xfrm>
          <a:prstGeom prst="rect">
            <a:avLst/>
          </a:prstGeom>
        </p:spPr>
      </p:pic>
    </p:spTree>
    <p:extLst>
      <p:ext uri="{BB962C8B-B14F-4D97-AF65-F5344CB8AC3E}">
        <p14:creationId xmlns:p14="http://schemas.microsoft.com/office/powerpoint/2010/main" val="354231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DF28-DEC0-311B-5E7F-541AD4FD43BC}"/>
              </a:ext>
            </a:extLst>
          </p:cNvPr>
          <p:cNvSpPr>
            <a:spLocks noGrp="1"/>
          </p:cNvSpPr>
          <p:nvPr>
            <p:ph type="title"/>
          </p:nvPr>
        </p:nvSpPr>
        <p:spPr>
          <a:xfrm>
            <a:off x="794273" y="-8123"/>
            <a:ext cx="10213200" cy="1112836"/>
          </a:xfrm>
        </p:spPr>
        <p:txBody>
          <a:bodyPr/>
          <a:lstStyle/>
          <a:p>
            <a:r>
              <a:rPr lang="en-US" b="0" dirty="0">
                <a:effectLst/>
                <a:latin typeface="Goudy Old Style (Headings)"/>
                <a:ea typeface="Roboto" panose="02000000000000000000" pitchFamily="2" charset="0"/>
                <a:cs typeface="Roboto" panose="02000000000000000000" pitchFamily="2" charset="0"/>
              </a:rPr>
              <a:t>Gross Collection by Movie Rating</a:t>
            </a:r>
            <a:endParaRPr lang="en-IN" dirty="0">
              <a:latin typeface="Goudy Old Style (Headings)"/>
              <a:ea typeface="Roboto" panose="02000000000000000000" pitchFamily="2" charset="0"/>
              <a:cs typeface="Roboto" panose="02000000000000000000" pitchFamily="2" charset="0"/>
            </a:endParaRPr>
          </a:p>
        </p:txBody>
      </p:sp>
      <p:pic>
        <p:nvPicPr>
          <p:cNvPr id="7" name="Content Placeholder 6">
            <a:extLst>
              <a:ext uri="{FF2B5EF4-FFF2-40B4-BE49-F238E27FC236}">
                <a16:creationId xmlns:a16="http://schemas.microsoft.com/office/drawing/2014/main" id="{990A073A-2F4B-BD13-62EC-F290D04BE40F}"/>
              </a:ext>
            </a:extLst>
          </p:cNvPr>
          <p:cNvPicPr>
            <a:picLocks noGrp="1" noChangeAspect="1"/>
          </p:cNvPicPr>
          <p:nvPr>
            <p:ph idx="1"/>
          </p:nvPr>
        </p:nvPicPr>
        <p:blipFill>
          <a:blip r:embed="rId2"/>
          <a:stretch>
            <a:fillRect/>
          </a:stretch>
        </p:blipFill>
        <p:spPr>
          <a:xfrm>
            <a:off x="794273" y="1492342"/>
            <a:ext cx="10603453" cy="4970369"/>
          </a:xfrm>
        </p:spPr>
      </p:pic>
      <p:sp>
        <p:nvSpPr>
          <p:cNvPr id="4" name="Footer Placeholder 3">
            <a:extLst>
              <a:ext uri="{FF2B5EF4-FFF2-40B4-BE49-F238E27FC236}">
                <a16:creationId xmlns:a16="http://schemas.microsoft.com/office/drawing/2014/main" id="{F8AE4305-D272-CD61-D78E-17BAA3F5D929}"/>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6C7E551-A923-5FD1-D955-32A2402E404E}"/>
              </a:ext>
            </a:extLst>
          </p:cNvPr>
          <p:cNvSpPr>
            <a:spLocks noGrp="1"/>
          </p:cNvSpPr>
          <p:nvPr>
            <p:ph type="sldNum" sz="quarter" idx="12"/>
          </p:nvPr>
        </p:nvSpPr>
        <p:spPr/>
        <p:txBody>
          <a:bodyPr/>
          <a:lstStyle/>
          <a:p>
            <a:fld id="{FF2BD96E-3838-45D2-9031-D3AF67C920A5}" type="slidenum">
              <a:rPr lang="en-US" smtClean="0"/>
              <a:t>8</a:t>
            </a:fld>
            <a:endParaRPr lang="en-US" dirty="0"/>
          </a:p>
        </p:txBody>
      </p:sp>
    </p:spTree>
    <p:extLst>
      <p:ext uri="{BB962C8B-B14F-4D97-AF65-F5344CB8AC3E}">
        <p14:creationId xmlns:p14="http://schemas.microsoft.com/office/powerpoint/2010/main" val="140691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DF28-DEC0-311B-5E7F-541AD4FD43BC}"/>
              </a:ext>
            </a:extLst>
          </p:cNvPr>
          <p:cNvSpPr>
            <a:spLocks noGrp="1"/>
          </p:cNvSpPr>
          <p:nvPr>
            <p:ph type="title"/>
          </p:nvPr>
        </p:nvSpPr>
        <p:spPr>
          <a:xfrm>
            <a:off x="989400" y="395289"/>
            <a:ext cx="9216918" cy="659152"/>
          </a:xfrm>
        </p:spPr>
        <p:txBody>
          <a:bodyPr/>
          <a:lstStyle/>
          <a:p>
            <a:r>
              <a:rPr lang="en-US" b="0" dirty="0">
                <a:effectLst/>
                <a:latin typeface="Goudy Old Style (Headings)"/>
              </a:rPr>
              <a:t>Top 10 Movies by Genre</a:t>
            </a:r>
            <a:endParaRPr lang="en-IN" dirty="0">
              <a:latin typeface="Goudy Old Style (Headings)"/>
            </a:endParaRPr>
          </a:p>
        </p:txBody>
      </p:sp>
      <p:pic>
        <p:nvPicPr>
          <p:cNvPr id="7" name="Content Placeholder 6">
            <a:extLst>
              <a:ext uri="{FF2B5EF4-FFF2-40B4-BE49-F238E27FC236}">
                <a16:creationId xmlns:a16="http://schemas.microsoft.com/office/drawing/2014/main" id="{EEA67802-05DB-2F1A-031F-1AE165339A60}"/>
              </a:ext>
            </a:extLst>
          </p:cNvPr>
          <p:cNvPicPr>
            <a:picLocks noGrp="1" noChangeAspect="1"/>
          </p:cNvPicPr>
          <p:nvPr>
            <p:ph idx="1"/>
          </p:nvPr>
        </p:nvPicPr>
        <p:blipFill>
          <a:blip r:embed="rId2"/>
          <a:stretch>
            <a:fillRect/>
          </a:stretch>
        </p:blipFill>
        <p:spPr>
          <a:xfrm>
            <a:off x="665482" y="1371600"/>
            <a:ext cx="10861036" cy="5091111"/>
          </a:xfrm>
        </p:spPr>
      </p:pic>
      <p:sp>
        <p:nvSpPr>
          <p:cNvPr id="4" name="Footer Placeholder 3">
            <a:extLst>
              <a:ext uri="{FF2B5EF4-FFF2-40B4-BE49-F238E27FC236}">
                <a16:creationId xmlns:a16="http://schemas.microsoft.com/office/drawing/2014/main" id="{F8AE4305-D272-CD61-D78E-17BAA3F5D929}"/>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6C7E551-A923-5FD1-D955-32A2402E404E}"/>
              </a:ext>
            </a:extLst>
          </p:cNvPr>
          <p:cNvSpPr>
            <a:spLocks noGrp="1"/>
          </p:cNvSpPr>
          <p:nvPr>
            <p:ph type="sldNum" sz="quarter" idx="12"/>
          </p:nvPr>
        </p:nvSpPr>
        <p:spPr/>
        <p:txBody>
          <a:bodyPr/>
          <a:lstStyle/>
          <a:p>
            <a:fld id="{FF2BD96E-3838-45D2-9031-D3AF67C920A5}" type="slidenum">
              <a:rPr lang="en-US" smtClean="0"/>
              <a:t>9</a:t>
            </a:fld>
            <a:endParaRPr lang="en-US" dirty="0"/>
          </a:p>
        </p:txBody>
      </p:sp>
    </p:spTree>
    <p:extLst>
      <p:ext uri="{BB962C8B-B14F-4D97-AF65-F5344CB8AC3E}">
        <p14:creationId xmlns:p14="http://schemas.microsoft.com/office/powerpoint/2010/main" val="134763924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3.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Frosted design</Template>
  <TotalTime>246</TotalTime>
  <Words>643</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Next LT Pro</vt:lpstr>
      <vt:lpstr>Calibri</vt:lpstr>
      <vt:lpstr>Goudy Old Style</vt:lpstr>
      <vt:lpstr>Goudy Old Style (Headings)</vt:lpstr>
      <vt:lpstr>Wingdings</vt:lpstr>
      <vt:lpstr>FrostyVTI</vt:lpstr>
      <vt:lpstr>Movie Recommendation System</vt:lpstr>
      <vt:lpstr>Recommendation System</vt:lpstr>
      <vt:lpstr>Reason to create this recommendation system!</vt:lpstr>
      <vt:lpstr>Business Objective:  </vt:lpstr>
      <vt:lpstr>Variables</vt:lpstr>
      <vt:lpstr>Average Ratings by Genre</vt:lpstr>
      <vt:lpstr>Metascore by Certificate</vt:lpstr>
      <vt:lpstr>Gross Collection by Movie Rating</vt:lpstr>
      <vt:lpstr>Top 10 Movies by Genre</vt:lpstr>
      <vt:lpstr>Top 10 Movies by Rating</vt:lpstr>
      <vt:lpstr>Top 10  Movie Directors </vt:lpstr>
      <vt:lpstr>WordCloud by Genre</vt:lpstr>
      <vt:lpstr>WordCloud by Director</vt:lpstr>
      <vt:lpstr>Movie Rating</vt:lpstr>
      <vt:lpstr>Which director has the most movies on the Top 1000 list?</vt:lpstr>
      <vt:lpstr>Which Genre has the highest average rating?</vt:lpstr>
      <vt:lpstr>Average Rating over Time</vt:lpstr>
      <vt:lpstr>Average Rating over Time by Genre</vt:lpstr>
      <vt:lpstr>Movie Ratings  vs  Votes</vt:lpstr>
      <vt:lpstr>Movie Ratings by Certificate</vt:lpstr>
      <vt:lpstr>Top Nolan Movies on IMDB</vt:lpstr>
      <vt:lpstr>Movie Ratings by Genre and Year</vt:lpstr>
      <vt:lpstr>Cosine Similarity</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abhijeet dubdube</dc:creator>
  <cp:lastModifiedBy>Deepesh Kumar Verma</cp:lastModifiedBy>
  <cp:revision>5</cp:revision>
  <dcterms:created xsi:type="dcterms:W3CDTF">2023-11-07T00:28:13Z</dcterms:created>
  <dcterms:modified xsi:type="dcterms:W3CDTF">2023-11-07T12:33:08Z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