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85" r:id="rId1"/>
    <p:sldMasterId id="2147483892" r:id="rId2"/>
    <p:sldMasterId id="2147483887" r:id="rId3"/>
    <p:sldMasterId id="2147483890" r:id="rId4"/>
    <p:sldMasterId id="2147483895" r:id="rId5"/>
  </p:sldMasterIdLst>
  <p:notesMasterIdLst>
    <p:notesMasterId r:id="rId31"/>
  </p:notesMasterIdLst>
  <p:handoutMasterIdLst>
    <p:handoutMasterId r:id="rId32"/>
  </p:handoutMasterIdLst>
  <p:sldIdLst>
    <p:sldId id="1514" r:id="rId6"/>
    <p:sldId id="2811" r:id="rId7"/>
    <p:sldId id="3080" r:id="rId8"/>
    <p:sldId id="3087" r:id="rId9"/>
    <p:sldId id="3204" r:id="rId10"/>
    <p:sldId id="3277" r:id="rId11"/>
    <p:sldId id="3105" r:id="rId12"/>
    <p:sldId id="3082" r:id="rId13"/>
    <p:sldId id="3284" r:id="rId14"/>
    <p:sldId id="3263" r:id="rId15"/>
    <p:sldId id="3278" r:id="rId16"/>
    <p:sldId id="3280" r:id="rId17"/>
    <p:sldId id="3282" r:id="rId18"/>
    <p:sldId id="3285" r:id="rId19"/>
    <p:sldId id="3286" r:id="rId20"/>
    <p:sldId id="3083" r:id="rId21"/>
    <p:sldId id="3287" r:id="rId22"/>
    <p:sldId id="3288" r:id="rId23"/>
    <p:sldId id="3289" r:id="rId24"/>
    <p:sldId id="3290" r:id="rId25"/>
    <p:sldId id="3283" r:id="rId26"/>
    <p:sldId id="3293" r:id="rId27"/>
    <p:sldId id="3291" r:id="rId28"/>
    <p:sldId id="3292" r:id="rId29"/>
    <p:sldId id="2629" r:id="rId30"/>
  </p:sldIdLst>
  <p:sldSz cx="9906000" cy="6858000" type="A4"/>
  <p:notesSz cx="6797675" cy="9928225"/>
  <p:embeddedFontLst>
    <p:embeddedFont>
      <p:font typeface="굴림" panose="020B0600000101010101" pitchFamily="34" charset="-127"/>
      <p:regular r:id="rId33"/>
    </p:embeddedFont>
    <p:embeddedFont>
      <p:font typeface="맑은 고딕" panose="020B0503020000020004" pitchFamily="34" charset="-127"/>
      <p:regular r:id="rId34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Trebuchet MS" panose="020B0703020202090204" pitchFamily="34" charset="0"/>
      <p:regular r:id="rId40"/>
      <p:bold r:id="rId41"/>
      <p:italic r:id="rId42"/>
      <p:boldItalic r:id="rId4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Arial" charset="0"/>
        <a:ea typeface="맑은 고딕"/>
        <a:cs typeface="맑은 고딕"/>
        <a:sym typeface="Wingdings 2" pitchFamily="18" charset="2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Arial" charset="0"/>
        <a:ea typeface="맑은 고딕"/>
        <a:cs typeface="맑은 고딕"/>
        <a:sym typeface="Wingdings 2" pitchFamily="18" charset="2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Arial" charset="0"/>
        <a:ea typeface="맑은 고딕"/>
        <a:cs typeface="맑은 고딕"/>
        <a:sym typeface="Wingdings 2" pitchFamily="18" charset="2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Arial" charset="0"/>
        <a:ea typeface="맑은 고딕"/>
        <a:cs typeface="맑은 고딕"/>
        <a:sym typeface="Wingdings 2" pitchFamily="18" charset="2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Arial" charset="0"/>
        <a:ea typeface="맑은 고딕"/>
        <a:cs typeface="맑은 고딕"/>
        <a:sym typeface="Wingdings 2" pitchFamily="18" charset="2"/>
      </a:defRPr>
    </a:lvl5pPr>
    <a:lvl6pPr marL="2286000" algn="l" defTabSz="914400" rtl="0" eaLnBrk="1" latinLnBrk="1" hangingPunct="1">
      <a:defRPr kumimoji="1" sz="1000" kern="1200">
        <a:solidFill>
          <a:srgbClr val="000000"/>
        </a:solidFill>
        <a:latin typeface="Arial" charset="0"/>
        <a:ea typeface="맑은 고딕"/>
        <a:cs typeface="맑은 고딕"/>
        <a:sym typeface="Wingdings 2" pitchFamily="18" charset="2"/>
      </a:defRPr>
    </a:lvl6pPr>
    <a:lvl7pPr marL="2743200" algn="l" defTabSz="914400" rtl="0" eaLnBrk="1" latinLnBrk="1" hangingPunct="1">
      <a:defRPr kumimoji="1" sz="1000" kern="1200">
        <a:solidFill>
          <a:srgbClr val="000000"/>
        </a:solidFill>
        <a:latin typeface="Arial" charset="0"/>
        <a:ea typeface="맑은 고딕"/>
        <a:cs typeface="맑은 고딕"/>
        <a:sym typeface="Wingdings 2" pitchFamily="18" charset="2"/>
      </a:defRPr>
    </a:lvl7pPr>
    <a:lvl8pPr marL="3200400" algn="l" defTabSz="914400" rtl="0" eaLnBrk="1" latinLnBrk="1" hangingPunct="1">
      <a:defRPr kumimoji="1" sz="1000" kern="1200">
        <a:solidFill>
          <a:srgbClr val="000000"/>
        </a:solidFill>
        <a:latin typeface="Arial" charset="0"/>
        <a:ea typeface="맑은 고딕"/>
        <a:cs typeface="맑은 고딕"/>
        <a:sym typeface="Wingdings 2" pitchFamily="18" charset="2"/>
      </a:defRPr>
    </a:lvl8pPr>
    <a:lvl9pPr marL="3657600" algn="l" defTabSz="914400" rtl="0" eaLnBrk="1" latinLnBrk="1" hangingPunct="1">
      <a:defRPr kumimoji="1" sz="1000" kern="1200">
        <a:solidFill>
          <a:srgbClr val="000000"/>
        </a:solidFill>
        <a:latin typeface="Arial" charset="0"/>
        <a:ea typeface="맑은 고딕"/>
        <a:cs typeface="맑은 고딕"/>
        <a:sym typeface="Wingdings 2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2183">
          <p15:clr>
            <a:srgbClr val="A4A3A4"/>
          </p15:clr>
        </p15:guide>
        <p15:guide id="3" orient="horz" pos="913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550">
          <p15:clr>
            <a:srgbClr val="A4A3A4"/>
          </p15:clr>
        </p15:guide>
        <p15:guide id="6" orient="horz" pos="113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orient="horz" pos="1049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orient="horz" pos="1366">
          <p15:clr>
            <a:srgbClr val="A4A3A4"/>
          </p15:clr>
        </p15:guide>
        <p15:guide id="11" pos="3279">
          <p15:clr>
            <a:srgbClr val="A4A3A4"/>
          </p15:clr>
        </p15:guide>
        <p15:guide id="12" pos="3120">
          <p15:clr>
            <a:srgbClr val="A4A3A4"/>
          </p15:clr>
        </p15:guide>
        <p15:guide id="13" pos="5932">
          <p15:clr>
            <a:srgbClr val="A4A3A4"/>
          </p15:clr>
        </p15:guide>
        <p15:guide id="14" pos="2961">
          <p15:clr>
            <a:srgbClr val="A4A3A4"/>
          </p15:clr>
        </p15:guide>
        <p15:guide id="15" pos="172">
          <p15:clr>
            <a:srgbClr val="A4A3A4"/>
          </p15:clr>
        </p15:guide>
        <p15:guide id="16" pos="6068">
          <p15:clr>
            <a:srgbClr val="A4A3A4"/>
          </p15:clr>
        </p15:guide>
        <p15:guide id="17" pos="308">
          <p15:clr>
            <a:srgbClr val="A4A3A4"/>
          </p15:clr>
        </p15:guide>
        <p15:guide id="18" orient="horz" pos="2931">
          <p15:clr>
            <a:srgbClr val="A4A3A4"/>
          </p15:clr>
        </p15:guide>
        <p15:guide id="19" orient="horz" pos="3997">
          <p15:clr>
            <a:srgbClr val="A4A3A4"/>
          </p15:clr>
        </p15:guide>
        <p15:guide id="20" pos="60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B2CB7F"/>
    <a:srgbClr val="7575D1"/>
    <a:srgbClr val="000099"/>
    <a:srgbClr val="2FA196"/>
    <a:srgbClr val="F2F2F2"/>
    <a:srgbClr val="9F9F9F"/>
    <a:srgbClr val="D5211D"/>
    <a:srgbClr val="72B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17" autoAdjust="0"/>
    <p:restoredTop sz="97625" autoAdjust="0"/>
  </p:normalViewPr>
  <p:slideViewPr>
    <p:cSldViewPr>
      <p:cViewPr varScale="1">
        <p:scale>
          <a:sx n="128" d="100"/>
          <a:sy n="128" d="100"/>
        </p:scale>
        <p:origin x="2040" y="176"/>
      </p:cViewPr>
      <p:guideLst>
        <p:guide orient="horz" pos="4065"/>
        <p:guide orient="horz" pos="2183"/>
        <p:guide orient="horz" pos="913"/>
        <p:guide orient="horz" pos="799"/>
        <p:guide orient="horz" pos="550"/>
        <p:guide orient="horz" pos="1139"/>
        <p:guide orient="horz" pos="3974"/>
        <p:guide orient="horz" pos="1049"/>
        <p:guide orient="horz" pos="1570"/>
        <p:guide orient="horz" pos="1366"/>
        <p:guide pos="3279"/>
        <p:guide pos="3120"/>
        <p:guide pos="5932"/>
        <p:guide pos="2961"/>
        <p:guide pos="172"/>
        <p:guide pos="6068"/>
        <p:guide pos="308"/>
        <p:guide orient="horz" pos="2931"/>
        <p:guide orient="horz" pos="3997"/>
        <p:guide pos="6046"/>
      </p:guideLst>
    </p:cSldViewPr>
  </p:slideViewPr>
  <p:outlineViewPr>
    <p:cViewPr>
      <p:scale>
        <a:sx n="25" d="100"/>
        <a:sy n="25" d="100"/>
      </p:scale>
      <p:origin x="0" y="1315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-2238" y="-108"/>
      </p:cViewPr>
      <p:guideLst>
        <p:guide orient="horz" pos="3127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7.fntdata"/><Relationship Id="rId21" Type="http://schemas.openxmlformats.org/officeDocument/2006/relationships/slide" Target="slides/slide16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4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6400" cy="496413"/>
          </a:xfrm>
          <a:prstGeom prst="rect">
            <a:avLst/>
          </a:prstGeom>
        </p:spPr>
        <p:txBody>
          <a:bodyPr vert="horz" lIns="91118" tIns="45559" rIns="91118" bIns="45559" rtlCol="0"/>
          <a:lstStyle>
            <a:lvl1pPr algn="l">
              <a:defRPr sz="1200">
                <a:latin typeface="Arial" pitchFamily="34" charset="0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413"/>
          </a:xfrm>
          <a:prstGeom prst="rect">
            <a:avLst/>
          </a:prstGeom>
        </p:spPr>
        <p:txBody>
          <a:bodyPr vert="horz" lIns="91118" tIns="45559" rIns="91118" bIns="45559" rtlCol="0"/>
          <a:lstStyle>
            <a:lvl1pPr algn="r">
              <a:defRPr sz="1200">
                <a:latin typeface="Arial" pitchFamily="34" charset="0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CAB073B1-94E7-41A6-A97E-0E7A0BFF1688}" type="datetimeFigureOut">
              <a:rPr lang="ko-KR" altLang="en-US">
                <a:latin typeface="Trebuchet MS" pitchFamily="34" charset="0"/>
              </a:rPr>
              <a:pPr>
                <a:defRPr/>
              </a:pPr>
              <a:t>2021. 12. 8.</a:t>
            </a:fld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851276" y="9431816"/>
            <a:ext cx="2946400" cy="496413"/>
          </a:xfrm>
          <a:prstGeom prst="rect">
            <a:avLst/>
          </a:prstGeom>
        </p:spPr>
        <p:txBody>
          <a:bodyPr vert="horz" lIns="91118" tIns="45559" rIns="91118" bIns="45559" rtlCol="0" anchor="b"/>
          <a:lstStyle>
            <a:lvl1pPr algn="l">
              <a:defRPr sz="1200">
                <a:latin typeface="Arial" pitchFamily="34" charset="0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2" y="9431816"/>
            <a:ext cx="2946400" cy="496413"/>
          </a:xfrm>
          <a:prstGeom prst="rect">
            <a:avLst/>
          </a:prstGeom>
        </p:spPr>
        <p:txBody>
          <a:bodyPr vert="horz" lIns="91118" tIns="45559" rIns="91118" bIns="45559" rtlCol="0" anchor="b"/>
          <a:lstStyle>
            <a:lvl1pPr algn="r">
              <a:defRPr sz="1200">
                <a:latin typeface="Arial" pitchFamily="34" charset="0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32247DFE-EE96-4D02-A38E-FDC7A9CBA927}" type="slidenum">
              <a:rPr lang="ko-KR" altLang="en-US">
                <a:latin typeface="Trebuchet MS" pitchFamily="34" charset="0"/>
              </a:rPr>
              <a:pPr>
                <a:defRPr/>
              </a:pPr>
              <a:t>‹#›</a:t>
            </a:fld>
            <a:endParaRPr lang="ko-KR" altLang="en-US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9624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46400" cy="49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8" tIns="45559" rIns="91118" bIns="4555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1"/>
            <a:ext cx="2946400" cy="49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8" tIns="45559" rIns="91118" bIns="4555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3" y="4716708"/>
            <a:ext cx="5438775" cy="446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8" tIns="45559" rIns="91118" bIns="455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0220"/>
            <a:ext cx="2946400" cy="49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8" tIns="45559" rIns="91118" bIns="4555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0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0220"/>
            <a:ext cx="2946400" cy="49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8" tIns="45559" rIns="91118" bIns="4555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21134E60-1545-4D69-AB0A-B58E766931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1211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0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7027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4526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5465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2788" y="746125"/>
            <a:ext cx="5372100" cy="3721100"/>
          </a:xfrm>
          <a:ln/>
        </p:spPr>
      </p:sp>
      <p:sp>
        <p:nvSpPr>
          <p:cNvPr id="151554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894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1804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5263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8252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5263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9672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231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16696" y="2960948"/>
            <a:ext cx="7065677" cy="54006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332820" y="3679056"/>
            <a:ext cx="5925819" cy="254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0" fontAlgn="auto" latinLnBrk="1">
              <a:spcBef>
                <a:spcPct val="20000"/>
              </a:spcBef>
              <a:spcAft>
                <a:spcPts val="0"/>
              </a:spcAft>
              <a:buNone/>
              <a:defRPr kumimoji="1" lang="ko-KR" altLang="en-US" sz="12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alibri" pitchFamily="34" charset="0"/>
                <a:sym typeface="Wingdings 2" pitchFamily="18" charset="2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3095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886668"/>
            <a:ext cx="8526152" cy="468052"/>
          </a:xfrm>
        </p:spPr>
        <p:txBody>
          <a:bodyPr/>
          <a:lstStyle>
            <a:lvl1pPr marL="304800" indent="-304800" algn="l" defTabSz="650875" rtl="0" eaLnBrk="1" latinLnBrk="0" hangingPunct="1">
              <a:spcBef>
                <a:spcPts val="675"/>
              </a:spcBef>
              <a:buFont typeface="Wingdings" pitchFamily="2" charset="2"/>
              <a:buNone/>
              <a:defRPr kumimoji="0" lang="ko-KR" altLang="en-US" sz="2400" b="1" kern="0" dirty="0">
                <a:solidFill>
                  <a:srgbClr val="D5211D"/>
                </a:solidFill>
                <a:latin typeface="Calibri" pitchFamily="34" charset="0"/>
                <a:ea typeface="+mn-ea"/>
                <a:cs typeface="Calibri" pitchFamily="34" charset="0"/>
                <a:sym typeface="산돌고딕 L" pitchFamily="18" charset="-127"/>
              </a:defRPr>
            </a:lvl1pPr>
          </a:lstStyle>
          <a:p>
            <a:pPr lvl="0" algn="l" defTabSz="914400" rtl="0" eaLnBrk="1" latinLnBrk="1" hangingPunct="1">
              <a:spcBef>
                <a:spcPct val="0"/>
              </a:spcBef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819336" y="1376772"/>
            <a:ext cx="8137525" cy="2592388"/>
          </a:xfrm>
        </p:spPr>
        <p:txBody>
          <a:bodyPr/>
          <a:lstStyle>
            <a:lvl1pPr marL="228600" indent="-228600">
              <a:buFont typeface="+mj-lt"/>
              <a:buAutoNum type="arabicParenR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584200" indent="-228600">
              <a:buFont typeface="+mj-ea"/>
              <a:buAutoNum type="circleNumDbPlain"/>
              <a:tabLst>
                <a:tab pos="449263" algn="l"/>
              </a:tabLst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>
              <a:buFont typeface="Wingdings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>
              <a:buFont typeface="Wingdings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95300" y="656692"/>
            <a:ext cx="4277680" cy="760946"/>
          </a:xfrm>
          <a:prstGeom prst="rect">
            <a:avLst/>
          </a:prstGeom>
        </p:spPr>
        <p:txBody>
          <a:bodyPr/>
          <a:lstStyle>
            <a:lvl1pPr algn="r">
              <a:def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  <a:sym typeface="Wingdings 2" pitchFamily="18" charset="2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204780" y="825483"/>
            <a:ext cx="4500748" cy="13670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179388" indent="-179388" algn="l" defTabSz="650875" rtl="0" fontAlgn="auto" latinLnBrk="0">
              <a:lnSpc>
                <a:spcPct val="150000"/>
              </a:lnSpc>
              <a:spcBef>
                <a:spcPts val="675"/>
              </a:spcBef>
              <a:spcAft>
                <a:spcPts val="0"/>
              </a:spcAft>
              <a:buFont typeface="Wingdings" pitchFamily="2" charset="2"/>
              <a:buChar char="l"/>
              <a:defRPr kumimoji="0" lang="ko-KR" altLang="en-US" sz="1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Calibri" pitchFamily="34" charset="0"/>
                <a:sym typeface="산돌고딕 L" pitchFamily="18" charset="-127"/>
              </a:defRPr>
            </a:lvl1pPr>
            <a:lvl2pPr marL="449263" indent="-179388" algn="l" defTabSz="650875" rtl="0" fontAlgn="auto" latinLnBrk="0">
              <a:lnSpc>
                <a:spcPct val="150000"/>
              </a:lnSpc>
              <a:spcBef>
                <a:spcPts val="675"/>
              </a:spcBef>
              <a:spcAft>
                <a:spcPts val="0"/>
              </a:spcAft>
              <a:buFont typeface="+mj-lt"/>
              <a:buAutoNum type="arabicPeriod"/>
              <a:defRPr kumimoji="0" lang="ko-KR" altLang="en-US" sz="1100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Calibri" pitchFamily="34" charset="0"/>
                <a:sym typeface="산돌고딕 L" pitchFamily="18" charset="-127"/>
              </a:defRPr>
            </a:lvl2pPr>
            <a:lvl3pPr marL="630238" indent="-182563" algn="l" defTabSz="650875" rtl="0" fontAlgn="auto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Font typeface="+mj-lt"/>
              <a:buAutoNum type="arabicParenR"/>
              <a:defRPr kumimoji="0" lang="ko-KR" altLang="en-US" sz="10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Calibri" pitchFamily="34" charset="0"/>
                <a:sym typeface="산돌고딕 L" pitchFamily="18" charset="-127"/>
              </a:defRPr>
            </a:lvl3pPr>
            <a:lvl4pPr marL="809625" indent="-180975" algn="l" defTabSz="650875" rtl="0" fontAlgn="auto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Font typeface="+mj-ea"/>
              <a:buAutoNum type="circleNumDbPlain"/>
              <a:defRPr kumimoji="0" lang="ko-KR" altLang="en-US" sz="9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Calibri" pitchFamily="34" charset="0"/>
                <a:sym typeface="산돌고딕 L" pitchFamily="18" charset="-127"/>
              </a:defRPr>
            </a:lvl4pPr>
            <a:lvl5pPr marL="989013" indent="-179388" algn="l" defTabSz="650875" rtl="0" fontAlgn="auto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defRPr kumimoji="0" lang="ko-KR" altLang="en-US" sz="9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Calibri" pitchFamily="34" charset="0"/>
                <a:sym typeface="산돌고딕 L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8"/>
          <p:cNvGrpSpPr/>
          <p:nvPr userDrawn="1"/>
        </p:nvGrpSpPr>
        <p:grpSpPr>
          <a:xfrm>
            <a:off x="4734198" y="4278480"/>
            <a:ext cx="437605" cy="285880"/>
            <a:chOff x="4734198" y="4278480"/>
            <a:chExt cx="437605" cy="285880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734199" y="4278480"/>
              <a:ext cx="434435" cy="2844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>
              <a:stCxn id="4" idx="1"/>
              <a:endCxn id="4" idx="3"/>
            </p:cNvCxnSpPr>
            <p:nvPr userDrawn="1"/>
          </p:nvCxnSpPr>
          <p:spPr>
            <a:xfrm>
              <a:off x="4734199" y="4420729"/>
              <a:ext cx="434435" cy="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이등변 삼각형 5"/>
            <p:cNvSpPr/>
            <p:nvPr userDrawn="1"/>
          </p:nvSpPr>
          <p:spPr>
            <a:xfrm rot="5400000">
              <a:off x="4656857" y="4357264"/>
              <a:ext cx="284436" cy="129754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 userDrawn="1"/>
          </p:nvSpPr>
          <p:spPr>
            <a:xfrm rot="16200000">
              <a:off x="4964708" y="4357265"/>
              <a:ext cx="284436" cy="129754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제목 개체 틀 4"/>
          <p:cNvSpPr>
            <a:spLocks noGrp="1"/>
          </p:cNvSpPr>
          <p:nvPr userDrawn="1">
            <p:ph type="title"/>
          </p:nvPr>
        </p:nvSpPr>
        <p:spPr>
          <a:xfrm>
            <a:off x="495300" y="2492896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제목 3"/>
          <p:cNvSpPr txBox="1">
            <a:spLocks/>
          </p:cNvSpPr>
          <p:nvPr userDrawn="1"/>
        </p:nvSpPr>
        <p:spPr bwMode="auto">
          <a:xfrm>
            <a:off x="3310468" y="2064272"/>
            <a:ext cx="3285066" cy="64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rebuchet MS" pitchFamily="34" charset="0"/>
                <a:ea typeface="+mj-ea"/>
                <a:cs typeface="맑은 고딕"/>
                <a:sym typeface="Wingdings 2" pitchFamily="18" charset="2"/>
              </a:rPr>
              <a:t>END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rebuchet MS" pitchFamily="34" charset="0"/>
                <a:ea typeface="+mj-ea"/>
                <a:cs typeface="맑은 고딕"/>
                <a:sym typeface="Wingdings 2" pitchFamily="18" charset="2"/>
              </a:rPr>
              <a:t>of</a:t>
            </a:r>
            <a:r>
              <a:rPr kumimoji="1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rebuchet MS" pitchFamily="34" charset="0"/>
                <a:ea typeface="+mj-ea"/>
                <a:cs typeface="맑은 고딕"/>
                <a:sym typeface="Wingdings 2" pitchFamily="18" charset="2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rebuchet MS" pitchFamily="34" charset="0"/>
                <a:ea typeface="+mj-ea"/>
                <a:cs typeface="맑은 고딕"/>
                <a:sym typeface="Wingdings 2" pitchFamily="18" charset="2"/>
              </a:rPr>
              <a:t>Document</a:t>
            </a:r>
            <a:endParaRPr kumimoji="1" lang="ko-KR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rebuchet MS" pitchFamily="34" charset="0"/>
              <a:ea typeface="+mj-ea"/>
              <a:cs typeface="맑은 고딕"/>
              <a:sym typeface="Wingdings 2" pitchFamily="18" charset="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6497" y="507997"/>
            <a:ext cx="9271019" cy="254000"/>
          </a:xfrm>
          <a:prstGeom prst="rect">
            <a:avLst/>
          </a:prstGeom>
        </p:spPr>
        <p:txBody>
          <a:bodyPr/>
          <a:lstStyle>
            <a:lvl1pPr marL="342900" indent="-34290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제목 6"/>
          <p:cNvSpPr>
            <a:spLocks noGrp="1"/>
          </p:cNvSpPr>
          <p:nvPr>
            <p:ph type="title"/>
          </p:nvPr>
        </p:nvSpPr>
        <p:spPr>
          <a:xfrm>
            <a:off x="272480" y="72000"/>
            <a:ext cx="9450000" cy="374400"/>
          </a:xfrm>
          <a:prstGeom prst="rect">
            <a:avLst/>
          </a:prstGeom>
        </p:spPr>
        <p:txBody>
          <a:bodyPr anchor="ctr"/>
          <a:lstStyle>
            <a:lvl1pPr marL="182563" indent="-182563" algn="l" defTabSz="914400" rtl="0" eaLnBrk="1" latinLnBrk="1" hangingPunct="1">
              <a:spcBef>
                <a:spcPct val="0"/>
              </a:spcBef>
              <a:buFont typeface="Wingdings" pitchFamily="2" charset="2"/>
              <a:buChar char="l"/>
              <a:tabLst>
                <a:tab pos="182563" algn="l"/>
              </a:tabLst>
              <a:defRPr lang="ko-KR" altLang="en-US" sz="1400" b="1" kern="1200" noProof="0" dirty="0" smtClean="0">
                <a:solidFill>
                  <a:srgbClr val="D5211D"/>
                </a:solidFill>
                <a:latin typeface="Trebuchet MS" pitchFamily="34" charset="0"/>
                <a:ea typeface="+mj-ea"/>
                <a:cs typeface="+mj-cs"/>
                <a:sym typeface="산돌고딕 L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273050" y="873125"/>
            <a:ext cx="9359900" cy="75567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941388">
              <a:lnSpc>
                <a:spcPct val="120000"/>
              </a:lnSpc>
              <a:defRPr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470756" y="967845"/>
            <a:ext cx="8964488" cy="566235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kumimoji="1" lang="ko-KR" alt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맑은 고딕"/>
                <a:cs typeface="맑은 고딕"/>
                <a:sym typeface="Wingdings 2" pitchFamily="18" charset="2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제목 6"/>
          <p:cNvSpPr>
            <a:spLocks noGrp="1"/>
          </p:cNvSpPr>
          <p:nvPr>
            <p:ph type="title"/>
          </p:nvPr>
        </p:nvSpPr>
        <p:spPr>
          <a:xfrm>
            <a:off x="272480" y="72000"/>
            <a:ext cx="9450000" cy="374400"/>
          </a:xfrm>
          <a:prstGeom prst="rect">
            <a:avLst/>
          </a:prstGeom>
        </p:spPr>
        <p:txBody>
          <a:bodyPr anchor="ctr"/>
          <a:lstStyle>
            <a:lvl1pPr marL="182563" indent="-182563" algn="l" defTabSz="914400" rtl="0" eaLnBrk="1" latinLnBrk="1" hangingPunct="1">
              <a:spcBef>
                <a:spcPct val="0"/>
              </a:spcBef>
              <a:buFont typeface="Wingdings" pitchFamily="2" charset="2"/>
              <a:buChar char="l"/>
              <a:tabLst>
                <a:tab pos="182563" algn="l"/>
              </a:tabLst>
              <a:defRPr lang="ko-KR" altLang="en-US" sz="1400" b="1" kern="1200" noProof="0" dirty="0" smtClean="0">
                <a:solidFill>
                  <a:srgbClr val="D5211D"/>
                </a:solidFill>
                <a:latin typeface="Trebuchet MS" pitchFamily="34" charset="0"/>
                <a:ea typeface="+mj-ea"/>
                <a:cs typeface="+mj-cs"/>
                <a:sym typeface="산돌고딕 L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6497" y="507997"/>
            <a:ext cx="9271019" cy="254000"/>
          </a:xfrm>
          <a:prstGeom prst="rect">
            <a:avLst/>
          </a:prstGeom>
        </p:spPr>
        <p:txBody>
          <a:bodyPr/>
          <a:lstStyle>
            <a:lvl1pPr marL="342900" indent="-34290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63"/>
          <p:cNvSpPr>
            <a:spLocks noChangeArrowheads="1"/>
          </p:cNvSpPr>
          <p:nvPr userDrawn="1"/>
        </p:nvSpPr>
        <p:spPr bwMode="auto">
          <a:xfrm>
            <a:off x="273050" y="873125"/>
            <a:ext cx="9359900" cy="75567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941388">
              <a:lnSpc>
                <a:spcPct val="120000"/>
              </a:lnSpc>
              <a:defRPr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470756" y="967845"/>
            <a:ext cx="8964488" cy="566235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kumimoji="1" lang="ko-KR" alt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맑은 고딕"/>
                <a:cs typeface="맑은 고딕"/>
                <a:sym typeface="Wingdings 2" pitchFamily="18" charset="2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제목 6"/>
          <p:cNvSpPr>
            <a:spLocks noGrp="1"/>
          </p:cNvSpPr>
          <p:nvPr>
            <p:ph type="title"/>
          </p:nvPr>
        </p:nvSpPr>
        <p:spPr>
          <a:xfrm>
            <a:off x="272480" y="72000"/>
            <a:ext cx="9450000" cy="374400"/>
          </a:xfrm>
          <a:prstGeom prst="rect">
            <a:avLst/>
          </a:prstGeom>
        </p:spPr>
        <p:txBody>
          <a:bodyPr anchor="ctr"/>
          <a:lstStyle>
            <a:lvl1pPr marL="182563" indent="-182563" algn="l" defTabSz="914400" rtl="0" eaLnBrk="1" latinLnBrk="1" hangingPunct="1">
              <a:spcBef>
                <a:spcPct val="0"/>
              </a:spcBef>
              <a:buFont typeface="Wingdings" pitchFamily="2" charset="2"/>
              <a:buChar char="l"/>
              <a:tabLst>
                <a:tab pos="182563" algn="l"/>
              </a:tabLst>
              <a:defRPr lang="ko-KR" altLang="en-US" sz="1400" b="1" kern="1200" noProof="0" dirty="0" smtClean="0">
                <a:solidFill>
                  <a:srgbClr val="D5211D"/>
                </a:solidFill>
                <a:latin typeface="Trebuchet MS" pitchFamily="34" charset="0"/>
                <a:ea typeface="+mj-ea"/>
                <a:cs typeface="+mj-cs"/>
                <a:sym typeface="산돌고딕 L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/>
          <p:cNvSpPr>
            <a:spLocks noGrp="1"/>
          </p:cNvSpPr>
          <p:nvPr>
            <p:ph type="title"/>
          </p:nvPr>
        </p:nvSpPr>
        <p:spPr>
          <a:xfrm>
            <a:off x="272480" y="72000"/>
            <a:ext cx="9450000" cy="374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b="1" kern="1200" noProof="0" dirty="0" smtClean="0">
                <a:solidFill>
                  <a:srgbClr val="D5211D"/>
                </a:solidFill>
                <a:latin typeface="Trebuchet MS" pitchFamily="34" charset="0"/>
                <a:ea typeface="+mj-ea"/>
                <a:cs typeface="+mj-cs"/>
                <a:sym typeface="산돌고딕 L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6497" y="509200"/>
            <a:ext cx="9271019" cy="254000"/>
          </a:xfrm>
          <a:prstGeom prst="rect">
            <a:avLst/>
          </a:prstGeom>
        </p:spPr>
        <p:txBody>
          <a:bodyPr/>
          <a:lstStyle>
            <a:lvl1pPr marL="342900" indent="-34290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Rectangle 63"/>
          <p:cNvSpPr>
            <a:spLocks noChangeArrowheads="1"/>
          </p:cNvSpPr>
          <p:nvPr userDrawn="1"/>
        </p:nvSpPr>
        <p:spPr bwMode="auto">
          <a:xfrm>
            <a:off x="273050" y="873125"/>
            <a:ext cx="9359900" cy="57626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941388">
              <a:lnSpc>
                <a:spcPct val="120000"/>
              </a:lnSpc>
              <a:defRPr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470756" y="944724"/>
            <a:ext cx="8964488" cy="431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kumimoji="1" lang="ko-KR" alt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맑은 고딕"/>
                <a:cs typeface="맑은 고딕"/>
                <a:sym typeface="Wingdings 2" pitchFamily="18" charset="2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72480" y="72000"/>
            <a:ext cx="9450000" cy="374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b="1" kern="1200" noProof="0" dirty="0" smtClean="0">
                <a:solidFill>
                  <a:srgbClr val="D5211D"/>
                </a:solidFill>
                <a:latin typeface="Trebuchet MS" pitchFamily="34" charset="0"/>
                <a:ea typeface="+mj-ea"/>
                <a:cs typeface="+mj-cs"/>
                <a:sym typeface="산돌고딕 L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3"/>
          <p:cNvSpPr>
            <a:spLocks noChangeArrowheads="1"/>
          </p:cNvSpPr>
          <p:nvPr userDrawn="1"/>
        </p:nvSpPr>
        <p:spPr bwMode="auto">
          <a:xfrm>
            <a:off x="273050" y="873125"/>
            <a:ext cx="9359900" cy="57626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941388">
              <a:lnSpc>
                <a:spcPct val="120000"/>
              </a:lnSpc>
              <a:defRPr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470756" y="944724"/>
            <a:ext cx="8964488" cy="431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kumimoji="1" lang="ko-KR" alt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맑은 고딕"/>
                <a:cs typeface="맑은 고딕"/>
                <a:sym typeface="Wingdings 2" pitchFamily="18" charset="2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72480" y="72000"/>
            <a:ext cx="9450000" cy="374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b="1" kern="1200" noProof="0" dirty="0" smtClean="0">
                <a:solidFill>
                  <a:srgbClr val="D5211D"/>
                </a:solidFill>
                <a:latin typeface="Trebuchet MS" pitchFamily="34" charset="0"/>
                <a:ea typeface="+mj-ea"/>
                <a:cs typeface="+mj-cs"/>
                <a:sym typeface="산돌고딕 L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>
          <a:xfrm>
            <a:off x="6292405" y="145379"/>
            <a:ext cx="3456954" cy="251916"/>
          </a:xfrm>
          <a:prstGeom prst="rect">
            <a:avLst/>
          </a:prstGeom>
        </p:spPr>
        <p:txBody>
          <a:bodyPr/>
          <a:lstStyle>
            <a:lvl1pPr algn="r">
              <a:buNone/>
              <a:defRPr sz="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r">
              <a:buNone/>
              <a:defRPr sz="1400"/>
            </a:lvl2pPr>
            <a:lvl3pPr algn="r">
              <a:buNone/>
              <a:defRPr sz="1200"/>
            </a:lvl3pPr>
            <a:lvl4pPr algn="r">
              <a:buNone/>
              <a:defRPr sz="1100"/>
            </a:lvl4pPr>
            <a:lvl5pPr algn="r"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3" name="텍스트 개체 틀 18"/>
          <p:cNvSpPr>
            <a:spLocks noGrp="1"/>
          </p:cNvSpPr>
          <p:nvPr>
            <p:ph type="body" sz="quarter" idx="13"/>
          </p:nvPr>
        </p:nvSpPr>
        <p:spPr>
          <a:xfrm>
            <a:off x="327600" y="507600"/>
            <a:ext cx="8586000" cy="255600"/>
          </a:xfrm>
          <a:prstGeom prst="rect">
            <a:avLst/>
          </a:prstGeom>
        </p:spPr>
        <p:txBody>
          <a:bodyPr anchor="ctr"/>
          <a:lstStyle>
            <a:lvl1pPr marL="180975" indent="-180975" algn="l">
              <a:buFont typeface="Wingdings" pitchFamily="2" charset="2"/>
              <a:buChar char="§"/>
              <a:defRPr kumimoji="1" lang="ko-KR" altLang="en-US" sz="11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맑은 고딕"/>
                <a:cs typeface="맑은 고딕"/>
                <a:sym typeface="Wingdings 2" pitchFamily="18" charset="2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3"/>
          <p:cNvSpPr>
            <a:spLocks noChangeArrowheads="1"/>
          </p:cNvSpPr>
          <p:nvPr userDrawn="1"/>
        </p:nvSpPr>
        <p:spPr bwMode="auto">
          <a:xfrm>
            <a:off x="273050" y="873125"/>
            <a:ext cx="9359900" cy="57626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941388">
              <a:lnSpc>
                <a:spcPct val="120000"/>
              </a:lnSpc>
              <a:defRPr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470756" y="944724"/>
            <a:ext cx="8964488" cy="431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kumimoji="1" lang="ko-KR" alt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맑은 고딕"/>
                <a:cs typeface="맑은 고딕"/>
                <a:sym typeface="Wingdings 2" pitchFamily="18" charset="2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72480" y="72000"/>
            <a:ext cx="9450000" cy="374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b="1" kern="1200" noProof="0" dirty="0" smtClean="0">
                <a:solidFill>
                  <a:srgbClr val="D5211D"/>
                </a:solidFill>
                <a:latin typeface="Trebuchet MS" pitchFamily="34" charset="0"/>
                <a:ea typeface="+mj-ea"/>
                <a:cs typeface="+mj-cs"/>
                <a:sym typeface="산돌고딕 L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>
          <a:xfrm>
            <a:off x="6292405" y="145379"/>
            <a:ext cx="3456954" cy="251916"/>
          </a:xfrm>
          <a:prstGeom prst="rect">
            <a:avLst/>
          </a:prstGeom>
        </p:spPr>
        <p:txBody>
          <a:bodyPr/>
          <a:lstStyle>
            <a:lvl1pPr algn="r">
              <a:buNone/>
              <a:defRPr sz="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r">
              <a:buNone/>
              <a:defRPr sz="1400"/>
            </a:lvl2pPr>
            <a:lvl3pPr algn="r">
              <a:buNone/>
              <a:defRPr sz="1200"/>
            </a:lvl3pPr>
            <a:lvl4pPr algn="r">
              <a:buNone/>
              <a:defRPr sz="1100"/>
            </a:lvl4pPr>
            <a:lvl5pPr algn="r"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3"/>
          <p:cNvSpPr>
            <a:spLocks noChangeArrowheads="1"/>
          </p:cNvSpPr>
          <p:nvPr userDrawn="1"/>
        </p:nvSpPr>
        <p:spPr bwMode="auto">
          <a:xfrm>
            <a:off x="273050" y="873125"/>
            <a:ext cx="9359900" cy="57626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941388">
              <a:lnSpc>
                <a:spcPct val="120000"/>
              </a:lnSpc>
              <a:defRPr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7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470756" y="944724"/>
            <a:ext cx="8964488" cy="431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kumimoji="1" lang="ko-KR" alt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맑은 고딕"/>
                <a:cs typeface="맑은 고딕"/>
                <a:sym typeface="Wingdings 2" pitchFamily="18" charset="2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제목 6"/>
          <p:cNvSpPr>
            <a:spLocks noGrp="1"/>
          </p:cNvSpPr>
          <p:nvPr>
            <p:ph type="title"/>
          </p:nvPr>
        </p:nvSpPr>
        <p:spPr>
          <a:xfrm>
            <a:off x="272480" y="72000"/>
            <a:ext cx="9450000" cy="374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b="1" kern="1200" noProof="0" dirty="0" smtClean="0">
                <a:solidFill>
                  <a:srgbClr val="D5211D"/>
                </a:solidFill>
                <a:latin typeface="Trebuchet MS" pitchFamily="34" charset="0"/>
                <a:ea typeface="+mj-ea"/>
                <a:cs typeface="+mj-cs"/>
                <a:sym typeface="산돌고딕 L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2"/>
          </p:nvPr>
        </p:nvSpPr>
        <p:spPr>
          <a:xfrm>
            <a:off x="6292405" y="145379"/>
            <a:ext cx="3456954" cy="251916"/>
          </a:xfrm>
          <a:prstGeom prst="rect">
            <a:avLst/>
          </a:prstGeom>
        </p:spPr>
        <p:txBody>
          <a:bodyPr/>
          <a:lstStyle>
            <a:lvl1pPr algn="r">
              <a:buNone/>
              <a:defRPr lang="ko-KR" altLang="en-US" sz="9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r">
              <a:buNone/>
              <a:defRPr sz="1400"/>
            </a:lvl2pPr>
            <a:lvl3pPr algn="r">
              <a:buNone/>
              <a:defRPr sz="1200"/>
            </a:lvl3pPr>
            <a:lvl4pPr algn="r">
              <a:buNone/>
              <a:defRPr sz="1100"/>
            </a:lvl4pPr>
            <a:lvl5pPr algn="r">
              <a:buNone/>
              <a:defRPr sz="1100"/>
            </a:lvl5pPr>
          </a:lstStyle>
          <a:p>
            <a:pPr marL="342900" lvl="0" indent="-34290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3" name="텍스트 개체 틀 18"/>
          <p:cNvSpPr>
            <a:spLocks noGrp="1"/>
          </p:cNvSpPr>
          <p:nvPr>
            <p:ph type="body" sz="quarter" idx="13"/>
          </p:nvPr>
        </p:nvSpPr>
        <p:spPr>
          <a:xfrm>
            <a:off x="327600" y="507600"/>
            <a:ext cx="8586000" cy="255600"/>
          </a:xfrm>
          <a:prstGeom prst="rect">
            <a:avLst/>
          </a:prstGeom>
        </p:spPr>
        <p:txBody>
          <a:bodyPr anchor="ctr"/>
          <a:lstStyle>
            <a:lvl1pPr marL="180975" indent="-180975" algn="l">
              <a:buFont typeface="Wingdings" pitchFamily="2" charset="2"/>
              <a:buChar char="§"/>
              <a:tabLst>
                <a:tab pos="180975" algn="l"/>
              </a:tabLst>
              <a:defRPr kumimoji="1" lang="ko-KR" altLang="en-US"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맑은 고딕"/>
                <a:cs typeface="맑은 고딕"/>
                <a:sym typeface="Wingdings 2" pitchFamily="18" charset="2"/>
              </a:defRPr>
            </a:lvl1pPr>
          </a:lstStyle>
          <a:p>
            <a:pPr marL="180975" lvl="0" indent="-180975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pt_cover_big.jpg"/>
          <p:cNvPicPr>
            <a:picLocks noChangeAspect="1"/>
          </p:cNvPicPr>
          <p:nvPr/>
        </p:nvPicPr>
        <p:blipFill>
          <a:blip r:embed="rId3" cstate="print"/>
          <a:srcRect l="89714" t="92524"/>
          <a:stretch>
            <a:fillRect/>
          </a:stretch>
        </p:blipFill>
        <p:spPr>
          <a:xfrm>
            <a:off x="8877436" y="6345324"/>
            <a:ext cx="1016486" cy="512676"/>
          </a:xfrm>
          <a:prstGeom prst="rect">
            <a:avLst/>
          </a:prstGeom>
        </p:spPr>
      </p:pic>
      <p:pic>
        <p:nvPicPr>
          <p:cNvPr id="5" name="그림 4" descr="cover_mor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3232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4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2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 flipH="1">
            <a:off x="0" y="440668"/>
            <a:ext cx="9906000" cy="21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000" kern="1200">
              <a:solidFill>
                <a:schemeClr val="lt1"/>
              </a:solidFill>
              <a:latin typeface="+mn-lt"/>
              <a:ea typeface="+mn-ea"/>
              <a:cs typeface="+mn-cs"/>
              <a:sym typeface="Wingdings 2" pitchFamily="18" charset="2"/>
            </a:endParaRPr>
          </a:p>
        </p:txBody>
      </p:sp>
      <p:pic>
        <p:nvPicPr>
          <p:cNvPr id="33" name="그림 32" descr="uracle.png"/>
          <p:cNvPicPr>
            <a:picLocks noChangeAspect="1"/>
          </p:cNvPicPr>
          <p:nvPr/>
        </p:nvPicPr>
        <p:blipFill>
          <a:blip r:embed="rId10" cstate="print">
            <a:lum bright="100000"/>
          </a:blip>
          <a:stretch>
            <a:fillRect/>
          </a:stretch>
        </p:blipFill>
        <p:spPr>
          <a:xfrm>
            <a:off x="9096772" y="103573"/>
            <a:ext cx="671115" cy="309320"/>
          </a:xfrm>
          <a:prstGeom prst="rect">
            <a:avLst/>
          </a:prstGeom>
        </p:spPr>
      </p:pic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9309484" y="6597352"/>
            <a:ext cx="552810" cy="2047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lIns="80851" tIns="40426" rIns="80851" bIns="40426" anchor="ctr">
            <a:spAutoFit/>
          </a:bodyPr>
          <a:lstStyle/>
          <a:p>
            <a:pPr algn="r" defTabSz="808038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굴림" pitchFamily="50" charset="-127"/>
                <a:cs typeface="+mn-cs"/>
                <a:sym typeface="Wingdings 2" pitchFamily="18" charset="2"/>
              </a:rPr>
              <a:t>Page.</a:t>
            </a:r>
            <a:fld id="{8D1D6F6A-8F6C-4D41-8128-96EAC729F6AF}" type="slidenum">
              <a:rPr kumimoji="1" lang="en-US" altLang="ko-KR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굴림" pitchFamily="50" charset="-127"/>
                <a:cs typeface="+mn-cs"/>
                <a:sym typeface="Wingdings 2" pitchFamily="18" charset="2"/>
              </a:rPr>
              <a:pPr algn="r" defTabSz="808038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800" kern="12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  <a:ea typeface="굴림" pitchFamily="50" charset="-127"/>
              <a:cs typeface="+mn-cs"/>
              <a:sym typeface="Wingdings 2" pitchFamily="18" charset="2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6456" y="6597352"/>
            <a:ext cx="1908952" cy="2047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lIns="80851" tIns="40426" rIns="80851" bIns="40426" anchor="ctr">
            <a:spAutoFit/>
          </a:bodyPr>
          <a:lstStyle/>
          <a:p>
            <a:pPr algn="r" defTabSz="808038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굴림" pitchFamily="50" charset="-127"/>
                <a:cs typeface="+mn-cs"/>
                <a:sym typeface="Wingdings 2" pitchFamily="18" charset="2"/>
              </a:rPr>
              <a:t>ⓒ </a:t>
            </a:r>
            <a:r>
              <a:rPr kumimoji="1" lang="en-US" altLang="ko-KR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굴림" pitchFamily="50" charset="-127"/>
                <a:cs typeface="+mn-cs"/>
                <a:sym typeface="Wingdings 2" pitchFamily="18" charset="2"/>
              </a:rPr>
              <a:t>2015,  uracle. 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3" r:id="rId2"/>
    <p:sldLayoutId id="2147483905" r:id="rId3"/>
    <p:sldLayoutId id="2147483906" r:id="rId4"/>
    <p:sldLayoutId id="2147483900" r:id="rId5"/>
    <p:sldLayoutId id="2147483914" r:id="rId6"/>
    <p:sldLayoutId id="2147483916" r:id="rId7"/>
    <p:sldLayoutId id="2147483899" r:id="rId8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-10438" y="6580135"/>
            <a:ext cx="403732" cy="2047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lIns="80851" tIns="40426" rIns="80851" bIns="40426" anchor="ctr">
            <a:spAutoFit/>
          </a:bodyPr>
          <a:lstStyle/>
          <a:p>
            <a:pPr algn="r" defTabSz="808038" rtl="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8D1D6F6A-8F6C-4D41-8128-96EAC729F6AF}" type="slidenum">
              <a:rPr kumimoji="1" lang="en-US" altLang="ko-KR" sz="800" kern="1200" smtClean="0">
                <a:solidFill>
                  <a:schemeClr val="bg1"/>
                </a:solidFill>
                <a:latin typeface="Trebuchet MS" pitchFamily="34" charset="0"/>
                <a:ea typeface="굴림" pitchFamily="50" charset="-127"/>
                <a:cs typeface="+mn-cs"/>
                <a:sym typeface="Wingdings 2" pitchFamily="18" charset="2"/>
              </a:rPr>
              <a:pPr algn="r" defTabSz="808038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800" kern="1200">
                <a:solidFill>
                  <a:schemeClr val="bg1"/>
                </a:solidFill>
                <a:latin typeface="Trebuchet MS" pitchFamily="34" charset="0"/>
                <a:ea typeface="굴림" pitchFamily="50" charset="-127"/>
                <a:cs typeface="+mn-cs"/>
                <a:sym typeface="Wingdings 2" pitchFamily="18" charset="2"/>
              </a:rPr>
              <a:t>/4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900" b="0" kern="120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+mn-ea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7" name="제목 개체 틀 6"/>
          <p:cNvSpPr>
            <a:spLocks noGrp="1"/>
          </p:cNvSpPr>
          <p:nvPr>
            <p:ph type="title"/>
          </p:nvPr>
        </p:nvSpPr>
        <p:spPr>
          <a:xfrm>
            <a:off x="495300" y="886668"/>
            <a:ext cx="5681836" cy="468052"/>
          </a:xfrm>
          <a:prstGeom prst="rect">
            <a:avLst/>
          </a:prstGeom>
        </p:spPr>
        <p:txBody>
          <a:bodyPr/>
          <a:lstStyle/>
          <a:p>
            <a:pPr marL="457200" lvl="0" indent="-457200" algn="l" defTabSz="914400" rtl="0" eaLnBrk="1" fontAlgn="auto" latinLnBrk="1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819336" y="1376772"/>
            <a:ext cx="8274124" cy="20130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marL="457200" lvl="1" algn="l" defTabSz="650875" rtl="0" fontAlgn="auto" latinLnBrk="0">
              <a:lnSpc>
                <a:spcPct val="15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ko-KR" altLang="en-US" dirty="0"/>
              <a:t>둘째 수준</a:t>
            </a:r>
          </a:p>
          <a:p>
            <a:pPr marL="457200" lvl="1" algn="l" defTabSz="650875" rtl="0" fontAlgn="auto" latinLnBrk="0">
              <a:lnSpc>
                <a:spcPct val="15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ko-KR" altLang="en-US" dirty="0"/>
              <a:t>셋째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Font typeface="Arial" pitchFamily="34" charset="0"/>
        <a:buNone/>
        <a:defRPr kumimoji="0" lang="ko-KR" altLang="en-US" sz="2400" b="1" kern="0">
          <a:solidFill>
            <a:srgbClr val="D5211D"/>
          </a:solidFill>
          <a:latin typeface="Trebuchet MS" pitchFamily="34" charset="0"/>
          <a:ea typeface="+mj-ea"/>
          <a:cs typeface="Calibri" pitchFamily="34" charset="0"/>
          <a:sym typeface="산돌고딕 L" pitchFamily="18" charset="-127"/>
        </a:defRPr>
      </a:lvl1pPr>
    </p:titleStyle>
    <p:bodyStyle>
      <a:lvl1pPr marL="268288" indent="-268288" algn="l" defTabSz="650875" rtl="0" eaLnBrk="1" fontAlgn="auto" latinLnBrk="0" hangingPunct="1">
        <a:lnSpc>
          <a:spcPct val="150000"/>
        </a:lnSpc>
        <a:spcBef>
          <a:spcPts val="675"/>
        </a:spcBef>
        <a:spcAft>
          <a:spcPts val="0"/>
        </a:spcAft>
        <a:buFontTx/>
        <a:buNone/>
        <a:defRPr kumimoji="0" lang="ko-KR" altLang="en-US" sz="1100" kern="0" dirty="0" smtClean="0">
          <a:solidFill>
            <a:schemeClr val="tx1">
              <a:lumMod val="75000"/>
              <a:lumOff val="25000"/>
            </a:schemeClr>
          </a:solidFill>
          <a:latin typeface="Trebuchet MS" pitchFamily="34" charset="0"/>
          <a:ea typeface="+mn-ea"/>
          <a:cs typeface="Calibri" pitchFamily="34" charset="0"/>
          <a:sym typeface="산돌고딕 L" pitchFamily="18" charset="-127"/>
        </a:defRPr>
      </a:lvl1pPr>
      <a:lvl2pPr marL="536575" indent="-180975" algn="l" defTabSz="650875" rtl="0" eaLnBrk="1" fontAlgn="auto" latinLnBrk="0" hangingPunct="1">
        <a:lnSpc>
          <a:spcPct val="150000"/>
        </a:lnSpc>
        <a:spcBef>
          <a:spcPts val="675"/>
        </a:spcBef>
        <a:spcAft>
          <a:spcPts val="0"/>
        </a:spcAft>
        <a:buFont typeface="Arial" pitchFamily="34" charset="0"/>
        <a:buChar char="–"/>
        <a:tabLst>
          <a:tab pos="536575" algn="l"/>
        </a:tabLst>
        <a:defRPr kumimoji="0" lang="ko-KR" altLang="en-US" sz="1100" kern="0" dirty="0" smtClean="0">
          <a:solidFill>
            <a:schemeClr val="tx1">
              <a:lumMod val="75000"/>
              <a:lumOff val="25000"/>
            </a:schemeClr>
          </a:solidFill>
          <a:latin typeface="Trebuchet MS" pitchFamily="34" charset="0"/>
          <a:ea typeface="+mn-ea"/>
          <a:cs typeface="Calibri" pitchFamily="34" charset="0"/>
          <a:sym typeface="산돌고딕 L" pitchFamily="18" charset="-127"/>
        </a:defRPr>
      </a:lvl2pPr>
      <a:lvl3pPr marL="1143000" indent="-228600" algn="l" defTabSz="650875" rtl="0" eaLnBrk="1" fontAlgn="auto" latinLnBrk="0" hangingPunct="1">
        <a:lnSpc>
          <a:spcPct val="150000"/>
        </a:lnSpc>
        <a:spcBef>
          <a:spcPts val="675"/>
        </a:spcBef>
        <a:spcAft>
          <a:spcPts val="0"/>
        </a:spcAft>
        <a:buFont typeface="Arial" pitchFamily="34" charset="0"/>
        <a:buChar char="•"/>
        <a:defRPr kumimoji="0" lang="ko-KR" altLang="en-US" sz="1100" kern="0" dirty="0" smtClean="0">
          <a:solidFill>
            <a:schemeClr val="tx1">
              <a:lumMod val="75000"/>
              <a:lumOff val="25000"/>
            </a:schemeClr>
          </a:solidFill>
          <a:latin typeface="Trebuchet MS" pitchFamily="34" charset="0"/>
          <a:ea typeface="+mn-ea"/>
          <a:cs typeface="Calibri" pitchFamily="34" charset="0"/>
          <a:sym typeface="산돌고딕 L" pitchFamily="18" charset="-127"/>
        </a:defRPr>
      </a:lvl3pPr>
      <a:lvl4pPr marL="1600200" indent="-228600" algn="l" defTabSz="650875" rtl="0" eaLnBrk="1" fontAlgn="auto" latinLnBrk="0" hangingPunct="1">
        <a:lnSpc>
          <a:spcPct val="150000"/>
        </a:lnSpc>
        <a:spcBef>
          <a:spcPts val="675"/>
        </a:spcBef>
        <a:spcAft>
          <a:spcPts val="0"/>
        </a:spcAft>
        <a:buFont typeface="Arial" pitchFamily="34" charset="0"/>
        <a:buChar char="–"/>
        <a:defRPr kumimoji="0" lang="ko-KR" altLang="en-US" sz="1100" kern="0" dirty="0" smtClean="0">
          <a:solidFill>
            <a:schemeClr val="tx1">
              <a:lumMod val="75000"/>
              <a:lumOff val="25000"/>
            </a:schemeClr>
          </a:solidFill>
          <a:latin typeface="Trebuchet MS" pitchFamily="34" charset="0"/>
          <a:ea typeface="+mn-ea"/>
          <a:cs typeface="Calibri" pitchFamily="34" charset="0"/>
          <a:sym typeface="산돌고딕 L" pitchFamily="18" charset="-127"/>
        </a:defRPr>
      </a:lvl4pPr>
      <a:lvl5pPr marL="2057400" indent="-228600" algn="l" defTabSz="650875" rtl="0" eaLnBrk="1" fontAlgn="auto" latinLnBrk="0" hangingPunct="1">
        <a:lnSpc>
          <a:spcPct val="150000"/>
        </a:lnSpc>
        <a:spcBef>
          <a:spcPts val="675"/>
        </a:spcBef>
        <a:spcAft>
          <a:spcPts val="0"/>
        </a:spcAft>
        <a:buFont typeface="Arial" pitchFamily="34" charset="0"/>
        <a:buChar char="»"/>
        <a:defRPr kumimoji="0" lang="ko-KR" altLang="en-US" sz="1100" kern="0" dirty="0" smtClean="0">
          <a:solidFill>
            <a:schemeClr val="tx1">
              <a:lumMod val="75000"/>
              <a:lumOff val="25000"/>
            </a:schemeClr>
          </a:solidFill>
          <a:latin typeface="Trebuchet MS" pitchFamily="34" charset="0"/>
          <a:ea typeface="+mn-ea"/>
          <a:cs typeface="Calibri" pitchFamily="34" charset="0"/>
          <a:sym typeface="산돌고딕 L" pitchFamily="18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000" kern="1200">
              <a:solidFill>
                <a:schemeClr val="lt1"/>
              </a:solidFill>
              <a:latin typeface="+mn-lt"/>
              <a:ea typeface="+mn-ea"/>
              <a:cs typeface="+mn-cs"/>
              <a:sym typeface="Wingdings 2" pitchFamily="18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53000" y="332656"/>
            <a:ext cx="4824536" cy="6228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900" b="0" kern="120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+mn-ea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9309484" y="6597352"/>
            <a:ext cx="552810" cy="2047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lIns="80851" tIns="40426" rIns="80851" bIns="40426" anchor="ctr">
            <a:spAutoFit/>
          </a:bodyPr>
          <a:lstStyle/>
          <a:p>
            <a:pPr algn="r" defTabSz="808038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kern="1200" dirty="0">
                <a:solidFill>
                  <a:schemeClr val="bg1"/>
                </a:solidFill>
                <a:latin typeface="Trebuchet MS" pitchFamily="34" charset="0"/>
                <a:ea typeface="굴림" pitchFamily="50" charset="-127"/>
                <a:cs typeface="+mn-cs"/>
                <a:sym typeface="Wingdings 2" pitchFamily="18" charset="2"/>
              </a:rPr>
              <a:t>Page.</a:t>
            </a:r>
            <a:fld id="{8D1D6F6A-8F6C-4D41-8128-96EAC729F6AF}" type="slidenum">
              <a:rPr kumimoji="1" lang="en-US" altLang="ko-KR" sz="800" kern="1200" smtClean="0">
                <a:solidFill>
                  <a:schemeClr val="bg1"/>
                </a:solidFill>
                <a:latin typeface="Trebuchet MS" pitchFamily="34" charset="0"/>
                <a:ea typeface="굴림" pitchFamily="50" charset="-127"/>
                <a:cs typeface="+mn-cs"/>
                <a:sym typeface="Wingdings 2" pitchFamily="18" charset="2"/>
              </a:rPr>
              <a:pPr algn="r" defTabSz="808038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800" kern="1200" dirty="0">
              <a:solidFill>
                <a:schemeClr val="bg1"/>
              </a:solidFill>
              <a:latin typeface="Trebuchet MS" pitchFamily="34" charset="0"/>
              <a:ea typeface="굴림" pitchFamily="50" charset="-127"/>
              <a:cs typeface="+mn-cs"/>
              <a:sym typeface="Wingdings 2" pitchFamily="18" charset="2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6456" y="6597352"/>
            <a:ext cx="1908952" cy="2047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lIns="80851" tIns="40426" rIns="80851" bIns="40426" anchor="ctr">
            <a:spAutoFit/>
          </a:bodyPr>
          <a:lstStyle/>
          <a:p>
            <a:pPr algn="l" defTabSz="808038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kern="1200" dirty="0">
                <a:solidFill>
                  <a:schemeClr val="bg1"/>
                </a:solidFill>
                <a:latin typeface="Trebuchet MS" pitchFamily="34" charset="0"/>
                <a:ea typeface="굴림" pitchFamily="50" charset="-127"/>
                <a:cs typeface="+mn-cs"/>
                <a:sym typeface="Wingdings 2" pitchFamily="18" charset="2"/>
              </a:rPr>
              <a:t>ⓒ </a:t>
            </a:r>
            <a:r>
              <a:rPr kumimoji="1" lang="en-US" altLang="ko-KR" sz="800" kern="1200" dirty="0">
                <a:solidFill>
                  <a:schemeClr val="bg1"/>
                </a:solidFill>
                <a:latin typeface="Trebuchet MS" pitchFamily="34" charset="0"/>
                <a:ea typeface="굴림" pitchFamily="50" charset="-127"/>
                <a:cs typeface="+mn-cs"/>
                <a:sym typeface="Wingdings 2" pitchFamily="18" charset="2"/>
              </a:rPr>
              <a:t>2015,  </a:t>
            </a:r>
            <a:r>
              <a:rPr kumimoji="1" lang="en-US" altLang="ko-KR" sz="800" kern="1200" dirty="0" err="1">
                <a:solidFill>
                  <a:schemeClr val="bg1"/>
                </a:solidFill>
                <a:latin typeface="Trebuchet MS" pitchFamily="34" charset="0"/>
                <a:ea typeface="굴림" pitchFamily="50" charset="-127"/>
                <a:cs typeface="+mn-cs"/>
                <a:sym typeface="Wingdings 2" pitchFamily="18" charset="2"/>
              </a:rPr>
              <a:t>uracle</a:t>
            </a:r>
            <a:r>
              <a:rPr kumimoji="1" lang="en-US" altLang="ko-KR" sz="800" kern="1200" dirty="0">
                <a:solidFill>
                  <a:schemeClr val="bg1"/>
                </a:solidFill>
                <a:latin typeface="Trebuchet MS" pitchFamily="34" charset="0"/>
                <a:ea typeface="굴림" pitchFamily="50" charset="-127"/>
                <a:cs typeface="+mn-cs"/>
                <a:sym typeface="Wingdings 2" pitchFamily="18" charset="2"/>
              </a:rPr>
              <a:t>. 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2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000" kern="1200">
              <a:solidFill>
                <a:schemeClr val="lt1"/>
              </a:solidFill>
              <a:latin typeface="+mn-lt"/>
              <a:ea typeface="+mn-ea"/>
              <a:cs typeface="+mn-cs"/>
              <a:sym typeface="Wingdings 2" pitchFamily="18" charset="2"/>
            </a:endParaRPr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495300" y="2492896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8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://validator.w3.org/" TargetMode="External"/><Relationship Id="rId7" Type="http://schemas.openxmlformats.org/officeDocument/2006/relationships/hyperlink" Target="https://addons.mozilla.org/ko/firefox/addon/249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mozilla.or.kr/ko/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://naradesign.net/open_content/lecture/DW&amp;CSS/1_3.html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validator.kldp.org/" TargetMode="External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ah.or.kr/board/boardView.asp?page=1&amp;brd_sn=4&amp;brd_idx=806" TargetMode="External"/><Relationship Id="rId3" Type="http://schemas.openxmlformats.org/officeDocument/2006/relationships/image" Target="../media/image33.png"/><Relationship Id="rId7" Type="http://schemas.openxmlformats.org/officeDocument/2006/relationships/hyperlink" Target="http://wah.or.kr/board/boardView.asp?page=1&amp;brd_sn=4&amp;brd_idx=719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ah.or.kr/board/boardView.asp?page=1&amp;brd_sn=4&amp;brd_idx=979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부제목 4"/>
          <p:cNvSpPr txBox="1">
            <a:spLocks/>
          </p:cNvSpPr>
          <p:nvPr/>
        </p:nvSpPr>
        <p:spPr bwMode="auto">
          <a:xfrm>
            <a:off x="273050" y="6169096"/>
            <a:ext cx="2195674" cy="27925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endParaRPr kumimoji="0" lang="en-US" altLang="ko-KR" sz="1050" dirty="0">
              <a:solidFill>
                <a:schemeClr val="tx1"/>
              </a:solidFill>
              <a:latin typeface="Trebuchet MS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Markup General Guideline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Ver.0.2</a:t>
            </a:r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Uracle UX Team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구성 시 공통으로 지켜야 할 선언과 환경은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0975" indent="-180975">
              <a:buFont typeface="Wingdings" pitchFamily="2" charset="2"/>
              <a:buChar char="l"/>
            </a:pPr>
            <a:r>
              <a:rPr lang="en-US" altLang="ko-KR" dirty="0"/>
              <a:t>Device General Guide</a:t>
            </a:r>
            <a:endParaRPr lang="ko-KR" alt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3692860" y="1665289"/>
            <a:ext cx="5832648" cy="4787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&lt;!DOCTYPE html&gt;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&lt;html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lang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="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ko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"&gt;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&lt;head&gt;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 &lt;meta charset="utf-8"&gt;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 &lt;meta name="viewport" content="width=device-width, initial-scale=1.0, user-scalable=no"&gt;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 &lt;meta name="format-detection" content="telephone=no, address=no, email=no"&gt;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 &lt;title&gt;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파일제목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&lt;/title&gt;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 &lt;link rel="stylesheet" href="../css/morpheus_common.css"&gt;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&lt;/head&gt;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&lt;body&gt;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&lt;div class=“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sidemenu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”&gt;</a:t>
            </a: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사이드메뉴 들어가는 자리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&lt;/div&gt;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&lt;div class=“wrapper”&gt;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&lt;!-- header --&gt;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 &lt;header class="header"&gt;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      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상단 영역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&lt;/header&gt;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&lt;!–-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rPr>
              <a:t>container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  <a:sym typeface="Wingdings" pitchFamily="2" charset="2"/>
              </a:rPr>
              <a:t>--&gt;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&lt;div class=“container”&gt;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      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컨텐츠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영역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&lt;/div&gt;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&lt;!–- footer --&gt;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&lt;footer class=“footer”&gt;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 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  하단 영역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&lt;/footer&gt;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&lt;/div&gt;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&lt;/body&gt;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&lt;/html&gt;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HTML5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665289"/>
            <a:ext cx="3024336" cy="4716377"/>
          </a:xfrm>
          <a:prstGeom prst="rect">
            <a:avLst/>
          </a:prstGeom>
          <a:solidFill>
            <a:srgbClr val="FFFFFF"/>
          </a:solidFill>
          <a:ln w="190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08000" tIns="180000" rIns="108000" bIns="180000" rtlCol="0" anchor="ctr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488" y="1665289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.wrapper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52500" y="1919894"/>
            <a:ext cx="2808312" cy="3987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lIns="108000" tIns="180000" rIns="108000" bIns="180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b="1" kern="0" dirty="0">
                <a:solidFill>
                  <a:srgbClr val="0000FF"/>
                </a:solidFill>
                <a:latin typeface="Trebuchet MS" pitchFamily="34" charset="0"/>
                <a:ea typeface="맑은 고딕" pitchFamily="50" charset="-127"/>
              </a:rPr>
              <a:t>.</a:t>
            </a: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맑은 고딕" pitchFamily="50" charset="-127"/>
              </a:rPr>
              <a:t>header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52500" y="2400503"/>
            <a:ext cx="2808312" cy="336875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lIns="108000" tIns="180000" rIns="108000" bIns="180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맑은 고딕" pitchFamily="50" charset="-127"/>
              </a:rPr>
              <a:t>.container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52500" y="5860318"/>
            <a:ext cx="2808312" cy="3987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lIns="108000" tIns="180000" rIns="108000" bIns="180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b="1" kern="0" dirty="0">
                <a:solidFill>
                  <a:srgbClr val="0000FF"/>
                </a:solidFill>
                <a:latin typeface="Trebuchet MS" pitchFamily="34" charset="0"/>
                <a:ea typeface="맑은 고딕" pitchFamily="50" charset="-127"/>
              </a:rPr>
              <a:t>.</a:t>
            </a: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맑은 고딕" pitchFamily="50" charset="-127"/>
              </a:rPr>
              <a:t>footer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18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&lt;meta name="viewport" content="width=device-width, initial-scale=1, user-scalable=no"&gt;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9949" y="1607504"/>
            <a:ext cx="5237589" cy="3362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  <a:ea typeface="AppleGothic" pitchFamily="2" charset="-127"/>
              </a:rPr>
              <a:t>• viewport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493060" y="2114483"/>
            <a:ext cx="1493804" cy="2736883"/>
            <a:chOff x="4567186" y="1652223"/>
            <a:chExt cx="2065512" cy="3784341"/>
          </a:xfrm>
        </p:grpSpPr>
        <p:grpSp>
          <p:nvGrpSpPr>
            <p:cNvPr id="11" name="Group 10"/>
            <p:cNvGrpSpPr/>
            <p:nvPr/>
          </p:nvGrpSpPr>
          <p:grpSpPr>
            <a:xfrm>
              <a:off x="4567186" y="1652223"/>
              <a:ext cx="2065512" cy="3784341"/>
              <a:chOff x="619236" y="1844056"/>
              <a:chExt cx="2065512" cy="3784341"/>
            </a:xfrm>
          </p:grpSpPr>
          <p:sp>
            <p:nvSpPr>
              <p:cNvPr id="68" name="AutoShape 172"/>
              <p:cNvSpPr>
                <a:spLocks noChangeArrowheads="1"/>
              </p:cNvSpPr>
              <p:nvPr/>
            </p:nvSpPr>
            <p:spPr bwMode="auto">
              <a:xfrm rot="16200000" flipH="1">
                <a:off x="2240115" y="1697817"/>
                <a:ext cx="62639" cy="355118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lumMod val="95000"/>
                </a:srgbClr>
              </a:solidFill>
              <a:ln w="6350" algn="ctr">
                <a:solidFill>
                  <a:srgbClr val="000000">
                    <a:lumMod val="50000"/>
                    <a:lumOff val="50000"/>
                  </a:srgbClr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70" name="AutoShape 173"/>
              <p:cNvSpPr>
                <a:spLocks noChangeArrowheads="1"/>
              </p:cNvSpPr>
              <p:nvPr/>
            </p:nvSpPr>
            <p:spPr bwMode="auto">
              <a:xfrm>
                <a:off x="689704" y="1910240"/>
                <a:ext cx="1995044" cy="3718157"/>
              </a:xfrm>
              <a:prstGeom prst="roundRect">
                <a:avLst>
                  <a:gd name="adj" fmla="val 12097"/>
                </a:avLst>
              </a:prstGeom>
              <a:solidFill>
                <a:srgbClr val="FFFFFF">
                  <a:lumMod val="95000"/>
                </a:srgbClr>
              </a:solidFill>
              <a:ln w="19050" algn="ctr">
                <a:solidFill>
                  <a:srgbClr val="000000">
                    <a:lumMod val="65000"/>
                    <a:lumOff val="35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71" name="AutoShape 201"/>
              <p:cNvSpPr>
                <a:spLocks noChangeArrowheads="1"/>
              </p:cNvSpPr>
              <p:nvPr/>
            </p:nvSpPr>
            <p:spPr bwMode="auto">
              <a:xfrm>
                <a:off x="1475037" y="2159229"/>
                <a:ext cx="424378" cy="72034"/>
              </a:xfrm>
              <a:prstGeom prst="roundRect">
                <a:avLst>
                  <a:gd name="adj" fmla="val 16667"/>
                </a:avLst>
              </a:prstGeom>
              <a:solidFill>
                <a:srgbClr val="5F5F5F"/>
              </a:solidFill>
              <a:ln w="6350" algn="ctr">
                <a:noFill/>
                <a:round/>
                <a:headEnd/>
                <a:tailEnd/>
              </a:ln>
            </p:spPr>
            <p:txBody>
              <a:bodyPr wrap="none" lIns="90000" tIns="90000" rIns="90000" bIns="900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</a:endParaRPr>
              </a:p>
            </p:txBody>
          </p:sp>
          <p:grpSp>
            <p:nvGrpSpPr>
              <p:cNvPr id="72" name="그룹 63"/>
              <p:cNvGrpSpPr/>
              <p:nvPr/>
            </p:nvGrpSpPr>
            <p:grpSpPr>
              <a:xfrm>
                <a:off x="1539267" y="5115778"/>
                <a:ext cx="319605" cy="319606"/>
                <a:chOff x="1372421" y="4647068"/>
                <a:chExt cx="324001" cy="324001"/>
              </a:xfrm>
            </p:grpSpPr>
            <p:sp>
              <p:nvSpPr>
                <p:cNvPr id="74" name="타원 73"/>
                <p:cNvSpPr/>
                <p:nvPr/>
              </p:nvSpPr>
              <p:spPr bwMode="auto">
                <a:xfrm>
                  <a:off x="1372421" y="4647068"/>
                  <a:ext cx="324001" cy="324001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6350" algn="ctr">
                  <a:solidFill>
                    <a:srgbClr val="000000">
                      <a:lumMod val="65000"/>
                      <a:lumOff val="35000"/>
                    </a:srgbClr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 extrusionH="82550">
                  <a:extrusionClr>
                    <a:srgbClr val="000000"/>
                  </a:extrusionClr>
                </a:sp3d>
              </p:spPr>
              <p:txBody>
                <a:bodyPr wrap="none" lIns="90000" tIns="90000" rIns="90000" bIns="900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rebuchet MS" pitchFamily="34" charset="0"/>
                    <a:ea typeface="맑은 고딕" pitchFamily="50" charset="-127"/>
                    <a:cs typeface="+mn-cs"/>
                  </a:endParaRPr>
                </a:p>
              </p:txBody>
            </p:sp>
            <p:sp>
              <p:nvSpPr>
                <p:cNvPr id="75" name="모서리가 둥근 직사각형 74"/>
                <p:cNvSpPr/>
                <p:nvPr/>
              </p:nvSpPr>
              <p:spPr bwMode="auto">
                <a:xfrm>
                  <a:off x="1444419" y="4719663"/>
                  <a:ext cx="180000" cy="178826"/>
                </a:xfrm>
                <a:prstGeom prst="roundRect">
                  <a:avLst/>
                </a:prstGeom>
                <a:solidFill>
                  <a:srgbClr val="000000">
                    <a:lumMod val="50000"/>
                    <a:lumOff val="50000"/>
                  </a:srgbClr>
                </a:solidFill>
                <a:ln w="19050" cap="flat" cmpd="sng" algn="ctr">
                  <a:solidFill>
                    <a:srgbClr val="FFFFFF">
                      <a:lumMod val="8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08000" tIns="180000" rIns="108000" bIns="180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rebuchet MS" pitchFamily="34" charset="0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91" name="Rectangle 174"/>
              <p:cNvSpPr>
                <a:spLocks noChangeAspect="1" noChangeArrowheads="1"/>
              </p:cNvSpPr>
              <p:nvPr/>
            </p:nvSpPr>
            <p:spPr bwMode="auto">
              <a:xfrm>
                <a:off x="789774" y="2361208"/>
                <a:ext cx="1778400" cy="26676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>
                    <a:lumMod val="50000"/>
                    <a:lumOff val="50000"/>
                  </a:srgbClr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>
                  <a:solidFill>
                    <a:sysClr val="windowText" lastClr="000000"/>
                  </a:solidFill>
                  <a:latin typeface="Trebuchet MS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 bwMode="auto">
              <a:xfrm>
                <a:off x="796362" y="2368758"/>
                <a:ext cx="1771812" cy="28800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rebuchet MS"/>
                    <a:ea typeface="맑은 고딕"/>
                    <a:cs typeface="+mn-cs"/>
                  </a:rPr>
                  <a:t>Title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맑은 고딕"/>
                  <a:cs typeface="+mn-cs"/>
                </a:endParaRPr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730078" y="2414851"/>
                <a:ext cx="430173" cy="195814"/>
                <a:chOff x="2454240" y="2382174"/>
                <a:chExt cx="430173" cy="195814"/>
              </a:xfrm>
            </p:grpSpPr>
            <p:sp>
              <p:nvSpPr>
                <p:cNvPr id="95" name="TextBox 94"/>
                <p:cNvSpPr txBox="1"/>
                <p:nvPr/>
              </p:nvSpPr>
              <p:spPr>
                <a:xfrm>
                  <a:off x="2454240" y="2382174"/>
                  <a:ext cx="430173" cy="195814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r>
                    <a:rPr lang="en-US" altLang="ko-KR" sz="800" b="1" dirty="0">
                      <a:solidFill>
                        <a:schemeClr val="bg1"/>
                      </a:solidFill>
                      <a:latin typeface="+mn-lt"/>
                    </a:rPr>
                    <a:t>    </a:t>
                  </a:r>
                  <a:r>
                    <a:rPr lang="en-US" altLang="ko-KR" sz="800" dirty="0">
                      <a:solidFill>
                        <a:schemeClr val="bg1"/>
                      </a:solidFill>
                      <a:latin typeface="+mn-lt"/>
                    </a:rPr>
                    <a:t> </a:t>
                  </a:r>
                  <a:r>
                    <a:rPr lang="ko-KR" altLang="en-US" sz="800" dirty="0">
                      <a:solidFill>
                        <a:schemeClr val="bg1"/>
                      </a:solidFill>
                    </a:rPr>
                    <a:t>이전</a:t>
                  </a:r>
                </a:p>
              </p:txBody>
            </p:sp>
            <p:sp>
              <p:nvSpPr>
                <p:cNvPr id="96" name="갈매기형 수장 95"/>
                <p:cNvSpPr>
                  <a:spLocks/>
                </p:cNvSpPr>
                <p:nvPr/>
              </p:nvSpPr>
              <p:spPr bwMode="auto">
                <a:xfrm rot="10800000">
                  <a:off x="2554940" y="2426966"/>
                  <a:ext cx="64080" cy="125280"/>
                </a:xfrm>
                <a:prstGeom prst="chevron">
                  <a:avLst/>
                </a:prstGeom>
                <a:solidFill>
                  <a:srgbClr val="FFFFFF"/>
                </a:solidFill>
                <a:ln w="3175" algn="ctr">
                  <a:noFill/>
                  <a:round/>
                  <a:headEnd/>
                  <a:tailEnd/>
                </a:ln>
              </p:spPr>
              <p:txBody>
                <a:bodyPr lIns="108000" tIns="180000" rIns="108000" bIns="180000" rtlCol="0" anchor="ctr">
                  <a:sp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rebuchet MS" pitchFamily="34" charset="0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69" name="그룹 56"/>
              <p:cNvGrpSpPr/>
              <p:nvPr/>
            </p:nvGrpSpPr>
            <p:grpSpPr>
              <a:xfrm>
                <a:off x="619236" y="2261017"/>
                <a:ext cx="70468" cy="967768"/>
                <a:chOff x="471488" y="1798641"/>
                <a:chExt cx="71437" cy="981076"/>
              </a:xfrm>
            </p:grpSpPr>
            <p:sp>
              <p:nvSpPr>
                <p:cNvPr id="76" name="AutoShape 172"/>
                <p:cNvSpPr>
                  <a:spLocks noChangeArrowheads="1"/>
                </p:cNvSpPr>
                <p:nvPr/>
              </p:nvSpPr>
              <p:spPr bwMode="auto">
                <a:xfrm flipH="1">
                  <a:off x="471488" y="1798641"/>
                  <a:ext cx="63500" cy="18256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lumMod val="95000"/>
                  </a:srgbClr>
                </a:solidFill>
                <a:ln w="6350" algn="ctr">
                  <a:solidFill>
                    <a:srgbClr val="000000">
                      <a:lumMod val="50000"/>
                      <a:lumOff val="50000"/>
                    </a:srgb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rebuchet MS" pitchFamily="34" charset="0"/>
                    <a:ea typeface="맑은 고딕" pitchFamily="50" charset="-127"/>
                    <a:cs typeface="+mn-cs"/>
                  </a:endParaRPr>
                </a:p>
              </p:txBody>
            </p:sp>
            <p:sp>
              <p:nvSpPr>
                <p:cNvPr id="77" name="AutoShape 172"/>
                <p:cNvSpPr>
                  <a:spLocks noChangeArrowheads="1"/>
                </p:cNvSpPr>
                <p:nvPr/>
              </p:nvSpPr>
              <p:spPr bwMode="auto">
                <a:xfrm>
                  <a:off x="471488" y="2455867"/>
                  <a:ext cx="71437" cy="32385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lumMod val="95000"/>
                  </a:srgbClr>
                </a:solidFill>
                <a:ln w="6350" algn="ctr">
                  <a:solidFill>
                    <a:srgbClr val="000000">
                      <a:lumMod val="50000"/>
                      <a:lumOff val="50000"/>
                    </a:srgb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rebuchet MS" pitchFamily="34" charset="0"/>
                    <a:ea typeface="맑은 고딕" pitchFamily="50" charset="-127"/>
                    <a:cs typeface="+mn-cs"/>
                  </a:endParaRPr>
                </a:p>
              </p:txBody>
            </p:sp>
            <p:sp>
              <p:nvSpPr>
                <p:cNvPr id="78" name="AutoShape 172"/>
                <p:cNvSpPr>
                  <a:spLocks noChangeArrowheads="1"/>
                </p:cNvSpPr>
                <p:nvPr/>
              </p:nvSpPr>
              <p:spPr bwMode="auto">
                <a:xfrm>
                  <a:off x="471488" y="2127250"/>
                  <a:ext cx="71437" cy="32385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lumMod val="95000"/>
                  </a:srgbClr>
                </a:solidFill>
                <a:ln w="6350" algn="ctr">
                  <a:solidFill>
                    <a:srgbClr val="000000">
                      <a:lumMod val="50000"/>
                      <a:lumOff val="50000"/>
                    </a:srgb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rebuchet MS" pitchFamily="34" charset="0"/>
                    <a:ea typeface="맑은 고딕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5" name="직사각형 4"/>
            <p:cNvSpPr/>
            <p:nvPr/>
          </p:nvSpPr>
          <p:spPr bwMode="auto">
            <a:xfrm>
              <a:off x="4750153" y="2200275"/>
              <a:ext cx="1737396" cy="261765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31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lIns="108000" tIns="180000" rIns="108000" bIns="180000" rtlCol="0" anchor="ctr"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  <a:ea typeface="맑은 고딕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403011" y="2132009"/>
            <a:ext cx="1928894" cy="3493235"/>
            <a:chOff x="7188094" y="1669750"/>
            <a:chExt cx="2469898" cy="4472996"/>
          </a:xfrm>
        </p:grpSpPr>
        <p:grpSp>
          <p:nvGrpSpPr>
            <p:cNvPr id="10" name="Group 9"/>
            <p:cNvGrpSpPr/>
            <p:nvPr/>
          </p:nvGrpSpPr>
          <p:grpSpPr>
            <a:xfrm>
              <a:off x="7188094" y="1669750"/>
              <a:ext cx="2469898" cy="4472996"/>
              <a:chOff x="3167178" y="1916832"/>
              <a:chExt cx="2469898" cy="4472996"/>
            </a:xfrm>
          </p:grpSpPr>
          <p:sp>
            <p:nvSpPr>
              <p:cNvPr id="98" name="AutoShape 172"/>
              <p:cNvSpPr>
                <a:spLocks noChangeArrowheads="1"/>
              </p:cNvSpPr>
              <p:nvPr/>
            </p:nvSpPr>
            <p:spPr bwMode="auto">
              <a:xfrm flipH="1">
                <a:off x="5567478" y="2992275"/>
                <a:ext cx="69598" cy="288000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dirty="0">
                  <a:latin typeface="Trebuchet MS" pitchFamily="34" charset="0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99" name="AutoShape 172"/>
              <p:cNvSpPr>
                <a:spLocks noChangeArrowheads="1"/>
              </p:cNvSpPr>
              <p:nvPr/>
            </p:nvSpPr>
            <p:spPr bwMode="auto">
              <a:xfrm flipH="1">
                <a:off x="5472228" y="2992276"/>
                <a:ext cx="69598" cy="200095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dirty="0">
                  <a:latin typeface="Trebuchet MS" pitchFamily="34" charset="0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100" name="AutoShape 172"/>
              <p:cNvSpPr>
                <a:spLocks noChangeArrowheads="1"/>
              </p:cNvSpPr>
              <p:nvPr/>
            </p:nvSpPr>
            <p:spPr bwMode="auto">
              <a:xfrm>
                <a:off x="3167178" y="3028598"/>
                <a:ext cx="78298" cy="648000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dirty="0">
                  <a:latin typeface="Trebuchet MS" pitchFamily="34" charset="0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101" name="AutoShape 173"/>
              <p:cNvSpPr>
                <a:spLocks noChangeArrowheads="1"/>
              </p:cNvSpPr>
              <p:nvPr/>
            </p:nvSpPr>
            <p:spPr bwMode="auto">
              <a:xfrm>
                <a:off x="3248888" y="1916832"/>
                <a:ext cx="2322511" cy="4472996"/>
              </a:xfrm>
              <a:prstGeom prst="roundRect">
                <a:avLst>
                  <a:gd name="adj" fmla="val 7773"/>
                </a:avLst>
              </a:prstGeom>
              <a:solidFill>
                <a:schemeClr val="bg1">
                  <a:lumMod val="95000"/>
                </a:schemeClr>
              </a:solidFill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dirty="0">
                  <a:latin typeface="Trebuchet MS" pitchFamily="34" charset="0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102" name="Rectangle 174"/>
              <p:cNvSpPr>
                <a:spLocks noChangeArrowheads="1"/>
              </p:cNvSpPr>
              <p:nvPr/>
            </p:nvSpPr>
            <p:spPr bwMode="auto">
              <a:xfrm>
                <a:off x="3402143" y="2496508"/>
                <a:ext cx="2023200" cy="337320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>
                  <a:solidFill>
                    <a:sysClr val="windowText" lastClr="000000"/>
                  </a:solidFill>
                  <a:latin typeface="Trebuchet MS"/>
                  <a:ea typeface="맑은 고딕" pitchFamily="50" charset="-127"/>
                  <a:cs typeface="+mn-cs"/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598489" y="5985284"/>
                <a:ext cx="1623309" cy="263945"/>
                <a:chOff x="3542621" y="5936393"/>
                <a:chExt cx="1623309" cy="263945"/>
              </a:xfrm>
            </p:grpSpPr>
            <p:sp>
              <p:nvSpPr>
                <p:cNvPr id="109" name="모서리가 둥근 직사각형 108"/>
                <p:cNvSpPr/>
                <p:nvPr/>
              </p:nvSpPr>
              <p:spPr bwMode="auto">
                <a:xfrm>
                  <a:off x="4164784" y="5936393"/>
                  <a:ext cx="434033" cy="263945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6350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 extrusionH="82550">
                  <a:extrusionClr>
                    <a:schemeClr val="tx1"/>
                  </a:extrusionClr>
                </a:sp3d>
              </p:spPr>
              <p:txBody>
                <a:bodyPr wrap="none" lIns="90000" tIns="90000" rIns="90000" bIns="90000" anchor="ctr"/>
                <a:lstStyle/>
                <a:p>
                  <a:pPr marL="0" marR="0" indent="0" defTabSz="914400"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  <a:defRPr/>
                  </a:pPr>
                  <a:endParaRPr lang="ko-KR" altLang="en-US" dirty="0">
                    <a:latin typeface="Trebuchet MS" pitchFamily="34" charset="0"/>
                    <a:ea typeface="맑은 고딕" pitchFamily="50" charset="-127"/>
                    <a:cs typeface="+mn-cs"/>
                  </a:endParaRPr>
                </a:p>
              </p:txBody>
            </p:sp>
            <p:grpSp>
              <p:nvGrpSpPr>
                <p:cNvPr id="110" name="그룹 70"/>
                <p:cNvGrpSpPr/>
                <p:nvPr/>
              </p:nvGrpSpPr>
              <p:grpSpPr>
                <a:xfrm>
                  <a:off x="3542621" y="6011727"/>
                  <a:ext cx="241507" cy="113279"/>
                  <a:chOff x="3952875" y="5010152"/>
                  <a:chExt cx="180975" cy="90485"/>
                </a:xfrm>
              </p:grpSpPr>
              <p:sp>
                <p:nvSpPr>
                  <p:cNvPr id="115" name="왼쪽 대괄호 114"/>
                  <p:cNvSpPr/>
                  <p:nvPr/>
                </p:nvSpPr>
                <p:spPr bwMode="auto">
                  <a:xfrm rot="5400000">
                    <a:off x="3998120" y="4964907"/>
                    <a:ext cx="90485" cy="180975"/>
                  </a:xfrm>
                  <a:prstGeom prst="leftBracket">
                    <a:avLst/>
                  </a:prstGeom>
                  <a:noFill/>
                  <a:ln w="19050" cap="flat" cmpd="sng" algn="ctr">
                    <a:solidFill>
                      <a:schemeClr val="bg2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Trebuchet MS" pitchFamily="34" charset="0"/>
                    </a:endParaRPr>
                  </a:p>
                </p:txBody>
              </p:sp>
              <p:cxnSp>
                <p:nvCxnSpPr>
                  <p:cNvPr id="116" name="직선 연결선 115"/>
                  <p:cNvCxnSpPr/>
                  <p:nvPr/>
                </p:nvCxnSpPr>
                <p:spPr bwMode="auto">
                  <a:xfrm>
                    <a:off x="4000499" y="5048251"/>
                    <a:ext cx="95250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bg2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117" name="직선 연결선 116"/>
                  <p:cNvCxnSpPr/>
                  <p:nvPr/>
                </p:nvCxnSpPr>
                <p:spPr bwMode="auto">
                  <a:xfrm>
                    <a:off x="4000499" y="5091113"/>
                    <a:ext cx="95250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bg2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</p:grpSp>
            <p:sp>
              <p:nvSpPr>
                <p:cNvPr id="111" name="왼쪽 대괄호 110"/>
                <p:cNvSpPr/>
                <p:nvPr/>
              </p:nvSpPr>
              <p:spPr bwMode="auto">
                <a:xfrm rot="10800000">
                  <a:off x="4951524" y="6009970"/>
                  <a:ext cx="214406" cy="116792"/>
                </a:xfrm>
                <a:prstGeom prst="leftBracket">
                  <a:avLst>
                    <a:gd name="adj" fmla="val 19444"/>
                  </a:avLst>
                </a:prstGeom>
                <a:noFill/>
                <a:ln w="19050" cap="flat" cmpd="sng" algn="ctr">
                  <a:solidFill>
                    <a:schemeClr val="bg2">
                      <a:lumMod val="75000"/>
                    </a:schemeClr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Trebuchet MS" pitchFamily="34" charset="0"/>
                  </a:endParaRPr>
                </a:p>
              </p:txBody>
            </p:sp>
          </p:grpSp>
          <p:sp>
            <p:nvSpPr>
              <p:cNvPr id="107" name="AutoShape 201"/>
              <p:cNvSpPr>
                <a:spLocks noChangeArrowheads="1"/>
              </p:cNvSpPr>
              <p:nvPr/>
            </p:nvSpPr>
            <p:spPr bwMode="auto">
              <a:xfrm>
                <a:off x="4211632" y="2032062"/>
                <a:ext cx="478199" cy="62104"/>
              </a:xfrm>
              <a:prstGeom prst="roundRect">
                <a:avLst>
                  <a:gd name="adj" fmla="val 16667"/>
                </a:avLst>
              </a:prstGeom>
              <a:solidFill>
                <a:srgbClr val="5F5F5F"/>
              </a:solidFill>
              <a:ln w="6350" algn="ctr">
                <a:noFill/>
                <a:round/>
                <a:headEnd/>
                <a:tailEnd/>
              </a:ln>
            </p:spPr>
            <p:txBody>
              <a:bodyPr wrap="none" lIns="90000" tIns="90000" rIns="90000" bIns="90000" anchor="ctr"/>
              <a:lstStyle/>
              <a:p>
                <a:endParaRPr lang="ko-KR" altLang="en-US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 bwMode="auto">
              <a:xfrm>
                <a:off x="3603908" y="2276872"/>
                <a:ext cx="129375" cy="12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180000" rIns="108000" bIns="1800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rebuchet MS" panose="020B0603020202020204" pitchFamily="34" charset="0"/>
                  <a:ea typeface="맑은 고딕" pitchFamily="50" charset="-127"/>
                  <a:sym typeface="Wingdings 2" pitchFamily="18" charset="2"/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 bwMode="auto">
              <a:xfrm>
                <a:off x="3402143" y="2500919"/>
                <a:ext cx="2023199" cy="28800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rebuchet MS"/>
                    <a:ea typeface="맑은 고딕"/>
                    <a:cs typeface="+mn-cs"/>
                  </a:rPr>
                  <a:t>Title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맑은 고딕"/>
                  <a:cs typeface="+mn-cs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3348277" y="2547012"/>
                <a:ext cx="430173" cy="195814"/>
                <a:chOff x="3348277" y="2525412"/>
                <a:chExt cx="430173" cy="195814"/>
              </a:xfrm>
            </p:grpSpPr>
            <p:sp>
              <p:nvSpPr>
                <p:cNvPr id="121" name="TextBox 120"/>
                <p:cNvSpPr txBox="1"/>
                <p:nvPr/>
              </p:nvSpPr>
              <p:spPr>
                <a:xfrm>
                  <a:off x="3348277" y="2525412"/>
                  <a:ext cx="430173" cy="195814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r>
                    <a:rPr lang="en-US" altLang="ko-KR" sz="800" b="1" dirty="0">
                      <a:solidFill>
                        <a:schemeClr val="bg1"/>
                      </a:solidFill>
                      <a:latin typeface="+mn-lt"/>
                    </a:rPr>
                    <a:t>    </a:t>
                  </a:r>
                  <a:r>
                    <a:rPr lang="en-US" altLang="ko-KR" sz="800" dirty="0">
                      <a:solidFill>
                        <a:schemeClr val="bg1"/>
                      </a:solidFill>
                      <a:latin typeface="+mn-lt"/>
                    </a:rPr>
                    <a:t> </a:t>
                  </a:r>
                  <a:r>
                    <a:rPr lang="ko-KR" altLang="en-US" sz="800" dirty="0">
                      <a:solidFill>
                        <a:schemeClr val="bg1"/>
                      </a:solidFill>
                    </a:rPr>
                    <a:t>이전</a:t>
                  </a:r>
                </a:p>
              </p:txBody>
            </p:sp>
            <p:sp>
              <p:nvSpPr>
                <p:cNvPr id="122" name="갈매기형 수장 121"/>
                <p:cNvSpPr>
                  <a:spLocks/>
                </p:cNvSpPr>
                <p:nvPr/>
              </p:nvSpPr>
              <p:spPr bwMode="auto">
                <a:xfrm rot="10800000">
                  <a:off x="3448977" y="2563854"/>
                  <a:ext cx="64080" cy="125280"/>
                </a:xfrm>
                <a:prstGeom prst="chevron">
                  <a:avLst/>
                </a:prstGeom>
                <a:solidFill>
                  <a:srgbClr val="FFFFFF"/>
                </a:solidFill>
                <a:ln w="3175" algn="ctr">
                  <a:noFill/>
                  <a:round/>
                  <a:headEnd/>
                  <a:tailEnd/>
                </a:ln>
              </p:spPr>
              <p:txBody>
                <a:bodyPr lIns="108000" tIns="180000" rIns="108000" bIns="180000" rtlCol="0" anchor="ctr">
                  <a:sp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rebuchet MS" pitchFamily="34" charset="0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49" name="직사각형 48"/>
            <p:cNvSpPr/>
            <p:nvPr/>
          </p:nvSpPr>
          <p:spPr bwMode="auto">
            <a:xfrm>
              <a:off x="7451878" y="2271354"/>
              <a:ext cx="1975329" cy="333222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31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lIns="108000" tIns="180000" rIns="108000" bIns="180000" rtlCol="0" anchor="ctr"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  <a:ea typeface="맑은 고딕" pitchFamily="50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637733" y="3196805"/>
            <a:ext cx="1264823" cy="3821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>
                <a:latin typeface="+mn-ea"/>
                <a:ea typeface="+mn-ea"/>
              </a:rPr>
              <a:t>붉은 점선 영역이</a:t>
            </a:r>
            <a:endParaRPr lang="en-US" altLang="ko-KR" sz="900" b="1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>
                <a:latin typeface="+mn-ea"/>
                <a:ea typeface="+mn-ea"/>
              </a:rPr>
              <a:t>Viewport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10638" y="3578911"/>
            <a:ext cx="1622711" cy="3821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>
                <a:latin typeface="+mn-ea"/>
                <a:ea typeface="+mn-ea"/>
              </a:rPr>
              <a:t>붉은 점선 영역이</a:t>
            </a:r>
            <a:endParaRPr lang="en-US" altLang="ko-KR" sz="900" b="1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>
                <a:latin typeface="+mn-ea"/>
                <a:ea typeface="+mn-ea"/>
              </a:rPr>
              <a:t>Viewport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9949" y="4402198"/>
            <a:ext cx="5237589" cy="295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• </a:t>
            </a:r>
            <a:r>
              <a:rPr lang="ko-KR" altLang="en-US" dirty="0">
                <a:latin typeface="+mn-ea"/>
                <a:ea typeface="+mn-ea"/>
              </a:rPr>
              <a:t>불필요한 속성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272480" y="72000"/>
            <a:ext cx="9450000" cy="374400"/>
          </a:xfrm>
        </p:spPr>
        <p:txBody>
          <a:bodyPr/>
          <a:lstStyle/>
          <a:p>
            <a:pPr marL="180975" indent="-180975">
              <a:buFont typeface="Wingdings" pitchFamily="2" charset="2"/>
              <a:buChar char="l"/>
            </a:pPr>
            <a:r>
              <a:rPr lang="en-US" altLang="ko-KR" dirty="0"/>
              <a:t>Device General Guide</a:t>
            </a:r>
            <a:endParaRPr lang="ko-KR" altLang="en-US" dirty="0"/>
          </a:p>
        </p:txBody>
      </p:sp>
      <p:sp>
        <p:nvSpPr>
          <p:cNvPr id="56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27600" y="507600"/>
            <a:ext cx="8586000" cy="255600"/>
          </a:xfrm>
        </p:spPr>
        <p:txBody>
          <a:bodyPr/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HTML5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8951" y="2024844"/>
            <a:ext cx="4211638" cy="21091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Multi-Device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화면에 적절하게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컨텐츠를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표시하기 위해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viewport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를 위와 같이 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Width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는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device-width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로 선언하여 각 디바이스의 화면 해상도에 맞게 사이즈를 지정하고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initial-scale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은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로 선언하여 최초 스케일을 확대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축소 없는 상태로 지정하고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user-scalable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은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no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로 선언하여 사용자에 의해서 화면이 확대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축소 되는 것을 방지합니다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위 세가지 속성 외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minimum-scale, maximum-scale, target-</a:t>
            </a:r>
            <a:r>
              <a:rPr lang="en-US" altLang="ko-K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densitydpi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등의 속성은 사용하지 않습니다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특히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target-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densitydpi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속성은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Android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에서만 유용한 속성이고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WebKit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기반 브라우저에서는 향후 제거될 속성이니 상위 호환성을 위해서 사용하지 않습니다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8950" y="4735713"/>
            <a:ext cx="4211638" cy="15476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HTML5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에서는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link, style, script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엘리먼트에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type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속성을 사용하지 않아도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</a:t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기본값인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text/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css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text/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javascript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로 선언이 되기 때문에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굳이 선언하지 않아도 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그리고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폼 요소의 속성 중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checked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와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disabled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도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굳이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checked=”checked” disabled=”disabled”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와 같이 길게 선언하지 않아도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HTML5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에서는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checked, disabled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로 간결하게 선언해도 무방하니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코드를 최대한 간결하게 작성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유지하도록 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4953000" y="1665288"/>
            <a:ext cx="0" cy="47879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23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0"/>
          </p:nvPr>
        </p:nvSpPr>
        <p:spPr>
          <a:xfrm>
            <a:off x="488950" y="980728"/>
            <a:ext cx="8892542" cy="612068"/>
          </a:xfrm>
        </p:spPr>
        <p:txBody>
          <a:bodyPr/>
          <a:lstStyle/>
          <a:p>
            <a:pPr algn="ctr"/>
            <a:r>
              <a:rPr lang="ko-KR" altLang="en-US" dirty="0">
                <a:latin typeface="+mn-ea"/>
              </a:rPr>
              <a:t>시멘틱 마크업이란</a:t>
            </a:r>
            <a:r>
              <a:rPr lang="en-US" altLang="ko-KR" dirty="0">
                <a:latin typeface="+mn-ea"/>
              </a:rPr>
              <a:t>? </a:t>
            </a:r>
          </a:p>
          <a:p>
            <a:pPr algn="ctr"/>
            <a:r>
              <a:rPr lang="ko-KR" altLang="en-US" dirty="0" err="1">
                <a:latin typeface="+mn-ea"/>
              </a:rPr>
              <a:t>컨텐츠의</a:t>
            </a:r>
            <a:r>
              <a:rPr lang="ko-KR" altLang="en-US" dirty="0">
                <a:latin typeface="+mn-ea"/>
              </a:rPr>
              <a:t> 의미에 맞는 적절한 엘리먼트를 사용하여 의미 있는 </a:t>
            </a: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문서가 되도록 마크업 하는 것을 말합니다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75357" y="512677"/>
            <a:ext cx="9322668" cy="252028"/>
          </a:xfrm>
        </p:spPr>
        <p:txBody>
          <a:bodyPr/>
          <a:lstStyle/>
          <a:p>
            <a:pPr marL="228600" indent="-228600" algn="l">
              <a:buFont typeface="+mj-lt"/>
              <a:buAutoNum type="arabicPeriod" startAt="2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HTML5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0975" indent="-180975">
              <a:buFont typeface="Wingdings" pitchFamily="2" charset="2"/>
              <a:buChar char="l"/>
            </a:pPr>
            <a:r>
              <a:rPr lang="en-US" altLang="ko-KR" dirty="0"/>
              <a:t>Device General Guide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953000" y="1808163"/>
            <a:ext cx="0" cy="46450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3050" y="1806073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• 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구조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(HTML),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표현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(CSS),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(JS)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을 분리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8764" y="2117737"/>
            <a:ext cx="4464235" cy="91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위와 같이 구조와 표현 그리고 동작을 혼합하여 작성하면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소스가 길어지고 읽기가 불편해집니다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또한 유지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보수 측면에서 관리가 힘들어집니다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따라서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구조와 표현 그리고 동작을 최대한 분리하여 소스를 작성하도록 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즉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inline, internal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방식을 지양하고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external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방식으로 작성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관리 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간단히 말하면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스타일은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CSS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파일로 작성하고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자바스크립트는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JS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파일로 작성하여 다음과 같이 불러옵니다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12906"/>
              </p:ext>
            </p:extLst>
          </p:nvPr>
        </p:nvGraphicFramePr>
        <p:xfrm>
          <a:off x="488950" y="3465513"/>
          <a:ext cx="4193730" cy="10652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96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6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n>
                            <a:solidFill>
                              <a:schemeClr val="bg1"/>
                            </a:solidFill>
                          </a:ln>
                          <a:latin typeface="+mn-ea"/>
                          <a:ea typeface="+mn-ea"/>
                        </a:rPr>
                        <a:t>잘못된 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n>
                            <a:solidFill>
                              <a:schemeClr val="bg1"/>
                            </a:solidFill>
                          </a:ln>
                          <a:latin typeface="+mn-ea"/>
                          <a:ea typeface="+mn-ea"/>
                        </a:rPr>
                        <a:t>올바른 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&lt;div style=”font-size:20px;”&gt;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구조와 표현을 혼합한 경우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&lt;/div&gt;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&lt;link rel="stylesheet“ href="../css/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.css"&gt;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&lt;div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onclick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=”open();”&gt;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구조와 동작을 혼합한 경우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&lt;/div&gt;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&lt;script 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src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="../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"&gt;&lt;/script&gt;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73050" y="4892173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•  HTML5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기능 사용 가능 여부 확인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8764" y="5203837"/>
            <a:ext cx="4464235" cy="91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HTML5, CSS3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의 모든 기능을 아직은 모든 브라우저에서 지원을 하지는 못합니다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따라서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사용하려는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HTML5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기능이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iOS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또는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Android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에서 사용이 가능한지를 우선 확인해야 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CSS3, JavaScript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도 다음 사이트에서 확인이 가능합니다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9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http://caniuse.com/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92812" y="1806073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•  Script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위치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08526" y="2117737"/>
            <a:ext cx="4389499" cy="91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페이지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랜더링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성능을 향상을 위해서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script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엘리먼트는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&lt;/body&gt;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바로 앞에 위치시키는 것이 좋습니다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&lt;head&gt;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엘리먼트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내에 위치시키거나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&lt;body&gt;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엘리먼트의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중간 중간에 산발적으로 위치시키면 페이지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랜더링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성능이 떨어지게 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92812" y="3160018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•  input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엘리먼트의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다양한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type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속성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08525" y="3471682"/>
            <a:ext cx="4535549" cy="91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Device OS(iOS, Android)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 따라 그리고 같은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Device OS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라도 버전에 따라 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HTML5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가 가지는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input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의 속성에 대해서 지원여부와 형태가 다르니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프로젝트 초기에 애플리케이션의 대상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Device OS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버전을 미리 정확히 체크한 후에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마크업을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시작하는 것이 좋습니다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HTML5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에서는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input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엘리먼트에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아래와 같이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새로운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type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속성들이 추가 되었습니다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017387"/>
              </p:ext>
            </p:extLst>
          </p:nvPr>
        </p:nvGraphicFramePr>
        <p:xfrm>
          <a:off x="5213348" y="4689140"/>
          <a:ext cx="4384676" cy="1531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&lt;input type=“search” /&gt;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&lt;input type=“</a:t>
                      </a:r>
                      <a:r>
                        <a:rPr lang="en-US" altLang="ko-KR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tel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” /&gt;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&lt;input type=“</a:t>
                      </a:r>
                      <a:r>
                        <a:rPr lang="en-US" altLang="ko-KR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url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” /&gt;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&lt;input type=“email” /&gt;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&lt;input type=“</a:t>
                      </a:r>
                      <a:r>
                        <a:rPr lang="en-US" altLang="ko-KR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datetime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” /&gt;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&lt;input type=“date” /&gt;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&lt;input type=“month” /&gt;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&lt;input type=“week” /&gt;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&lt;input type=“time” /&gt;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&lt;input type=“</a:t>
                      </a:r>
                      <a:r>
                        <a:rPr lang="en-US" altLang="ko-KR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datetime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-local” /&gt;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&lt;input type=“number” /&gt; 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&lt;input type=“range” /&gt;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&lt;input type=“color ” /&gt;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61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기본적으로 제공되는 </a:t>
            </a:r>
            <a:r>
              <a:rPr lang="en-US" altLang="ko-KR" dirty="0"/>
              <a:t>CSS</a:t>
            </a:r>
            <a:r>
              <a:rPr lang="ko-KR" altLang="en-US" dirty="0"/>
              <a:t>는</a:t>
            </a:r>
            <a:r>
              <a:rPr lang="en-US" altLang="ko-KR" dirty="0"/>
              <a:t> morpheus_reset.css, morpheus_common.css, morpheus_style.css</a:t>
            </a:r>
            <a:r>
              <a:rPr lang="ko-KR" altLang="en-US" dirty="0"/>
              <a:t>로 구성되어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72480" y="72000"/>
            <a:ext cx="9450000" cy="374400"/>
          </a:xfrm>
        </p:spPr>
        <p:txBody>
          <a:bodyPr/>
          <a:lstStyle/>
          <a:p>
            <a:pPr marL="180975" indent="-180975">
              <a:buFont typeface="Wingdings" pitchFamily="2" charset="2"/>
              <a:buChar char="l"/>
            </a:pPr>
            <a:r>
              <a:rPr lang="en-US" altLang="ko-KR" dirty="0"/>
              <a:t>Device General Guide</a:t>
            </a:r>
            <a:endParaRPr lang="ko-KR" altLang="en-US" dirty="0"/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27600" y="507600"/>
            <a:ext cx="8586000" cy="255600"/>
          </a:xfrm>
        </p:spPr>
        <p:txBody>
          <a:bodyPr/>
          <a:lstStyle/>
          <a:p>
            <a:pPr marL="228600" indent="-228600">
              <a:buFont typeface="+mj-lt"/>
              <a:buAutoNum type="arabicPeriod" startAt="3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953000" y="1664804"/>
            <a:ext cx="0" cy="478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3050" y="1664804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•  morpheus-reset.css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8764" y="1976468"/>
            <a:ext cx="4464235" cy="91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morpheus_reset.css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을 사용하여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CSS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를 초기화하고 있습니다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CSS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초기화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(CSS reset)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하는 방법에는 여러 가지가 있지만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margin:0;padding:0;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과 같은 식의 초기화보다는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브라우저마다 조금씩 다르게 랜더링하는 차이점을 없애고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모든 브라우저에서 같은 값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(value)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으로 랜더링하는 방식으로 초기화하는 방식으로 구성되어 있습니다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본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morpheus_reset.css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는 일반 사용자는 절대 수정하거나 삭제하지 않아야 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3050" y="3465004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•  morpheus-common.css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764" y="3776668"/>
            <a:ext cx="4464235" cy="91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morpheus_common.css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에서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@import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를 이용하여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morpheus_reset.css 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선언하며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 외에는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@import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는 사용하지 않습니다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@import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를 사용하면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브라우저가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CSS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파일을 병렬로 읽지 못하고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직렬로 차례대로 읽기 때문에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랜더링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성능에 좋지 않기 때문입니다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또한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morpheus_common.css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에는 공통으로 사용되는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Layout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구조나 미디어쿼리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공통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class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를 선언하는 것이 좋습니다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3050" y="5236654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•  morpheus-style.css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8764" y="5548318"/>
            <a:ext cx="4464235" cy="91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각 화면 별로 다르게 적용되는 속성이나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다수의 작업자들이 프로젝트를 진행할 경우 개별로 사용할 수 있도록 선언된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css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화면 별로 개별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id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값을 주어 상속으로 선언하는 것이 좋습니다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05413" y="2078163"/>
            <a:ext cx="4392612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&lt;link rel="stylesheet“ href="../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css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/morpheus-common.css"&gt;&lt;!–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공통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CSS --&gt; 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&lt;link rel="stylesheet“ href="../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css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/morpheus-style.css"&gt;&lt;!–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 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CSS --&gt;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64125" y="2900856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•  </a:t>
            </a:r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미디어 쿼리</a:t>
            </a:r>
            <a:endParaRPr lang="en-US" altLang="ko-KR" sz="1100" dirty="0">
              <a:solidFill>
                <a:schemeClr val="tx1"/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79839" y="3212520"/>
            <a:ext cx="4464235" cy="2592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다양한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Device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의 해상도에 맞게 화면을 보여줄 수 있도록 작업하기 위해 사용하는 제작 방식입니다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b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Device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확대모드 지원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작은 모바일 화면과 그보다 큰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태블릿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화면에서 동일한 형태의 화면이 찌그러짐이 없이 보여지도록 하는 방식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Device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반응형 지원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동일한 콘텐츠를 작은 모바일 화면과 그보다 큰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태블릿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화면에서 다른 구조로 보여지게 화면 구성하는 방식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다음 사이트를 이용하면 현재 접속한 디바이스에 해당하는 미디어쿼리 정보를 손쉽게 알아낼 수 있습니다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b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http://atmedia.info/ </a:t>
            </a:r>
          </a:p>
        </p:txBody>
      </p:sp>
    </p:spTree>
    <p:extLst>
      <p:ext uri="{BB962C8B-B14F-4D97-AF65-F5344CB8AC3E}">
        <p14:creationId xmlns:p14="http://schemas.microsoft.com/office/powerpoint/2010/main" val="337284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기본적으로 제공되는 </a:t>
            </a:r>
            <a:r>
              <a:rPr lang="en-US" altLang="ko-KR" dirty="0"/>
              <a:t>CSS</a:t>
            </a:r>
            <a:r>
              <a:rPr lang="ko-KR" altLang="en-US" dirty="0"/>
              <a:t>에서 사용하는 단위는 </a:t>
            </a:r>
            <a:r>
              <a:rPr lang="en-US" altLang="ko-KR" dirty="0"/>
              <a:t>rem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72480" y="72000"/>
            <a:ext cx="9450000" cy="374400"/>
          </a:xfrm>
        </p:spPr>
        <p:txBody>
          <a:bodyPr/>
          <a:lstStyle/>
          <a:p>
            <a:pPr marL="180975" indent="-180975">
              <a:buFont typeface="Wingdings" pitchFamily="2" charset="2"/>
              <a:buChar char="l"/>
            </a:pPr>
            <a:r>
              <a:rPr lang="en-US" altLang="ko-KR" dirty="0"/>
              <a:t>Device General Guide</a:t>
            </a:r>
            <a:endParaRPr lang="ko-KR" altLang="en-US" dirty="0"/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27600" y="507600"/>
            <a:ext cx="8586000" cy="255600"/>
          </a:xfrm>
        </p:spPr>
        <p:txBody>
          <a:bodyPr/>
          <a:lstStyle/>
          <a:p>
            <a:pPr marL="228600" indent="-228600">
              <a:buFont typeface="+mj-lt"/>
              <a:buAutoNum type="arabicPeriod" startAt="3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CSS3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단위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4953000" y="1664804"/>
            <a:ext cx="0" cy="478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3050" y="1664804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•  rem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8764" y="1976468"/>
            <a:ext cx="4464235" cy="91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CSS3 font-size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속성 값으로 새로운 상대적 단위 ‘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rem’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을 사용할 수 있게 됐습니다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CSS3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의 글꼴 크기 값으로 새로 등장한 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rem’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단위는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root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em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이라는 의미입니다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HTML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문서에서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root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요소는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&lt;html&gt;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요소를 의미하고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html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요소에 지정된 글꼴 크기로부터 선택된 요소의 글꼴 크기를 상대적으로 결정하는 것이 바로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rem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단위의 핵심입니다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3050" y="3465004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•  ’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em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’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vs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 ‘rem’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764" y="3776668"/>
            <a:ext cx="4464235" cy="91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en-US" altLang="ko-KR" sz="9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em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: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em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단위는 부모로부터 글꼴 크기를 물려받기 때문에 같은 값을 지니더라도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노드가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깊어질수록 글꼴 크기가 기하 급수적으로 크거나 작아집니다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이런 방식의 문제는 부모 또는 조상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노드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가운데 어떤 요소의 글꼴 사이즈 값을 변경할 때 모든 자식과 자손 요소도 그 영향을 받기 때문에 글꼴 사이즈를 예측하기 어렵고 계산하기 복잡하다는 치명적인 문제가 있습니다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</a:p>
          <a:p>
            <a:pPr marL="180975" indent="-180975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rem :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rem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단위는 부모 아닌 시조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(root=html)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로부터 글꼴 크기를 물려받기 때문에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html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요소에 기본 글꼴 크기를 지정해 두면 항상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html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요소로부터 글꼴 크기를 상속 받습니다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html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요소의 글꼴 크기를 변경하는 것만으로 페이지의 모든 글꼴 크기를 변경할 수 있다는 점 자체는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em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요소와 다를 바 없지만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rem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요소는 부모 요소로부터 상속을 받지 않기 때문에 페이지 모든 글꼴의 크기 변화를 예측할 수 있고 계산하기도 쉽습니다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64125" y="1700808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•  </a:t>
            </a:r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유용한 상황</a:t>
            </a:r>
            <a:endParaRPr lang="en-US" altLang="ko-KR" sz="1100" dirty="0">
              <a:solidFill>
                <a:schemeClr val="tx1"/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79839" y="2012472"/>
            <a:ext cx="4464235" cy="1344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단말기의 해상도에 따라 기본 글꼴 크기를 전체적으로 다르게 제어할 필요가 있을 때 미디어쿼리와 함께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rem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단위를 사용하면 효과적입니다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900" b="1" u="sng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em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단위의 기준 값 변경 코드를 응용하여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px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단위와 비슷하게 사용하기 위해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html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요소의 폰트 사이즈를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62.5%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로 선언하면 아래와 같이 보다 쉽게 사이즈를 계산하여 사용할 수 있습니다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05413" y="3444742"/>
            <a:ext cx="4392612" cy="124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html { font-size:62.5%; }	/* ==10px */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body { font-size:1.4rem; }  	/* == 14px */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h1 { font-size:2.4rem; }  	/* == 24px */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 { padding:1.4rem; }  	/* == 14px */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 { margin:1.4rem; }  	/* == 14px */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79839" y="4765197"/>
            <a:ext cx="4464235" cy="7880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기본적으로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5px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미만을 제외하고는 모두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rem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단위를 사용하여 작업하도록 합니다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또한 기본 디자인 사이즈는 기본 디바이스 해상도의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배 크기로 제작되므로 </a:t>
            </a:r>
            <a:b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rem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단위 환산 시 반드시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÷ 2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x 0.1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을 해 주어야 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05413" y="5483093"/>
            <a:ext cx="4392612" cy="825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px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itchFamily="2" charset="2"/>
              </a:rPr>
              <a:t>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rem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단위 환산 계산법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디자인 파일의 이미지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width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값이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100px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이라 할 때 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100 ÷ 2 x 0.1 = 5rem</a:t>
            </a:r>
          </a:p>
        </p:txBody>
      </p:sp>
    </p:spTree>
    <p:extLst>
      <p:ext uri="{BB962C8B-B14F-4D97-AF65-F5344CB8AC3E}">
        <p14:creationId xmlns:p14="http://schemas.microsoft.com/office/powerpoint/2010/main" val="58656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속성을 선언할 때는 그 쓰임새가 레이아웃과 관련이 큰 것에서 시작한다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쉼표로 구분되는 선택자 간 공백은 제거한다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72480" y="72000"/>
            <a:ext cx="9450000" cy="374400"/>
          </a:xfrm>
        </p:spPr>
        <p:txBody>
          <a:bodyPr/>
          <a:lstStyle/>
          <a:p>
            <a:pPr marL="180975" indent="-180975">
              <a:buFont typeface="Wingdings" pitchFamily="2" charset="2"/>
              <a:buChar char="l"/>
            </a:pPr>
            <a:r>
              <a:rPr lang="en-US" altLang="ko-KR" dirty="0"/>
              <a:t>Device General Guide</a:t>
            </a:r>
            <a:endParaRPr lang="ko-KR" altLang="en-US" dirty="0"/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27600" y="507600"/>
            <a:ext cx="8586000" cy="255600"/>
          </a:xfrm>
        </p:spPr>
        <p:txBody>
          <a:bodyPr/>
          <a:lstStyle/>
          <a:p>
            <a:pPr marL="228600" indent="-228600">
              <a:buFont typeface="+mj-lt"/>
              <a:buAutoNum type="arabicPeriod" startAt="3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CSS3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속성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4953000" y="1664804"/>
            <a:ext cx="0" cy="478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3050" y="1664804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•  </a:t>
            </a:r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속성 선언 순서</a:t>
            </a:r>
            <a:endParaRPr lang="en-US" altLang="ko-KR" sz="1100" dirty="0">
              <a:solidFill>
                <a:schemeClr val="tx1"/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8764" y="1976468"/>
            <a:ext cx="4464235" cy="91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속성을 선언할 때는 그 쓰임새가 레이아웃과 관련이 큰 것에서 시작하여 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레이아웃과 무관한 것 순서로 선언합니다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아래 표와 같이 대표되는 속성 다음으로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의미 순서대로 선언합니다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속성 선언 순서 기준 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레이아웃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-&gt; Box -&gt; font -&gt;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기타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-&gt; border -&gt; background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64125" y="1700808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•  </a:t>
            </a:r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공백</a:t>
            </a:r>
            <a:endParaRPr lang="en-US" altLang="ko-KR" sz="1100" dirty="0">
              <a:solidFill>
                <a:schemeClr val="tx1"/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33021" y="2012472"/>
            <a:ext cx="4611054" cy="3004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/>
              <a:t>- </a:t>
            </a:r>
            <a:r>
              <a:rPr lang="ko-KR" altLang="en-US" sz="900" b="1" dirty="0" err="1"/>
              <a:t>선택자</a:t>
            </a:r>
            <a:r>
              <a:rPr lang="ko-KR" altLang="en-US" sz="900" b="1" dirty="0"/>
              <a:t> 간 공백 제거 </a:t>
            </a:r>
            <a:r>
              <a:rPr lang="en-US" altLang="ko-KR" sz="900" b="1" dirty="0"/>
              <a:t>: </a:t>
            </a:r>
            <a:r>
              <a:rPr lang="ko-KR" altLang="en-US" sz="900" dirty="0"/>
              <a:t>쉼표로 구분되는 </a:t>
            </a:r>
            <a:r>
              <a:rPr lang="ko-KR" altLang="en-US" sz="900" dirty="0" err="1"/>
              <a:t>선택자</a:t>
            </a:r>
            <a:r>
              <a:rPr lang="ko-KR" altLang="en-US" sz="900" dirty="0"/>
              <a:t> 간 공백은 제거합니다</a:t>
            </a:r>
            <a:r>
              <a:rPr lang="en-US" altLang="ko-KR" sz="900" dirty="0"/>
              <a:t>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00972"/>
              </p:ext>
            </p:extLst>
          </p:nvPr>
        </p:nvGraphicFramePr>
        <p:xfrm>
          <a:off x="488950" y="3176972"/>
          <a:ext cx="4193730" cy="27738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5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n>
                            <a:solidFill>
                              <a:schemeClr val="bg1"/>
                            </a:solidFill>
                          </a:ln>
                          <a:latin typeface="+mn-ea"/>
                          <a:ea typeface="+mn-ea"/>
                        </a:rPr>
                        <a:t>순서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n>
                            <a:solidFill>
                              <a:schemeClr val="bg1"/>
                            </a:solidFill>
                          </a:ln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n>
                            <a:solidFill>
                              <a:schemeClr val="bg1"/>
                            </a:solidFill>
                          </a:ln>
                          <a:latin typeface="+mn-ea"/>
                          <a:ea typeface="+mn-ea"/>
                        </a:rPr>
                        <a:t>대표되는 속성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레이아웃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display / visibility / overflow / float / clear / position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top, right, bottom, left / z-index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BOX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width / height / margin / padding / line-height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font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font-size / color / letter-spacing / word-spacing 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text-align / text-decoration / text-indent / vertical-align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white-space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border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border / border-radius /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background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background / background-size /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위에 언급되지 않은 나머지 속성들로 폰트의 관련 속성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이후에 선언하며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기타 속성 내의 선언 순서는 무관함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벤더속성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핵속성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81013" y="6025438"/>
            <a:ext cx="4219575" cy="370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btn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{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border:2px solid #f60;-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webkit-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boder-radius:2px;}</a:t>
            </a:r>
            <a:endParaRPr lang="en-US" altLang="ko-KR" sz="9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33021" y="3104964"/>
            <a:ext cx="4611053" cy="3004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/>
              <a:t>- </a:t>
            </a:r>
            <a:r>
              <a:rPr lang="ko-KR" altLang="en-US" sz="900" b="1" dirty="0"/>
              <a:t>속성 간 공백 제거 </a:t>
            </a:r>
            <a:r>
              <a:rPr lang="en-US" altLang="ko-KR" sz="900" b="1" dirty="0"/>
              <a:t>: </a:t>
            </a:r>
            <a:r>
              <a:rPr lang="ko-KR" altLang="en-US" sz="900" dirty="0"/>
              <a:t>속성 간 공백 및 속성 값 사이 공백은 제거합니다</a:t>
            </a:r>
            <a:r>
              <a:rPr lang="en-US" altLang="ko-KR" sz="900" dirty="0"/>
              <a:t>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33021" y="4306446"/>
            <a:ext cx="4611053" cy="3004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/>
              <a:t>- </a:t>
            </a:r>
            <a:r>
              <a:rPr lang="ko-KR" altLang="en-US" sz="900" b="1" dirty="0"/>
              <a:t>중괄호 좌우 공백 제거 </a:t>
            </a:r>
            <a:r>
              <a:rPr lang="en-US" altLang="ko-KR" sz="900" b="1" dirty="0"/>
              <a:t>: </a:t>
            </a:r>
            <a:r>
              <a:rPr lang="ko-KR" altLang="en-US" sz="900" dirty="0"/>
              <a:t>중괄호 좌</a:t>
            </a:r>
            <a:r>
              <a:rPr lang="en-US" altLang="ko-KR" sz="900" dirty="0"/>
              <a:t>, </a:t>
            </a:r>
            <a:r>
              <a:rPr lang="ko-KR" altLang="en-US" sz="900" dirty="0"/>
              <a:t>우 공백은 제거합니다</a:t>
            </a:r>
            <a:r>
              <a:rPr lang="en-US" altLang="ko-KR" sz="900" dirty="0"/>
              <a:t>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532250"/>
              </p:ext>
            </p:extLst>
          </p:nvPr>
        </p:nvGraphicFramePr>
        <p:xfrm>
          <a:off x="5205412" y="2312876"/>
          <a:ext cx="4392104" cy="6943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6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n>
                            <a:solidFill>
                              <a:schemeClr val="bg1"/>
                            </a:solidFill>
                          </a:ln>
                          <a:latin typeface="+mn-ea"/>
                          <a:ea typeface="+mn-ea"/>
                        </a:rPr>
                        <a:t>잘못된 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n>
                            <a:solidFill>
                              <a:schemeClr val="bg1"/>
                            </a:solidFill>
                          </a:ln>
                          <a:latin typeface="+mn-ea"/>
                          <a:ea typeface="+mn-ea"/>
                        </a:rPr>
                        <a:t>올바른 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a:hover,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^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a:active,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^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a:focus{color:#fff;}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a:hover,a:active,a:focus{color:#fff;}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8154"/>
              </p:ext>
            </p:extLst>
          </p:nvPr>
        </p:nvGraphicFramePr>
        <p:xfrm>
          <a:off x="5205412" y="3386318"/>
          <a:ext cx="4392104" cy="8221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6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n>
                            <a:solidFill>
                              <a:schemeClr val="bg1"/>
                            </a:solidFill>
                          </a:ln>
                          <a:latin typeface="+mn-ea"/>
                          <a:ea typeface="+mn-ea"/>
                        </a:rPr>
                        <a:t>잘못된 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n>
                            <a:solidFill>
                              <a:schemeClr val="bg1"/>
                            </a:solidFill>
                          </a:ln>
                          <a:latin typeface="+mn-ea"/>
                          <a:ea typeface="+mn-ea"/>
                        </a:rPr>
                        <a:t>올바른 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.class p{color:#000;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^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line-height:18px;}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.class p{color:#000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^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;line-height:18px;}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.class p{color:#000;line-height:18px;}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830817"/>
              </p:ext>
            </p:extLst>
          </p:nvPr>
        </p:nvGraphicFramePr>
        <p:xfrm>
          <a:off x="5205412" y="4960231"/>
          <a:ext cx="4392104" cy="14360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6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n>
                            <a:solidFill>
                              <a:schemeClr val="bg1"/>
                            </a:solidFill>
                          </a:ln>
                          <a:latin typeface="+mn-ea"/>
                          <a:ea typeface="+mn-ea"/>
                        </a:rPr>
                        <a:t>잘못된 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n>
                            <a:solidFill>
                              <a:schemeClr val="bg1"/>
                            </a:solidFill>
                          </a:ln>
                          <a:latin typeface="+mn-ea"/>
                          <a:ea typeface="+mn-ea"/>
                        </a:rPr>
                        <a:t>올바른 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.class p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^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{color:#000;}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.class p{color:#000;}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.class p{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^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color:#000;line-height:18px;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^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.class p{color</a:t>
                      </a: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:#000;line-height:18px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;</a:t>
                      </a: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.class{font-size:12px;color:#000}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.class{font-size:12px;color:#000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;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133021" y="4568700"/>
            <a:ext cx="4695971" cy="3004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900" b="1" dirty="0"/>
              <a:t>- </a:t>
            </a:r>
            <a:r>
              <a:rPr lang="ko-KR" altLang="en-US" sz="900" b="1" dirty="0"/>
              <a:t>마지막 세미콜론 반드시 사용 </a:t>
            </a:r>
            <a:r>
              <a:rPr lang="en-US" altLang="ko-KR" sz="900" b="1" dirty="0"/>
              <a:t>: </a:t>
            </a:r>
            <a:r>
              <a:rPr lang="ko-KR" altLang="en-US" sz="900" dirty="0"/>
              <a:t>마지막 속성의 세미콜론</a:t>
            </a:r>
            <a:r>
              <a:rPr lang="en-US" altLang="ko-KR" sz="900" dirty="0"/>
              <a:t>(;)</a:t>
            </a:r>
            <a:r>
              <a:rPr lang="ko-KR" altLang="en-US" sz="900" dirty="0"/>
              <a:t>은 반드시 넣어줍니다</a:t>
            </a:r>
            <a:r>
              <a:rPr lang="en-US" altLang="ko-KR" sz="900" dirty="0"/>
              <a:t>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1148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88949" y="296652"/>
            <a:ext cx="6264251" cy="373063"/>
          </a:xfrm>
          <a:prstGeom prst="rect">
            <a:avLst/>
          </a:prstGeom>
        </p:spPr>
        <p:txBody>
          <a:bodyPr/>
          <a:lstStyle/>
          <a:p>
            <a:pPr marL="304800" lvl="0" indent="-304800" defTabSz="650875" fontAlgn="auto" latinLnBrk="0">
              <a:spcBef>
                <a:spcPts val="675"/>
              </a:spcBef>
              <a:spcAft>
                <a:spcPts val="0"/>
              </a:spcAft>
              <a:defRPr/>
            </a:pP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D5211D"/>
              </a:solidFill>
              <a:effectLst/>
              <a:uLnTx/>
              <a:uFillTx/>
              <a:latin typeface="Trebuchet MS" pitchFamily="34" charset="0"/>
              <a:ea typeface="맑은 고딕" pitchFamily="50" charset="-127"/>
              <a:cs typeface="Calibri" pitchFamily="34" charset="0"/>
              <a:sym typeface="산돌고딕 L" pitchFamily="18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buFont typeface="Wingdings" pitchFamily="2" charset="2"/>
              <a:buChar char="l"/>
            </a:pPr>
            <a:r>
              <a:rPr lang="en-US" altLang="ko-KR" dirty="0"/>
              <a:t>Markup Basic Interaction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875023" y="1449388"/>
            <a:ext cx="8137525" cy="251977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1200" b="1" dirty="0">
                <a:latin typeface="+mn-ea"/>
              </a:rPr>
              <a:t>서비스 디바이스 별 최적 해상도</a:t>
            </a:r>
            <a:endParaRPr lang="en-US" altLang="ko-KR" sz="1200" b="1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ko-KR" altLang="en-US" sz="1200" b="1" dirty="0">
                <a:latin typeface="+mn-ea"/>
              </a:rPr>
              <a:t>기본 선언 및 폴더 구조</a:t>
            </a:r>
            <a:endParaRPr lang="en-US" altLang="ko-KR" sz="1200" b="1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ko-KR" altLang="en-US" sz="1200" b="1" dirty="0">
                <a:latin typeface="+mn-ea"/>
              </a:rPr>
              <a:t>생산성 향상을 위한 </a:t>
            </a:r>
            <a:r>
              <a:rPr lang="en-US" altLang="ko-KR" sz="1200" b="1" dirty="0">
                <a:latin typeface="+mn-ea"/>
              </a:rPr>
              <a:t>Tip</a:t>
            </a:r>
          </a:p>
          <a:p>
            <a:pPr>
              <a:buFont typeface="+mj-lt"/>
              <a:buAutoNum type="arabicPeriod"/>
            </a:pPr>
            <a:r>
              <a:rPr lang="ko-KR" altLang="en-US" sz="1200" b="1" dirty="0" err="1">
                <a:latin typeface="+mn-ea"/>
              </a:rPr>
              <a:t>앱</a:t>
            </a:r>
            <a:r>
              <a:rPr lang="en-US" altLang="ko-KR" sz="1200" b="1" dirty="0">
                <a:latin typeface="+mn-ea"/>
              </a:rPr>
              <a:t>/</a:t>
            </a:r>
            <a:r>
              <a:rPr lang="ko-KR" altLang="en-US" sz="1200" b="1" dirty="0">
                <a:latin typeface="+mn-ea"/>
              </a:rPr>
              <a:t>웹 </a:t>
            </a:r>
            <a:r>
              <a:rPr lang="ko-KR" altLang="en-US" sz="1200" b="1" dirty="0" err="1">
                <a:latin typeface="+mn-ea"/>
              </a:rPr>
              <a:t>접근성</a:t>
            </a:r>
            <a:r>
              <a:rPr lang="ko-KR" altLang="en-US" sz="1200" b="1" dirty="0">
                <a:latin typeface="+mn-ea"/>
              </a:rPr>
              <a:t> 준수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iOS </a:t>
            </a:r>
            <a:r>
              <a:rPr lang="ko-KR" altLang="en-US" dirty="0"/>
              <a:t>와 </a:t>
            </a:r>
            <a:r>
              <a:rPr lang="en-US" altLang="ko-KR" dirty="0"/>
              <a:t>Android </a:t>
            </a:r>
            <a:r>
              <a:rPr lang="ko-KR" altLang="en-US" dirty="0"/>
              <a:t>플랫폼 모두 지원하는 어플리케이션 제작 시 </a:t>
            </a:r>
            <a:r>
              <a:rPr lang="en-US" altLang="ko-KR" dirty="0"/>
              <a:t>640x960 pixel </a:t>
            </a:r>
            <a:r>
              <a:rPr lang="ko-KR" altLang="en-US" dirty="0"/>
              <a:t>해상도 기준으로 제작 </a:t>
            </a:r>
            <a:r>
              <a:rPr lang="en-US" altLang="ko-KR" dirty="0"/>
              <a:t>(</a:t>
            </a:r>
            <a:r>
              <a:rPr lang="ko-KR" altLang="en-US" dirty="0"/>
              <a:t>디자인요청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dirty="0"/>
              <a:t>하이브리드앱</a:t>
            </a:r>
            <a:r>
              <a:rPr lang="en-US" altLang="ko-KR" dirty="0"/>
              <a:t> Markup Basic Interaction</a:t>
            </a:r>
            <a:endParaRPr lang="ko-KR" altLang="en-US" dirty="0">
              <a:sym typeface="산돌고딕 L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/>
              <a:t>서비스디바이스 별 최적 해상도 </a:t>
            </a:r>
            <a:r>
              <a:rPr lang="en-US" altLang="ko-KR" dirty="0"/>
              <a:t>- </a:t>
            </a:r>
            <a:r>
              <a:rPr lang="ko-KR" altLang="en-US" dirty="0"/>
              <a:t> </a:t>
            </a:r>
            <a:r>
              <a:rPr lang="en-US" altLang="ko-KR" dirty="0"/>
              <a:t>Iphone3/3G, iphone4/4s </a:t>
            </a:r>
            <a:r>
              <a:rPr lang="ko-KR" altLang="en-US" dirty="0"/>
              <a:t>및 </a:t>
            </a:r>
            <a:r>
              <a:rPr lang="en-US" altLang="ko-KR" dirty="0"/>
              <a:t>Galaxy S2 </a:t>
            </a:r>
            <a:r>
              <a:rPr lang="ko-KR" altLang="en-US" dirty="0"/>
              <a:t>기준</a:t>
            </a:r>
            <a:endParaRPr lang="en-US" altLang="ko-KR" dirty="0"/>
          </a:p>
        </p:txBody>
      </p:sp>
      <p:pic>
        <p:nvPicPr>
          <p:cNvPr id="3075" name="Picture 3" descr="C:\Users\uracle00\Pictures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168525"/>
            <a:ext cx="18288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racle00\Pictures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878" y="2168525"/>
            <a:ext cx="18288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4953000" y="1664804"/>
            <a:ext cx="0" cy="478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6162277" y="1891072"/>
            <a:ext cx="1843633" cy="3939995"/>
            <a:chOff x="6162277" y="1891072"/>
            <a:chExt cx="1843633" cy="3939995"/>
          </a:xfrm>
        </p:grpSpPr>
        <p:sp>
          <p:nvSpPr>
            <p:cNvPr id="21" name="TextBox 20"/>
            <p:cNvSpPr txBox="1"/>
            <p:nvPr/>
          </p:nvSpPr>
          <p:spPr>
            <a:xfrm>
              <a:off x="6705051" y="1891072"/>
              <a:ext cx="7729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Galaxy S2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37127" y="5530546"/>
              <a:ext cx="1296144" cy="3005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480 X 800 </a:t>
              </a:r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픽셀</a:t>
              </a: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6162277" y="2165867"/>
              <a:ext cx="1843633" cy="33646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 algn="ctr">
              <a:solidFill>
                <a:srgbClr val="FFFFFF">
                  <a:lumMod val="50000"/>
                </a:srgbClr>
              </a:solidFill>
              <a:round/>
              <a:headEnd/>
              <a:tailEnd/>
            </a:ln>
          </p:spPr>
          <p:txBody>
            <a:bodyPr lIns="108000" tIns="180000" rIns="108000" bIns="180000" rtlCol="0" anchor="ctr"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itchFamily="34" charset="0"/>
                  <a:ea typeface="맑은 고딕" pitchFamily="50" charset="-127"/>
                </a:rPr>
                <a:t>480 </a:t>
              </a:r>
              <a:r>
                <a:rPr kumimoji="0" lang="en-US" altLang="ko-KR" sz="1200" kern="0" dirty="0">
                  <a:solidFill>
                    <a:srgbClr val="FFFFFF"/>
                  </a:solidFill>
                  <a:latin typeface="Trebuchet MS" pitchFamily="34" charset="0"/>
                  <a:ea typeface="맑은 고딕" pitchFamily="50" charset="-127"/>
                </a:rPr>
                <a:t>x 800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079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iOS </a:t>
            </a:r>
            <a:r>
              <a:rPr lang="ko-KR" altLang="en-US" dirty="0"/>
              <a:t>와 </a:t>
            </a:r>
            <a:r>
              <a:rPr lang="en-US" altLang="ko-KR" dirty="0"/>
              <a:t>Android </a:t>
            </a:r>
            <a:r>
              <a:rPr lang="ko-KR" altLang="en-US" dirty="0"/>
              <a:t>플랫폼 모두 지원하는 어플리케이션 제작 시 </a:t>
            </a:r>
            <a:r>
              <a:rPr lang="en-US" altLang="ko-KR" dirty="0"/>
              <a:t>640x1136 pixel </a:t>
            </a:r>
            <a:r>
              <a:rPr lang="ko-KR" altLang="en-US" dirty="0"/>
              <a:t>해상도 기준으로 제작 </a:t>
            </a:r>
            <a:r>
              <a:rPr lang="en-US" altLang="ko-KR" dirty="0"/>
              <a:t>(</a:t>
            </a:r>
            <a:r>
              <a:rPr lang="ko-KR" altLang="en-US" dirty="0"/>
              <a:t>디자인요청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dirty="0"/>
              <a:t>하이브리드앱</a:t>
            </a:r>
            <a:r>
              <a:rPr lang="en-US" altLang="ko-KR" dirty="0"/>
              <a:t> Markup Basic Interaction</a:t>
            </a:r>
            <a:endParaRPr lang="ko-KR" altLang="en-US" dirty="0">
              <a:sym typeface="산돌고딕 L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/>
              <a:t>서비스디바이스 별 최적 해상도 </a:t>
            </a:r>
            <a:r>
              <a:rPr lang="en-US" altLang="ko-KR" dirty="0"/>
              <a:t>- iphone5 </a:t>
            </a:r>
            <a:r>
              <a:rPr lang="ko-KR" altLang="en-US" dirty="0"/>
              <a:t>및 </a:t>
            </a:r>
            <a:r>
              <a:rPr lang="en-US" altLang="ko-KR" dirty="0"/>
              <a:t>Galaxy S3 </a:t>
            </a:r>
            <a:r>
              <a:rPr lang="ko-KR" altLang="en-US" dirty="0"/>
              <a:t>기준</a:t>
            </a:r>
            <a:endParaRPr lang="en-US" altLang="ko-KR" dirty="0"/>
          </a:p>
        </p:txBody>
      </p:sp>
      <p:pic>
        <p:nvPicPr>
          <p:cNvPr id="8194" name="Picture 2" descr="C:\Users\uracle00\Pictures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44" y="1846511"/>
            <a:ext cx="18288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4953000" y="1664804"/>
            <a:ext cx="0" cy="478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6162277" y="1891072"/>
            <a:ext cx="1843633" cy="3939995"/>
            <a:chOff x="6162277" y="1891072"/>
            <a:chExt cx="1843633" cy="3939995"/>
          </a:xfrm>
        </p:grpSpPr>
        <p:sp>
          <p:nvSpPr>
            <p:cNvPr id="11" name="TextBox 10"/>
            <p:cNvSpPr txBox="1"/>
            <p:nvPr/>
          </p:nvSpPr>
          <p:spPr>
            <a:xfrm>
              <a:off x="6705051" y="1891072"/>
              <a:ext cx="7729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Galaxy S3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37127" y="5530546"/>
              <a:ext cx="1296144" cy="3005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720 X 1280 </a:t>
              </a:r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픽셀</a:t>
              </a: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6162277" y="2165867"/>
              <a:ext cx="1843633" cy="33646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 algn="ctr">
              <a:solidFill>
                <a:srgbClr val="FFFFFF">
                  <a:lumMod val="50000"/>
                </a:srgbClr>
              </a:solidFill>
              <a:round/>
              <a:headEnd/>
              <a:tailEnd/>
            </a:ln>
          </p:spPr>
          <p:txBody>
            <a:bodyPr lIns="108000" tIns="180000" rIns="108000" bIns="180000" rtlCol="0" anchor="ctr"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itchFamily="34" charset="0"/>
                  <a:ea typeface="맑은 고딕" pitchFamily="50" charset="-127"/>
                </a:rPr>
                <a:t>360 </a:t>
              </a:r>
              <a:r>
                <a:rPr kumimoji="0" lang="en-US" altLang="ko-KR" sz="1200" kern="0" dirty="0">
                  <a:solidFill>
                    <a:srgbClr val="FFFFFF"/>
                  </a:solidFill>
                  <a:latin typeface="Trebuchet MS" pitchFamily="34" charset="0"/>
                  <a:ea typeface="맑은 고딕" pitchFamily="50" charset="-127"/>
                </a:rPr>
                <a:t>x 690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835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iOS </a:t>
            </a:r>
            <a:r>
              <a:rPr lang="ko-KR" altLang="en-US" dirty="0"/>
              <a:t>와 </a:t>
            </a:r>
            <a:r>
              <a:rPr lang="en-US" altLang="ko-KR" dirty="0"/>
              <a:t>Android </a:t>
            </a:r>
            <a:r>
              <a:rPr lang="ko-KR" altLang="en-US" dirty="0"/>
              <a:t>플랫폼 모두 지원하는 어플리케이션 제작 시 </a:t>
            </a:r>
            <a:r>
              <a:rPr lang="en-US" altLang="ko-KR" dirty="0"/>
              <a:t>1024 x 768 pixel </a:t>
            </a:r>
            <a:r>
              <a:rPr lang="ko-KR" altLang="en-US" dirty="0"/>
              <a:t>해상도 기준으로 제작 </a:t>
            </a:r>
            <a:r>
              <a:rPr lang="en-US" altLang="ko-KR" dirty="0"/>
              <a:t>(</a:t>
            </a:r>
            <a:r>
              <a:rPr lang="ko-KR" altLang="en-US" dirty="0"/>
              <a:t>디자인요청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dirty="0"/>
              <a:t>하이브리드앱</a:t>
            </a:r>
            <a:r>
              <a:rPr lang="en-US" altLang="ko-KR" dirty="0"/>
              <a:t> Markup Basic Interaction</a:t>
            </a:r>
            <a:endParaRPr lang="ko-KR" altLang="en-US" dirty="0">
              <a:sym typeface="산돌고딕 L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/>
              <a:t>서비스디바이스 별 최적 해상도 </a:t>
            </a:r>
            <a:r>
              <a:rPr lang="en-US" altLang="ko-KR" dirty="0"/>
              <a:t>- iPad2 </a:t>
            </a:r>
            <a:r>
              <a:rPr lang="ko-KR" altLang="en-US" dirty="0"/>
              <a:t>및 </a:t>
            </a:r>
            <a:r>
              <a:rPr lang="en-US" altLang="ko-KR" dirty="0"/>
              <a:t>Android Tablet 10.1 </a:t>
            </a:r>
            <a:r>
              <a:rPr lang="ko-KR" altLang="en-US" dirty="0"/>
              <a:t>기준</a:t>
            </a:r>
            <a:endParaRPr lang="en-US" altLang="ko-KR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953000" y="1664804"/>
            <a:ext cx="0" cy="478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5313041" y="1891072"/>
            <a:ext cx="4176464" cy="3122104"/>
            <a:chOff x="5313041" y="1891072"/>
            <a:chExt cx="4176464" cy="3122104"/>
          </a:xfrm>
        </p:grpSpPr>
        <p:sp>
          <p:nvSpPr>
            <p:cNvPr id="13" name="TextBox 12"/>
            <p:cNvSpPr txBox="1"/>
            <p:nvPr/>
          </p:nvSpPr>
          <p:spPr>
            <a:xfrm>
              <a:off x="7042167" y="1891072"/>
              <a:ext cx="68640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Tab 10.1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17196" y="4712655"/>
              <a:ext cx="1296144" cy="3005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1280 x 800 </a:t>
              </a:r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픽셀</a:t>
              </a: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5313041" y="2165867"/>
              <a:ext cx="4176464" cy="2487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 algn="ctr">
              <a:solidFill>
                <a:srgbClr val="FFFFFF">
                  <a:lumMod val="50000"/>
                </a:srgbClr>
              </a:solidFill>
              <a:round/>
              <a:headEnd/>
              <a:tailEnd/>
            </a:ln>
          </p:spPr>
          <p:txBody>
            <a:bodyPr lIns="108000" tIns="180000" rIns="108000" bIns="180000" rtlCol="0" anchor="ctr"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itchFamily="34" charset="0"/>
                  <a:ea typeface="맑은 고딕" pitchFamily="50" charset="-127"/>
                </a:rPr>
                <a:t>1280 x 800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12540" y="1893397"/>
            <a:ext cx="3492388" cy="3024256"/>
            <a:chOff x="5767212" y="1891072"/>
            <a:chExt cx="2128957" cy="3024256"/>
          </a:xfrm>
        </p:grpSpPr>
        <p:sp>
          <p:nvSpPr>
            <p:cNvPr id="21" name="TextBox 20"/>
            <p:cNvSpPr txBox="1"/>
            <p:nvPr/>
          </p:nvSpPr>
          <p:spPr>
            <a:xfrm>
              <a:off x="6435831" y="1891072"/>
              <a:ext cx="79171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it-IT" altLang="ko-KR" dirty="0"/>
                <a:t>IPad I, II, mini (iOS)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40328" y="4614807"/>
              <a:ext cx="1296144" cy="3005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1024 x 768 </a:t>
              </a:r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픽셀</a:t>
              </a: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5767212" y="2165868"/>
              <a:ext cx="2128957" cy="23049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 algn="ctr">
              <a:solidFill>
                <a:srgbClr val="FFFFFF">
                  <a:lumMod val="50000"/>
                </a:srgbClr>
              </a:solidFill>
              <a:round/>
              <a:headEnd/>
              <a:tailEnd/>
            </a:ln>
          </p:spPr>
          <p:txBody>
            <a:bodyPr lIns="108000" tIns="180000" rIns="108000" bIns="180000" rtlCol="0" anchor="ctr"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itchFamily="34" charset="0"/>
                  <a:ea typeface="맑은 고딕" pitchFamily="50" charset="-127"/>
                </a:rPr>
                <a:t>1024 x 768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479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204780" y="825483"/>
            <a:ext cx="4500748" cy="4750018"/>
          </a:xfrm>
        </p:spPr>
        <p:txBody>
          <a:bodyPr/>
          <a:lstStyle/>
          <a:p>
            <a:r>
              <a:rPr lang="en-US" altLang="ko-KR" dirty="0"/>
              <a:t>Introduce </a:t>
            </a:r>
          </a:p>
          <a:p>
            <a:pPr lvl="1"/>
            <a:r>
              <a:rPr lang="ko-KR" altLang="en-US" dirty="0" err="1"/>
              <a:t>하이브리드앱이란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하이브리드앱</a:t>
            </a:r>
            <a:r>
              <a:rPr lang="en-US" altLang="ko-KR" dirty="0"/>
              <a:t> Markup Guideline</a:t>
            </a:r>
            <a:br>
              <a:rPr lang="en-US" altLang="ko-KR" dirty="0"/>
            </a:b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Device General Guide</a:t>
            </a:r>
          </a:p>
          <a:p>
            <a:pPr marL="447675" lvl="2" indent="-180975" defTabSz="447675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기본구성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7675" lvl="2" indent="-180975" defTabSz="447675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HTML5</a:t>
            </a:r>
          </a:p>
          <a:p>
            <a:pPr marL="447675" lvl="2" indent="-180975" defTabSz="447675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CSS3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/>
              <a:t>하이브리드앱</a:t>
            </a:r>
            <a:r>
              <a:rPr lang="en-US" altLang="ko-KR" dirty="0"/>
              <a:t> Markup Basic Interaction </a:t>
            </a:r>
          </a:p>
          <a:p>
            <a:pPr marL="495300" lvl="2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 디바이스 별 최적 해상도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95300" lvl="2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선언 및 폴더구조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95300" lvl="2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생산성 향상을 위한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</a:t>
            </a:r>
          </a:p>
          <a:p>
            <a:pPr marL="495300" lvl="2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앱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접근성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준수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Phone, Tablet </a:t>
            </a:r>
            <a:r>
              <a:rPr lang="ko-KR" altLang="en-US" dirty="0"/>
              <a:t>구분 없이 제작 시 공통으로 지켜야 할 선언과 환경은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dirty="0"/>
              <a:t>하이브리드앱</a:t>
            </a:r>
            <a:r>
              <a:rPr lang="en-US" altLang="ko-KR" dirty="0"/>
              <a:t> Markup Basic Interaction</a:t>
            </a:r>
            <a:endParaRPr lang="ko-KR" altLang="en-US" dirty="0">
              <a:sym typeface="산돌고딕 L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 startAt="2"/>
            </a:pPr>
            <a:r>
              <a:rPr lang="ko-KR" altLang="en-US" dirty="0"/>
              <a:t>기본 선언 및 폴더 구조</a:t>
            </a:r>
            <a:endParaRPr lang="en-US" altLang="ko-K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5" y="1534418"/>
            <a:ext cx="4501009" cy="512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4953000" y="1664804"/>
            <a:ext cx="0" cy="478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7921"/>
              </p:ext>
            </p:extLst>
          </p:nvPr>
        </p:nvGraphicFramePr>
        <p:xfrm>
          <a:off x="308484" y="2060848"/>
          <a:ext cx="4392104" cy="36915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n>
                            <a:solidFill>
                              <a:schemeClr val="bg1"/>
                            </a:solidFill>
                          </a:ln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n>
                            <a:solidFill>
                              <a:schemeClr val="bg1"/>
                            </a:solidFill>
                          </a:ln>
                          <a:latin typeface="+mn-ea"/>
                          <a:ea typeface="+mn-ea"/>
                        </a:rPr>
                        <a:t>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flatform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하이브리드앱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HTML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HTML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&lt;!DOCTYPE html&gt;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CSS3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morpheus_reset.css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morpheus_common.css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morpheus_style.css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인코딩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utf-8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&lt;meta charset="utf-8"&gt;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iOS 5(4) 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Android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Android 4.3(2.3.3) 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javaScript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표준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JavaScript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viewport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&lt;meta name="viewport" content="width=device-width, maximum-scale=1.0,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minimum-scale=1.0, user-scalable=no, target-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densitydpi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=medium-dpi" /&gt;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3050" y="1664804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•  </a:t>
            </a:r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기본선언</a:t>
            </a:r>
            <a:endParaRPr lang="en-US" altLang="ko-KR" sz="1100" dirty="0">
              <a:solidFill>
                <a:schemeClr val="tx1"/>
              </a:solidFill>
              <a:latin typeface="+mn-ea"/>
              <a:ea typeface="+mn-ea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38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HTML, CSS</a:t>
            </a:r>
            <a:r>
              <a:rPr lang="ko-KR" altLang="en-US" dirty="0"/>
              <a:t>로 개발된 화면에 대한 확인은 </a:t>
            </a:r>
            <a:r>
              <a:rPr lang="en-US" altLang="ko-KR" dirty="0"/>
              <a:t>Chrome</a:t>
            </a:r>
            <a:r>
              <a:rPr lang="ko-KR" altLang="en-US" dirty="0"/>
              <a:t>브라우저에서 미리 확인해 볼 수 있습니다</a:t>
            </a:r>
            <a:r>
              <a:rPr lang="en-US" altLang="ko-KR" dirty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dirty="0"/>
              <a:t>하이브리드앱</a:t>
            </a:r>
            <a:r>
              <a:rPr lang="en-US" altLang="ko-KR" dirty="0"/>
              <a:t> Markup Basic Interaction</a:t>
            </a:r>
            <a:endParaRPr lang="ko-KR" altLang="en-US" dirty="0">
              <a:sym typeface="산돌고딕 L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3"/>
            </a:pPr>
            <a:r>
              <a:rPr lang="ko-KR" altLang="en-US" dirty="0"/>
              <a:t>생산성 향상을 위한 </a:t>
            </a:r>
            <a:r>
              <a:rPr lang="en-US" altLang="ko-KR" dirty="0"/>
              <a:t>Tip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953000" y="1664804"/>
            <a:ext cx="0" cy="478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3050" y="1664804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•  Chrome </a:t>
            </a:r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개발자 도구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(Android)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764" y="1976468"/>
            <a:ext cx="4464235" cy="1449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Device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에서 보이는 것과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100%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동일하지는 않지만 거의 유사하다고 볼 수 있기 때문에 작업 속도 개선을 위해서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Chrome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브라우저에서 우선 확인을 하고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최종 확인은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Device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에서 한 후 세부 수정을 하는 순서로 작업합니다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Chrome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브라우저에서 모바일 환경에 맞게 화면에 대한 확인을 하려면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개발자도구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(F12)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의 설정 화면을 엽니다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개발자 도구에서 각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Device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별 로도 확인하실 수 있습니다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5008" y="1664804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• 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리모트</a:t>
            </a:r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 디버깅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(iOS6</a:t>
            </a:r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이상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) 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40722" y="1976468"/>
            <a:ext cx="4464235" cy="1449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Chrome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브라우저의 개발자도구를 통해서 디버깅을 하듯이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iOS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환경에서도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 View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Safari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브라우저로 디버깅 할 수 있습니다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85725" indent="-85725"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1. iOS Simulator</a:t>
            </a:r>
            <a:r>
              <a:rPr lang="ko-KR" altLang="en-US" sz="900" dirty="0">
                <a:latin typeface="+mn-ea"/>
              </a:rPr>
              <a:t>에서 설정 </a:t>
            </a:r>
            <a:r>
              <a:rPr lang="en-US" altLang="ko-KR" sz="900" dirty="0">
                <a:latin typeface="+mn-ea"/>
              </a:rPr>
              <a:t>&gt; Safari &gt; </a:t>
            </a:r>
            <a:r>
              <a:rPr lang="ko-KR" altLang="en-US" sz="900" dirty="0">
                <a:latin typeface="+mn-ea"/>
              </a:rPr>
              <a:t>고급으로 들어가면 다음과 같은 화면에서 </a:t>
            </a:r>
            <a:r>
              <a:rPr lang="en-US" altLang="ko-KR" sz="900" dirty="0">
                <a:latin typeface="+mn-ea"/>
              </a:rPr>
              <a:t>Web Inspector</a:t>
            </a:r>
            <a:r>
              <a:rPr lang="ko-KR" altLang="en-US" sz="900" dirty="0">
                <a:latin typeface="+mn-ea"/>
              </a:rPr>
              <a:t>항목을 </a:t>
            </a:r>
            <a:r>
              <a:rPr lang="en-US" altLang="ko-KR" sz="900" dirty="0">
                <a:latin typeface="+mn-ea"/>
              </a:rPr>
              <a:t>ON</a:t>
            </a:r>
            <a:r>
              <a:rPr lang="ko-KR" altLang="en-US" sz="900" dirty="0">
                <a:latin typeface="+mn-ea"/>
              </a:rPr>
              <a:t>으로 활성화합니다</a:t>
            </a:r>
            <a:r>
              <a:rPr lang="en-US" altLang="ko-KR" sz="900" dirty="0">
                <a:latin typeface="+mn-ea"/>
              </a:rPr>
              <a:t>. </a:t>
            </a:r>
          </a:p>
          <a:p>
            <a:pPr marL="85725" indent="-85725"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2. </a:t>
            </a:r>
            <a:r>
              <a:rPr lang="ko-KR" altLang="en-US" sz="900" dirty="0">
                <a:latin typeface="+mn-ea"/>
              </a:rPr>
              <a:t>컴퓨터에서 </a:t>
            </a:r>
            <a:r>
              <a:rPr lang="en-US" altLang="ko-KR" sz="900" dirty="0">
                <a:latin typeface="+mn-ea"/>
              </a:rPr>
              <a:t>Safari</a:t>
            </a:r>
            <a:r>
              <a:rPr lang="ko-KR" altLang="en-US" sz="900" dirty="0">
                <a:latin typeface="+mn-ea"/>
              </a:rPr>
              <a:t>브라우저의 환경설정에서 ‘메뉴막대에서 개발자용 메뉴보기’</a:t>
            </a:r>
            <a:r>
              <a:rPr lang="ko-KR" altLang="en-US" sz="900" dirty="0" err="1">
                <a:latin typeface="+mn-ea"/>
              </a:rPr>
              <a:t>를</a:t>
            </a:r>
            <a:r>
              <a:rPr lang="ko-KR" altLang="en-US" sz="900" dirty="0">
                <a:latin typeface="+mn-ea"/>
              </a:rPr>
              <a:t>  체크합니다</a:t>
            </a:r>
            <a:r>
              <a:rPr lang="en-US" altLang="ko-KR" sz="900" dirty="0">
                <a:latin typeface="+mn-ea"/>
              </a:rPr>
              <a:t>. </a:t>
            </a:r>
          </a:p>
          <a:p>
            <a:pPr marL="85725" indent="-85725"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3. Safari</a:t>
            </a:r>
            <a:r>
              <a:rPr lang="ko-KR" altLang="en-US" sz="900" dirty="0">
                <a:latin typeface="+mn-ea"/>
              </a:rPr>
              <a:t>브라우저의 메뉴막대에서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개발자용 </a:t>
            </a:r>
            <a:r>
              <a:rPr lang="en-US" altLang="ko-KR" sz="900" dirty="0">
                <a:latin typeface="+mn-ea"/>
              </a:rPr>
              <a:t>&gt; iPhone Simulator </a:t>
            </a:r>
            <a:r>
              <a:rPr lang="ko-KR" altLang="en-US" sz="900" dirty="0">
                <a:latin typeface="+mn-ea"/>
              </a:rPr>
              <a:t>메뉴를 통해서 </a:t>
            </a:r>
            <a:r>
              <a:rPr lang="en-US" altLang="ko-KR" sz="900" dirty="0">
                <a:latin typeface="+mn-ea"/>
              </a:rPr>
              <a:t>iPhone Simulator</a:t>
            </a:r>
            <a:r>
              <a:rPr lang="ko-KR" altLang="en-US" sz="900" dirty="0">
                <a:latin typeface="+mn-ea"/>
              </a:rPr>
              <a:t>에 표시된 페이지에 대해서 디버깅을 합니다</a:t>
            </a:r>
            <a:r>
              <a:rPr lang="en-US" altLang="ko-KR" sz="900" dirty="0"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1598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표준 </a:t>
            </a:r>
            <a:r>
              <a:rPr lang="en-US" altLang="ko-KR" dirty="0"/>
              <a:t>Check (HTML Validation Check)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dirty="0"/>
              <a:t>하이브리드앱</a:t>
            </a:r>
            <a:r>
              <a:rPr lang="en-US" altLang="ko-KR" dirty="0"/>
              <a:t> Markup Basic Interaction</a:t>
            </a:r>
            <a:endParaRPr lang="ko-KR" altLang="en-US" dirty="0">
              <a:sym typeface="산돌고딕 L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953000" y="1664804"/>
            <a:ext cx="0" cy="478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3050" y="1664804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•  Validation Check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764" y="1976468"/>
            <a:ext cx="4464235" cy="28206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W3C Validation Check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사이트 접근을 통한 유효성 점검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hlinkClick r:id="rId3"/>
              </a:rPr>
              <a:t>http://validator.w3.org/</a:t>
            </a:r>
            <a:br>
              <a:rPr lang="en-US" altLang="ko-KR" sz="11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</a:br>
            <a:r>
              <a:rPr lang="en-US" altLang="ko-KR" sz="11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hlinkClick r:id="rId4"/>
              </a:rPr>
              <a:t>http://validator.kldp.org/</a:t>
            </a:r>
            <a:endParaRPr lang="en-US" altLang="ko-KR" sz="1100" u="sng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보안된 페이지의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HTML Validation Check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신뢰할 수 있는 도구를 이용한 유효성 점검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en-US" altLang="ko-KR" sz="1100" dirty="0">
                <a:hlinkClick r:id="rId5"/>
              </a:rPr>
              <a:t>Dreamweaver &gt; File &gt; Check Page &gt; Validate Markup(Shift+F6)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en-US" altLang="ko-KR" sz="1100" dirty="0">
                <a:hlinkClick r:id="rId6"/>
              </a:rPr>
              <a:t>Firefox</a:t>
            </a:r>
            <a:r>
              <a:rPr lang="en-US" altLang="ko-KR" sz="1100" dirty="0"/>
              <a:t> + </a:t>
            </a:r>
            <a:r>
              <a:rPr lang="en-US" altLang="ko-KR" sz="1100" dirty="0">
                <a:hlinkClick r:id="rId7"/>
              </a:rPr>
              <a:t>HTML Validator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27600" y="507600"/>
            <a:ext cx="8586000" cy="255600"/>
          </a:xfrm>
        </p:spPr>
        <p:txBody>
          <a:bodyPr/>
          <a:lstStyle/>
          <a:p>
            <a:pPr marL="228600" indent="-228600">
              <a:buFont typeface="+mj-lt"/>
              <a:buAutoNum type="arabicPeriod" startAt="4"/>
            </a:pPr>
            <a:r>
              <a:rPr lang="ko-KR" altLang="en-US" dirty="0" err="1"/>
              <a:t>웹표준</a:t>
            </a:r>
            <a:r>
              <a:rPr lang="ko-KR" altLang="en-US" dirty="0"/>
              <a:t> 준수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038" y="1664804"/>
            <a:ext cx="2522811" cy="258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198" y="2782279"/>
            <a:ext cx="2918491" cy="223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77047" y="4875849"/>
            <a:ext cx="3997757" cy="1966685"/>
            <a:chOff x="2703741" y="3573016"/>
            <a:chExt cx="6355028" cy="3126338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4769" y="4527654"/>
              <a:ext cx="2794000" cy="217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6956" y="4093648"/>
              <a:ext cx="2794000" cy="217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741" y="3573016"/>
              <a:ext cx="2794000" cy="217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1713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모바일 애플리케이션 접근성 지침</a:t>
            </a:r>
            <a:r>
              <a:rPr lang="en-US" altLang="ko-KR" dirty="0"/>
              <a:t>(</a:t>
            </a:r>
            <a:r>
              <a:rPr lang="ko-KR" altLang="en-US" dirty="0"/>
              <a:t>행안부고시</a:t>
            </a:r>
            <a:r>
              <a:rPr lang="en-US" altLang="ko-KR" dirty="0"/>
              <a:t>2011-38</a:t>
            </a:r>
            <a:r>
              <a:rPr lang="ko-KR" altLang="en-US" dirty="0"/>
              <a:t>호</a:t>
            </a:r>
            <a:r>
              <a:rPr lang="en-US" altLang="ko-KR" dirty="0"/>
              <a:t>) </a:t>
            </a:r>
            <a:r>
              <a:rPr lang="ko-KR" altLang="en-US" dirty="0"/>
              <a:t>에 준수하여 마크 업 하여야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dirty="0"/>
              <a:t>하이브리드앱</a:t>
            </a:r>
            <a:r>
              <a:rPr lang="en-US" altLang="ko-KR" dirty="0"/>
              <a:t> Markup Basic Interaction</a:t>
            </a:r>
            <a:endParaRPr lang="ko-KR" altLang="en-US" dirty="0">
              <a:sym typeface="산돌고딕 L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4"/>
            </a:pPr>
            <a:r>
              <a:rPr lang="ko-KR" altLang="en-US" dirty="0" err="1"/>
              <a:t>접근성</a:t>
            </a:r>
            <a:r>
              <a:rPr lang="ko-KR" altLang="en-US" dirty="0"/>
              <a:t> 준수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24" y="1592796"/>
            <a:ext cx="4503712" cy="482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27" y="1693379"/>
            <a:ext cx="4392997" cy="470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4953000" y="1664804"/>
            <a:ext cx="0" cy="478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130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dirty="0"/>
              <a:t>하이브리드앱</a:t>
            </a:r>
            <a:r>
              <a:rPr lang="en-US" altLang="ko-KR" dirty="0"/>
              <a:t> Markup Basic Interaction</a:t>
            </a:r>
            <a:endParaRPr lang="ko-KR" altLang="en-US" dirty="0">
              <a:sym typeface="산돌고딕 L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3178570"/>
            <a:ext cx="2239131" cy="31301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321" y="3693385"/>
            <a:ext cx="3812891" cy="26153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399" y="3169639"/>
            <a:ext cx="2234955" cy="31301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1571" y="973177"/>
            <a:ext cx="9116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404040"/>
                </a:solidFill>
                <a:latin typeface="+mn-ea"/>
                <a:ea typeface="+mn-ea"/>
              </a:rPr>
              <a:t>• </a:t>
            </a:r>
            <a:r>
              <a:rPr lang="ko-KR" altLang="en-US" sz="1100" b="1" dirty="0">
                <a:solidFill>
                  <a:srgbClr val="404040"/>
                </a:solidFill>
                <a:latin typeface="+mn-ea"/>
                <a:ea typeface="+mn-ea"/>
              </a:rPr>
              <a:t>모바일 애플리케이션 </a:t>
            </a:r>
            <a:r>
              <a:rPr lang="ko-KR" altLang="en-US" sz="1100" b="1" dirty="0" err="1">
                <a:solidFill>
                  <a:srgbClr val="404040"/>
                </a:solidFill>
                <a:latin typeface="+mn-ea"/>
                <a:ea typeface="+mn-ea"/>
              </a:rPr>
              <a:t>접근성</a:t>
            </a:r>
            <a:r>
              <a:rPr lang="ko-KR" altLang="en-US" sz="1100" b="1" dirty="0">
                <a:solidFill>
                  <a:srgbClr val="404040"/>
                </a:solidFill>
                <a:latin typeface="+mn-ea"/>
                <a:ea typeface="+mn-ea"/>
              </a:rPr>
              <a:t> 지침</a:t>
            </a:r>
            <a:r>
              <a:rPr lang="en-US" altLang="ko-KR" sz="1100" b="1" dirty="0">
                <a:solidFill>
                  <a:srgbClr val="404040"/>
                </a:solidFill>
                <a:latin typeface="+mn-ea"/>
                <a:ea typeface="+mn-ea"/>
              </a:rPr>
              <a:t>(</a:t>
            </a:r>
            <a:r>
              <a:rPr lang="ko-KR" altLang="en-US" sz="1100" b="1" dirty="0" err="1">
                <a:solidFill>
                  <a:srgbClr val="404040"/>
                </a:solidFill>
                <a:latin typeface="+mn-ea"/>
                <a:ea typeface="+mn-ea"/>
              </a:rPr>
              <a:t>행안부고시제</a:t>
            </a:r>
            <a:r>
              <a:rPr lang="en-US" altLang="ko-KR" sz="1100" b="1" dirty="0">
                <a:solidFill>
                  <a:srgbClr val="404040"/>
                </a:solidFill>
                <a:latin typeface="+mn-ea"/>
                <a:ea typeface="+mn-ea"/>
              </a:rPr>
              <a:t>2013-107</a:t>
            </a:r>
            <a:r>
              <a:rPr lang="ko-KR" altLang="en-US" sz="1100" b="1" dirty="0">
                <a:solidFill>
                  <a:srgbClr val="404040"/>
                </a:solidFill>
                <a:latin typeface="+mn-ea"/>
                <a:ea typeface="+mn-ea"/>
              </a:rPr>
              <a:t>호</a:t>
            </a:r>
            <a:r>
              <a:rPr lang="en-US" altLang="ko-KR" sz="1100" b="1" dirty="0">
                <a:solidFill>
                  <a:srgbClr val="404040"/>
                </a:solidFill>
                <a:latin typeface="+mn-ea"/>
                <a:ea typeface="+mn-ea"/>
              </a:rPr>
              <a:t>,2013</a:t>
            </a:r>
            <a:r>
              <a:rPr lang="ko-KR" altLang="en-US" sz="1100" b="1" dirty="0">
                <a:solidFill>
                  <a:srgbClr val="404040"/>
                </a:solidFill>
                <a:latin typeface="+mn-ea"/>
                <a:ea typeface="+mn-ea"/>
              </a:rPr>
              <a:t>년</a:t>
            </a:r>
            <a:r>
              <a:rPr lang="en-US" altLang="ko-KR" sz="1100" b="1" dirty="0">
                <a:solidFill>
                  <a:srgbClr val="404040"/>
                </a:solidFill>
                <a:latin typeface="+mn-ea"/>
                <a:ea typeface="+mn-ea"/>
              </a:rPr>
              <a:t>8</a:t>
            </a:r>
            <a:r>
              <a:rPr lang="ko-KR" altLang="en-US" sz="1100" b="1" dirty="0">
                <a:solidFill>
                  <a:srgbClr val="404040"/>
                </a:solidFill>
                <a:latin typeface="+mn-ea"/>
                <a:ea typeface="+mn-ea"/>
              </a:rPr>
              <a:t>월</a:t>
            </a:r>
            <a:r>
              <a:rPr lang="en-US" altLang="ko-KR" sz="1100" b="1" dirty="0">
                <a:solidFill>
                  <a:srgbClr val="40404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1100" dirty="0">
                <a:solidFill>
                  <a:srgbClr val="009A9A"/>
                </a:solidFill>
                <a:latin typeface="+mn-ea"/>
                <a:ea typeface="+mn-ea"/>
                <a:hlinkClick r:id="rId6"/>
              </a:rPr>
              <a:t>http://wah.or.kr/board/boardView.asp?page=1&amp;brd_sn=4&amp;brd_idx=979</a:t>
            </a:r>
            <a:endParaRPr lang="en-US" altLang="ko-KR" sz="1100" dirty="0">
              <a:solidFill>
                <a:srgbClr val="009A9A"/>
              </a:solidFill>
              <a:latin typeface="+mn-ea"/>
              <a:ea typeface="+mn-ea"/>
            </a:endParaRPr>
          </a:p>
          <a:p>
            <a:endParaRPr lang="en-US" altLang="ko-KR" sz="1100" dirty="0">
              <a:solidFill>
                <a:srgbClr val="009A9A"/>
              </a:solidFill>
              <a:latin typeface="+mn-ea"/>
              <a:ea typeface="+mn-ea"/>
            </a:endParaRPr>
          </a:p>
          <a:p>
            <a:r>
              <a:rPr lang="en-US" altLang="ko-KR" sz="1100" dirty="0">
                <a:solidFill>
                  <a:srgbClr val="404040"/>
                </a:solidFill>
                <a:latin typeface="+mn-ea"/>
                <a:ea typeface="+mn-ea"/>
              </a:rPr>
              <a:t>• </a:t>
            </a:r>
            <a:r>
              <a:rPr lang="ko-KR" altLang="en-US" sz="1100" b="1" dirty="0">
                <a:solidFill>
                  <a:srgbClr val="404040"/>
                </a:solidFill>
                <a:latin typeface="+mn-ea"/>
                <a:ea typeface="+mn-ea"/>
              </a:rPr>
              <a:t>모바일 애플리케이션</a:t>
            </a:r>
            <a:r>
              <a:rPr lang="en-US" altLang="ko-KR" sz="1100" b="1" dirty="0">
                <a:solidFill>
                  <a:srgbClr val="404040"/>
                </a:solidFill>
                <a:latin typeface="+mn-ea"/>
                <a:ea typeface="+mn-ea"/>
              </a:rPr>
              <a:t>(iOS) </a:t>
            </a:r>
            <a:r>
              <a:rPr lang="ko-KR" altLang="en-US" sz="1100" b="1" dirty="0" err="1">
                <a:solidFill>
                  <a:srgbClr val="404040"/>
                </a:solidFill>
                <a:latin typeface="+mn-ea"/>
                <a:ea typeface="+mn-ea"/>
              </a:rPr>
              <a:t>접근성</a:t>
            </a:r>
            <a:r>
              <a:rPr lang="ko-KR" altLang="en-US" sz="1100" b="1" dirty="0">
                <a:solidFill>
                  <a:srgbClr val="404040"/>
                </a:solidFill>
                <a:latin typeface="+mn-ea"/>
                <a:ea typeface="+mn-ea"/>
              </a:rPr>
              <a:t> 점검 매뉴얼</a:t>
            </a:r>
            <a:r>
              <a:rPr lang="en-US" altLang="ko-KR" sz="1100" b="1" dirty="0">
                <a:solidFill>
                  <a:srgbClr val="404040"/>
                </a:solidFill>
                <a:latin typeface="+mn-ea"/>
                <a:ea typeface="+mn-ea"/>
              </a:rPr>
              <a:t>1.0(2011</a:t>
            </a:r>
            <a:r>
              <a:rPr lang="ko-KR" altLang="en-US" sz="1100" b="1" dirty="0">
                <a:solidFill>
                  <a:srgbClr val="404040"/>
                </a:solidFill>
                <a:latin typeface="+mn-ea"/>
                <a:ea typeface="+mn-ea"/>
              </a:rPr>
              <a:t>년</a:t>
            </a:r>
            <a:r>
              <a:rPr lang="en-US" altLang="ko-KR" sz="1100" b="1" dirty="0">
                <a:solidFill>
                  <a:srgbClr val="404040"/>
                </a:solidFill>
                <a:latin typeface="+mn-ea"/>
                <a:ea typeface="+mn-ea"/>
              </a:rPr>
              <a:t>10</a:t>
            </a:r>
            <a:r>
              <a:rPr lang="ko-KR" altLang="en-US" sz="1100" b="1" dirty="0">
                <a:solidFill>
                  <a:srgbClr val="404040"/>
                </a:solidFill>
                <a:latin typeface="+mn-ea"/>
                <a:ea typeface="+mn-ea"/>
              </a:rPr>
              <a:t>월</a:t>
            </a:r>
            <a:r>
              <a:rPr lang="en-US" altLang="ko-KR" sz="1100" b="1" dirty="0">
                <a:solidFill>
                  <a:srgbClr val="40404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1100" dirty="0">
                <a:solidFill>
                  <a:srgbClr val="009A9A"/>
                </a:solidFill>
                <a:latin typeface="+mn-ea"/>
                <a:ea typeface="+mn-ea"/>
                <a:hlinkClick r:id="rId7"/>
              </a:rPr>
              <a:t>http://wah.or.kr/board/boardView.asp?page=1&amp;brd_sn=4&amp;brd_idx=719</a:t>
            </a:r>
            <a:endParaRPr lang="en-US" altLang="ko-KR" sz="1100" dirty="0">
              <a:solidFill>
                <a:srgbClr val="009A9A"/>
              </a:solidFill>
              <a:latin typeface="+mn-ea"/>
              <a:ea typeface="+mn-ea"/>
            </a:endParaRPr>
          </a:p>
          <a:p>
            <a:endParaRPr lang="en-US" altLang="ko-KR" sz="1100" dirty="0">
              <a:solidFill>
                <a:srgbClr val="009A9A"/>
              </a:solidFill>
              <a:latin typeface="+mn-ea"/>
              <a:ea typeface="+mn-ea"/>
            </a:endParaRPr>
          </a:p>
          <a:p>
            <a:r>
              <a:rPr lang="en-US" altLang="ko-KR" sz="1100" dirty="0">
                <a:solidFill>
                  <a:srgbClr val="404040"/>
                </a:solidFill>
                <a:latin typeface="+mn-ea"/>
                <a:ea typeface="+mn-ea"/>
              </a:rPr>
              <a:t>• </a:t>
            </a:r>
            <a:r>
              <a:rPr lang="ko-KR" altLang="en-US" sz="1100" b="1" dirty="0">
                <a:solidFill>
                  <a:srgbClr val="404040"/>
                </a:solidFill>
                <a:latin typeface="+mn-ea"/>
                <a:ea typeface="+mn-ea"/>
              </a:rPr>
              <a:t>모바일 애플리케이션</a:t>
            </a:r>
            <a:r>
              <a:rPr lang="en-US" altLang="ko-KR" sz="1100" b="1" dirty="0">
                <a:solidFill>
                  <a:srgbClr val="404040"/>
                </a:solidFill>
                <a:latin typeface="+mn-ea"/>
                <a:ea typeface="+mn-ea"/>
              </a:rPr>
              <a:t>(</a:t>
            </a:r>
            <a:r>
              <a:rPr lang="ko-KR" altLang="en-US" sz="1100" b="1" dirty="0" err="1">
                <a:solidFill>
                  <a:srgbClr val="404040"/>
                </a:solidFill>
                <a:latin typeface="+mn-ea"/>
                <a:ea typeface="+mn-ea"/>
              </a:rPr>
              <a:t>안드로이드</a:t>
            </a:r>
            <a:r>
              <a:rPr lang="en-US" altLang="ko-KR" sz="1100" b="1" dirty="0">
                <a:solidFill>
                  <a:srgbClr val="404040"/>
                </a:solidFill>
                <a:latin typeface="+mn-ea"/>
                <a:ea typeface="+mn-ea"/>
              </a:rPr>
              <a:t>) </a:t>
            </a:r>
            <a:r>
              <a:rPr lang="ko-KR" altLang="en-US" sz="1100" b="1" dirty="0" err="1">
                <a:solidFill>
                  <a:srgbClr val="404040"/>
                </a:solidFill>
                <a:latin typeface="+mn-ea"/>
                <a:ea typeface="+mn-ea"/>
              </a:rPr>
              <a:t>접근성</a:t>
            </a:r>
            <a:r>
              <a:rPr lang="ko-KR" altLang="en-US" sz="1100" b="1" dirty="0">
                <a:solidFill>
                  <a:srgbClr val="404040"/>
                </a:solidFill>
                <a:latin typeface="+mn-ea"/>
                <a:ea typeface="+mn-ea"/>
              </a:rPr>
              <a:t> 점검 매뉴얼</a:t>
            </a:r>
            <a:r>
              <a:rPr lang="en-US" altLang="ko-KR" sz="1100" b="1" dirty="0">
                <a:solidFill>
                  <a:srgbClr val="404040"/>
                </a:solidFill>
                <a:latin typeface="+mn-ea"/>
                <a:ea typeface="+mn-ea"/>
              </a:rPr>
              <a:t>1.0(2012</a:t>
            </a:r>
            <a:r>
              <a:rPr lang="ko-KR" altLang="en-US" sz="1100" b="1" dirty="0">
                <a:solidFill>
                  <a:srgbClr val="404040"/>
                </a:solidFill>
                <a:latin typeface="+mn-ea"/>
                <a:ea typeface="+mn-ea"/>
              </a:rPr>
              <a:t>년</a:t>
            </a:r>
            <a:r>
              <a:rPr lang="en-US" altLang="ko-KR" sz="1100" b="1" dirty="0">
                <a:solidFill>
                  <a:srgbClr val="404040"/>
                </a:solidFill>
                <a:latin typeface="+mn-ea"/>
                <a:ea typeface="+mn-ea"/>
              </a:rPr>
              <a:t>8</a:t>
            </a:r>
            <a:r>
              <a:rPr lang="ko-KR" altLang="en-US" sz="1100" b="1" dirty="0">
                <a:solidFill>
                  <a:srgbClr val="404040"/>
                </a:solidFill>
                <a:latin typeface="+mn-ea"/>
                <a:ea typeface="+mn-ea"/>
              </a:rPr>
              <a:t>월</a:t>
            </a:r>
            <a:r>
              <a:rPr lang="en-US" altLang="ko-KR" sz="1100" b="1" dirty="0">
                <a:solidFill>
                  <a:srgbClr val="40404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1100" dirty="0">
                <a:solidFill>
                  <a:srgbClr val="009A9A"/>
                </a:solidFill>
                <a:latin typeface="+mn-ea"/>
                <a:ea typeface="+mn-ea"/>
                <a:hlinkClick r:id="rId8"/>
              </a:rPr>
              <a:t>http://wah.or.kr/board/boardView.asp?page=1&amp;brd_sn=4&amp;brd_idx=806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327600" y="507600"/>
            <a:ext cx="8586000" cy="255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 startAt="4"/>
            </a:pP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</a:rPr>
              <a:t>접근성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준수</a:t>
            </a:r>
          </a:p>
        </p:txBody>
      </p:sp>
    </p:spTree>
    <p:extLst>
      <p:ext uri="{BB962C8B-B14F-4D97-AF65-F5344CB8AC3E}">
        <p14:creationId xmlns:p14="http://schemas.microsoft.com/office/powerpoint/2010/main" val="2705444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Thank you!</a:t>
            </a:r>
          </a:p>
        </p:txBody>
      </p:sp>
      <p:sp>
        <p:nvSpPr>
          <p:cNvPr id="3" name="제목 3"/>
          <p:cNvSpPr txBox="1">
            <a:spLocks/>
          </p:cNvSpPr>
          <p:nvPr/>
        </p:nvSpPr>
        <p:spPr bwMode="auto">
          <a:xfrm>
            <a:off x="3258548" y="4473116"/>
            <a:ext cx="3370852" cy="64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rebuchet MS" pitchFamily="34" charset="0"/>
                <a:ea typeface="맑은 고딕"/>
                <a:cs typeface="맑은 고딕"/>
                <a:sym typeface="Wingdings 2" pitchFamily="18" charset="2"/>
              </a:rPr>
              <a:t>Uracle </a:t>
            </a:r>
            <a:r>
              <a:rPr kumimoji="1" lang="en-US" altLang="ko-KR" sz="1000" b="0" i="0" u="none" strike="noStrike" kern="0" cap="none" spc="0" normalizeH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rebuchet MS" pitchFamily="34" charset="0"/>
                <a:ea typeface="맑은 고딕"/>
                <a:cs typeface="맑은 고딕"/>
                <a:sym typeface="Wingdings 2" pitchFamily="18" charset="2"/>
              </a:rPr>
              <a:t>UX Team</a:t>
            </a:r>
            <a:endParaRPr kumimoji="1" lang="en-US" altLang="ko-KR" sz="1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Trebuchet MS" pitchFamily="34" charset="0"/>
              <a:ea typeface="맑은 고딕"/>
              <a:cs typeface="맑은 고딕"/>
              <a:sym typeface="Wingdings 2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88950" y="873125"/>
            <a:ext cx="8928100" cy="373063"/>
          </a:xfrm>
          <a:prstGeom prst="rect">
            <a:avLst/>
          </a:prstGeom>
        </p:spPr>
        <p:txBody>
          <a:bodyPr/>
          <a:lstStyle/>
          <a:p>
            <a:pPr marL="304800" lvl="0" indent="-304800" defTabSz="650875" fontAlgn="auto" latinLnBrk="0">
              <a:spcBef>
                <a:spcPts val="675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n-ea"/>
              <a:cs typeface="Calibri" pitchFamily="34" charset="0"/>
              <a:sym typeface="산돌고딕 L" pitchFamily="18" charset="-127"/>
            </a:endParaRPr>
          </a:p>
        </p:txBody>
      </p:sp>
      <p:sp>
        <p:nvSpPr>
          <p:cNvPr id="6" name="부제목 4"/>
          <p:cNvSpPr txBox="1">
            <a:spLocks/>
          </p:cNvSpPr>
          <p:nvPr/>
        </p:nvSpPr>
        <p:spPr>
          <a:xfrm>
            <a:off x="814536" y="1377504"/>
            <a:ext cx="6118684" cy="2295202"/>
          </a:xfrm>
          <a:prstGeom prst="rect">
            <a:avLst/>
          </a:prstGeom>
        </p:spPr>
        <p:txBody>
          <a:bodyPr/>
          <a:lstStyle/>
          <a:p>
            <a:pPr marL="228600" indent="-228600" defTabSz="650875" latinLnBrk="0">
              <a:lnSpc>
                <a:spcPct val="150000"/>
              </a:lnSpc>
              <a:spcBef>
                <a:spcPts val="675"/>
              </a:spcBef>
              <a:buFont typeface="+mj-ea"/>
              <a:buAutoNum type="circleNumDbPlain"/>
              <a:defRPr/>
            </a:pPr>
            <a:endParaRPr lang="en-US" altLang="ko-KR" sz="1100" kern="0" dirty="0">
              <a:solidFill>
                <a:schemeClr val="tx1">
                  <a:lumMod val="65000"/>
                  <a:lumOff val="35000"/>
                </a:schemeClr>
              </a:solidFill>
              <a:latin typeface="Trebuchet MS" pitchFamily="34" charset="0"/>
              <a:cs typeface="Calibri" pitchFamily="34" charset="0"/>
              <a:sym typeface="산돌고딕 L" pitchFamily="18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Font typeface="Wingdings" pitchFamily="2" charset="2"/>
              <a:buChar char="l"/>
            </a:pPr>
            <a:r>
              <a:rPr lang="en-US" altLang="ko-KR" dirty="0"/>
              <a:t>Introduce</a:t>
            </a:r>
            <a:r>
              <a:rPr lang="en-US" altLang="ko-KR" dirty="0">
                <a:solidFill>
                  <a:srgbClr val="00B0F0"/>
                </a:solidFill>
              </a:rPr>
              <a:t> 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886011" y="1449388"/>
            <a:ext cx="8137525" cy="2519772"/>
          </a:xfrm>
        </p:spPr>
        <p:txBody>
          <a:bodyPr/>
          <a:lstStyle/>
          <a:p>
            <a:pPr>
              <a:buAutoNum type="arabicPeriod"/>
            </a:pPr>
            <a:r>
              <a:rPr lang="ko-KR" altLang="en-US" sz="1400" dirty="0" err="1"/>
              <a:t>하이브리드란</a:t>
            </a:r>
            <a:r>
              <a:rPr lang="en-US" altLang="ko-KR" sz="1400" dirty="0"/>
              <a:t>?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/>
              <a:t>Markup 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 bwMode="auto">
          <a:xfrm>
            <a:off x="477156" y="1808162"/>
            <a:ext cx="4223432" cy="2206625"/>
          </a:xfrm>
          <a:prstGeom prst="roundRect">
            <a:avLst>
              <a:gd name="adj" fmla="val 515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1"/>
            </a:outerShdw>
          </a:effectLst>
        </p:spPr>
        <p:txBody>
          <a:bodyPr wrap="none" lIns="90000" tIns="46800" rIns="90000" bIns="46800" anchor="ctr"/>
          <a:lstStyle/>
          <a:p>
            <a:pPr marL="193675" indent="-193675" algn="ctr">
              <a:defRPr/>
            </a:pPr>
            <a:endParaRPr lang="ko-KR" altLang="en-US" sz="700" dirty="0">
              <a:latin typeface="+mn-lt"/>
              <a:ea typeface="+mn-ea"/>
              <a:cs typeface="Calibri" pitchFamily="34" charset="0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5193618" y="1808162"/>
            <a:ext cx="4223432" cy="2206625"/>
          </a:xfrm>
          <a:prstGeom prst="roundRect">
            <a:avLst>
              <a:gd name="adj" fmla="val 515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1"/>
            </a:outerShdw>
          </a:effectLst>
        </p:spPr>
        <p:txBody>
          <a:bodyPr wrap="none" lIns="90000" tIns="46800" rIns="90000" bIns="46800" anchor="ctr"/>
          <a:lstStyle/>
          <a:p>
            <a:pPr marL="193675" indent="-193675" algn="ctr">
              <a:defRPr/>
            </a:pPr>
            <a:endParaRPr lang="ko-KR" altLang="en-US" sz="700" dirty="0">
              <a:latin typeface="+mn-lt"/>
              <a:ea typeface="+mn-ea"/>
              <a:cs typeface="Calibri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하이브리드앱이란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1" name="텍스트 개체 틀 6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en-US" altLang="ko-KR" dirty="0"/>
              <a:t>HTML</a:t>
            </a:r>
            <a:r>
              <a:rPr lang="ko-KR" altLang="en-US" dirty="0"/>
              <a:t>과 같은 </a:t>
            </a:r>
            <a:r>
              <a:rPr lang="ko-KR" altLang="en-US" dirty="0" err="1"/>
              <a:t>웹표준</a:t>
            </a:r>
            <a:r>
              <a:rPr lang="ko-KR" altLang="en-US" dirty="0"/>
              <a:t> 언어로 한 번 개발한 애플리케이션을</a:t>
            </a:r>
            <a:endParaRPr lang="en-US" altLang="ko-KR" dirty="0"/>
          </a:p>
          <a:p>
            <a:pPr lvl="0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en-US" altLang="ko-KR" dirty="0"/>
              <a:t>Android, iOS </a:t>
            </a:r>
            <a:r>
              <a:rPr lang="ko-KR" altLang="en-US" dirty="0"/>
              <a:t>등 여러 </a:t>
            </a:r>
            <a:r>
              <a:rPr lang="ko-KR" altLang="en-US" dirty="0" err="1"/>
              <a:t>스마트폰</a:t>
            </a:r>
            <a:r>
              <a:rPr lang="ko-KR" altLang="en-US" dirty="0"/>
              <a:t> </a:t>
            </a:r>
            <a:r>
              <a:rPr lang="en-US" altLang="ko-KR" dirty="0"/>
              <a:t>OS</a:t>
            </a:r>
            <a:r>
              <a:rPr lang="ko-KR" altLang="en-US" dirty="0"/>
              <a:t>에 통합 적용할 수 있는 </a:t>
            </a:r>
            <a:r>
              <a:rPr lang="en-US" altLang="ko-KR" dirty="0"/>
              <a:t>Platform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Introduce</a:t>
            </a:r>
            <a:endParaRPr lang="en-US" altLang="ko-KR" dirty="0">
              <a:latin typeface="+mn-lt"/>
              <a:ea typeface="+mn-ea"/>
              <a:sym typeface="산돌고딕 L" pitchFamily="18" charset="-127"/>
            </a:endParaRPr>
          </a:p>
        </p:txBody>
      </p:sp>
      <p:grpSp>
        <p:nvGrpSpPr>
          <p:cNvPr id="4" name="그룹 98"/>
          <p:cNvGrpSpPr/>
          <p:nvPr/>
        </p:nvGrpSpPr>
        <p:grpSpPr>
          <a:xfrm>
            <a:off x="690367" y="2302633"/>
            <a:ext cx="3821060" cy="694319"/>
            <a:chOff x="645978" y="2302633"/>
            <a:chExt cx="3821060" cy="694319"/>
          </a:xfrm>
        </p:grpSpPr>
        <p:grpSp>
          <p:nvGrpSpPr>
            <p:cNvPr id="5" name="그룹 103"/>
            <p:cNvGrpSpPr/>
            <p:nvPr/>
          </p:nvGrpSpPr>
          <p:grpSpPr>
            <a:xfrm>
              <a:off x="645978" y="2345496"/>
              <a:ext cx="879227" cy="651456"/>
              <a:chOff x="467684" y="3202954"/>
              <a:chExt cx="1008000" cy="768918"/>
            </a:xfrm>
          </p:grpSpPr>
          <p:pic>
            <p:nvPicPr>
              <p:cNvPr id="50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7684" y="3202954"/>
                <a:ext cx="1008000" cy="5657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" name="직사각형 50"/>
              <p:cNvSpPr/>
              <p:nvPr/>
            </p:nvSpPr>
            <p:spPr>
              <a:xfrm>
                <a:off x="688593" y="3735746"/>
                <a:ext cx="566182" cy="236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Calibri" pitchFamily="34" charset="0"/>
                  </a:rPr>
                  <a:t> iOS 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Calibri" pitchFamily="34" charset="0"/>
                </a:endParaRPr>
              </a:p>
            </p:txBody>
          </p:sp>
        </p:grpSp>
        <p:grpSp>
          <p:nvGrpSpPr>
            <p:cNvPr id="6" name="그룹 102"/>
            <p:cNvGrpSpPr/>
            <p:nvPr/>
          </p:nvGrpSpPr>
          <p:grpSpPr>
            <a:xfrm>
              <a:off x="1645879" y="2302633"/>
              <a:ext cx="1350242" cy="694318"/>
              <a:chOff x="1729811" y="3152363"/>
              <a:chExt cx="1548000" cy="819508"/>
            </a:xfrm>
          </p:grpSpPr>
          <p:grpSp>
            <p:nvGrpSpPr>
              <p:cNvPr id="7" name="그룹 57"/>
              <p:cNvGrpSpPr/>
              <p:nvPr/>
            </p:nvGrpSpPr>
            <p:grpSpPr>
              <a:xfrm>
                <a:off x="1729811" y="3152363"/>
                <a:ext cx="1548000" cy="616305"/>
                <a:chOff x="1869604" y="3037259"/>
                <a:chExt cx="1555811" cy="616305"/>
              </a:xfrm>
            </p:grpSpPr>
            <p:pic>
              <p:nvPicPr>
                <p:cNvPr id="47" name="Picture 8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525415" y="3037259"/>
                  <a:ext cx="900000" cy="6163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8" name="Picture 1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157636" y="3156529"/>
                  <a:ext cx="352588" cy="497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9" name="Picture 14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869604" y="3186725"/>
                  <a:ext cx="252000" cy="4668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46" name="직사각형 45"/>
              <p:cNvSpPr/>
              <p:nvPr/>
            </p:nvSpPr>
            <p:spPr>
              <a:xfrm>
                <a:off x="1963751" y="3735745"/>
                <a:ext cx="1080120" cy="236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Calibri" pitchFamily="34" charset="0"/>
                  </a:rPr>
                  <a:t>  Android 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Calibri" pitchFamily="34" charset="0"/>
                </a:endParaRPr>
              </a:p>
            </p:txBody>
          </p:sp>
        </p:grpSp>
        <p:grpSp>
          <p:nvGrpSpPr>
            <p:cNvPr id="8" name="그룹 101"/>
            <p:cNvGrpSpPr/>
            <p:nvPr/>
          </p:nvGrpSpPr>
          <p:grpSpPr>
            <a:xfrm>
              <a:off x="3116796" y="2318181"/>
              <a:ext cx="1350242" cy="678771"/>
              <a:chOff x="3566224" y="3170714"/>
              <a:chExt cx="1548000" cy="801158"/>
            </a:xfrm>
          </p:grpSpPr>
          <p:grpSp>
            <p:nvGrpSpPr>
              <p:cNvPr id="9" name="그룹 64"/>
              <p:cNvGrpSpPr/>
              <p:nvPr/>
            </p:nvGrpSpPr>
            <p:grpSpPr>
              <a:xfrm>
                <a:off x="3566224" y="3170714"/>
                <a:ext cx="1548000" cy="597954"/>
                <a:chOff x="3736479" y="3134862"/>
                <a:chExt cx="1572455" cy="597954"/>
              </a:xfrm>
            </p:grpSpPr>
            <p:pic>
              <p:nvPicPr>
                <p:cNvPr id="42" name="Picture 15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3736479" y="3154251"/>
                  <a:ext cx="297755" cy="5785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3" name="Picture 17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4073277" y="3134862"/>
                  <a:ext cx="306000" cy="5979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4" name="Picture 18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4408934" y="3140968"/>
                  <a:ext cx="900000" cy="5918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41" name="직사각형 40"/>
              <p:cNvSpPr/>
              <p:nvPr/>
            </p:nvSpPr>
            <p:spPr>
              <a:xfrm>
                <a:off x="3800164" y="3735746"/>
                <a:ext cx="1080120" cy="236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Calibri" pitchFamily="34" charset="0"/>
                  </a:rPr>
                  <a:t> Window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Calibri" pitchFamily="34" charset="0"/>
                </a:endParaRPr>
              </a:p>
            </p:txBody>
          </p:sp>
        </p:grpSp>
      </p:grpSp>
      <p:sp>
        <p:nvSpPr>
          <p:cNvPr id="91" name="오른쪽 화살표 90"/>
          <p:cNvSpPr/>
          <p:nvPr/>
        </p:nvSpPr>
        <p:spPr>
          <a:xfrm>
            <a:off x="477156" y="1808162"/>
            <a:ext cx="1737271" cy="252000"/>
          </a:xfrm>
          <a:prstGeom prst="rightArrow">
            <a:avLst>
              <a:gd name="adj1" fmla="val 100000"/>
              <a:gd name="adj2" fmla="val 4496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</a:rPr>
              <a:t>다양한 </a:t>
            </a:r>
            <a:r>
              <a:rPr lang="en-US" altLang="ko-KR" sz="900" b="1" dirty="0">
                <a:solidFill>
                  <a:schemeClr val="bg1"/>
                </a:solidFill>
              </a:rPr>
              <a:t>OS</a:t>
            </a:r>
            <a:r>
              <a:rPr lang="ko-KR" altLang="en-US" sz="900" b="1" dirty="0">
                <a:solidFill>
                  <a:schemeClr val="bg1"/>
                </a:solidFill>
              </a:rPr>
              <a:t>와 디바이스 지원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88950" y="3465513"/>
            <a:ext cx="4211638" cy="392415"/>
          </a:xfrm>
          <a:prstGeom prst="rect">
            <a:avLst/>
          </a:prstGeom>
        </p:spPr>
        <p:txBody>
          <a:bodyPr wrap="square" lIns="180000" rIns="180000">
            <a:spAutoFit/>
          </a:bodyPr>
          <a:lstStyle/>
          <a:p>
            <a:pPr marL="123825" lvl="0" indent="-123825" latinLnBrk="0">
              <a:buFont typeface="Wingdings" pitchFamily="2" charset="2"/>
              <a:buChar char="l"/>
            </a:pPr>
            <a:r>
              <a:rPr lang="en-US" altLang="ko-KR" sz="900" dirty="0">
                <a:latin typeface="+mn-lt"/>
                <a:ea typeface="+mn-ea"/>
              </a:rPr>
              <a:t>OS </a:t>
            </a:r>
            <a:r>
              <a:rPr lang="ko-KR" altLang="en-US" sz="900" dirty="0">
                <a:latin typeface="+mn-lt"/>
                <a:ea typeface="+mn-ea"/>
              </a:rPr>
              <a:t>종류나 화면 크기 등에 관계 없이 </a:t>
            </a:r>
            <a:r>
              <a:rPr lang="en-US" altLang="ko-KR" sz="900" dirty="0">
                <a:latin typeface="+mn-lt"/>
                <a:ea typeface="+mn-ea"/>
              </a:rPr>
              <a:t>‘</a:t>
            </a:r>
            <a:r>
              <a:rPr lang="ko-KR" altLang="en-US" sz="900" dirty="0" err="1">
                <a:latin typeface="+mn-lt"/>
                <a:ea typeface="+mn-ea"/>
              </a:rPr>
              <a:t>원소스</a:t>
            </a:r>
            <a:r>
              <a:rPr lang="ko-KR" altLang="en-US" sz="900" dirty="0">
                <a:latin typeface="+mn-lt"/>
                <a:ea typeface="+mn-ea"/>
              </a:rPr>
              <a:t> 멀티 </a:t>
            </a:r>
            <a:r>
              <a:rPr lang="ko-KR" altLang="en-US" sz="900" dirty="0" err="1">
                <a:latin typeface="+mn-lt"/>
                <a:ea typeface="+mn-ea"/>
              </a:rPr>
              <a:t>유즈</a:t>
            </a:r>
            <a:r>
              <a:rPr lang="ko-KR" altLang="en-US" sz="900" dirty="0">
                <a:latin typeface="+mn-lt"/>
                <a:ea typeface="+mn-ea"/>
              </a:rPr>
              <a:t> </a:t>
            </a:r>
            <a:r>
              <a:rPr lang="en-US" altLang="ko-KR" sz="900" dirty="0">
                <a:latin typeface="+mn-lt"/>
                <a:ea typeface="+mn-ea"/>
              </a:rPr>
              <a:t>(One Source Multi Use)’</a:t>
            </a:r>
            <a:r>
              <a:rPr lang="ko-KR" altLang="en-US" sz="900" dirty="0">
                <a:latin typeface="+mn-lt"/>
                <a:ea typeface="+mn-ea"/>
              </a:rPr>
              <a:t>가 가능하기 때문에 </a:t>
            </a:r>
            <a:r>
              <a:rPr lang="ko-KR" altLang="en-US" sz="1050" b="1" dirty="0">
                <a:latin typeface="+mn-lt"/>
                <a:ea typeface="+mn-ea"/>
              </a:rPr>
              <a:t>비용을 절감하고 기간을 줄여 줍니다</a:t>
            </a:r>
            <a:r>
              <a:rPr lang="en-US" altLang="ko-KR" sz="1050" b="1" dirty="0">
                <a:latin typeface="+mn-lt"/>
                <a:ea typeface="+mn-ea"/>
              </a:rPr>
              <a:t>.</a:t>
            </a:r>
            <a:endParaRPr lang="ko-KR" altLang="en-US" sz="900" b="1" dirty="0">
              <a:latin typeface="+mn-lt"/>
              <a:ea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5413" y="3465513"/>
            <a:ext cx="4211637" cy="392415"/>
          </a:xfrm>
          <a:prstGeom prst="rect">
            <a:avLst/>
          </a:prstGeom>
        </p:spPr>
        <p:txBody>
          <a:bodyPr wrap="square" lIns="180000" rIns="180000">
            <a:spAutoFit/>
          </a:bodyPr>
          <a:lstStyle/>
          <a:p>
            <a:pPr marL="123825" indent="-123825" latinLnBrk="0">
              <a:buFont typeface="Wingdings" pitchFamily="2" charset="2"/>
              <a:buChar char="l"/>
            </a:pPr>
            <a:r>
              <a:rPr lang="ko-KR" altLang="en-US" sz="900" dirty="0">
                <a:latin typeface="+mn-lt"/>
                <a:ea typeface="+mn-ea"/>
              </a:rPr>
              <a:t>개발언어로는 개발자 및 기업</a:t>
            </a:r>
            <a:r>
              <a:rPr lang="en-US" altLang="ko-KR" sz="900" dirty="0">
                <a:latin typeface="+mn-lt"/>
                <a:ea typeface="+mn-ea"/>
              </a:rPr>
              <a:t>IT </a:t>
            </a:r>
            <a:r>
              <a:rPr lang="ko-KR" altLang="en-US" sz="900" dirty="0">
                <a:latin typeface="+mn-lt"/>
                <a:ea typeface="+mn-ea"/>
              </a:rPr>
              <a:t>담당자들에게 익숙한 </a:t>
            </a:r>
            <a:r>
              <a:rPr lang="en-US" altLang="ko-KR" sz="900" dirty="0">
                <a:latin typeface="+mn-lt"/>
                <a:ea typeface="+mn-ea"/>
              </a:rPr>
              <a:t>HTML</a:t>
            </a:r>
            <a:r>
              <a:rPr lang="ko-KR" altLang="en-US" sz="900" dirty="0">
                <a:latin typeface="+mn-lt"/>
                <a:ea typeface="+mn-ea"/>
              </a:rPr>
              <a:t>을 채택해 </a:t>
            </a:r>
            <a:r>
              <a:rPr lang="ko-KR" altLang="en-US" sz="1050" b="1" dirty="0">
                <a:latin typeface="+mn-lt"/>
                <a:ea typeface="+mn-ea"/>
              </a:rPr>
              <a:t>개발 및 유지관리를 수월하게 할 수 있습니다</a:t>
            </a:r>
            <a:r>
              <a:rPr lang="en-US" altLang="ko-KR" sz="1050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92" name="오른쪽 화살표 91"/>
          <p:cNvSpPr/>
          <p:nvPr/>
        </p:nvSpPr>
        <p:spPr>
          <a:xfrm>
            <a:off x="5193618" y="1808162"/>
            <a:ext cx="1160928" cy="252000"/>
          </a:xfrm>
          <a:prstGeom prst="rightArrow">
            <a:avLst>
              <a:gd name="adj1" fmla="val 100000"/>
              <a:gd name="adj2" fmla="val 4496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9pPr>
          </a:lstStyle>
          <a:p>
            <a:r>
              <a:rPr lang="en-US" altLang="ko-KR" sz="900" b="1" dirty="0">
                <a:solidFill>
                  <a:schemeClr val="bg1"/>
                </a:solidFill>
              </a:rPr>
              <a:t>HTML </a:t>
            </a:r>
            <a:r>
              <a:rPr lang="ko-KR" altLang="en-US" sz="900" b="1" dirty="0">
                <a:solidFill>
                  <a:schemeClr val="bg1"/>
                </a:solidFill>
              </a:rPr>
              <a:t>언어 채택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477156" y="4132126"/>
            <a:ext cx="4223432" cy="2206625"/>
            <a:chOff x="477156" y="4246562"/>
            <a:chExt cx="4223432" cy="2206625"/>
          </a:xfrm>
        </p:grpSpPr>
        <p:sp>
          <p:nvSpPr>
            <p:cNvPr id="95" name="모서리가 둥근 직사각형 94"/>
            <p:cNvSpPr/>
            <p:nvPr/>
          </p:nvSpPr>
          <p:spPr bwMode="auto">
            <a:xfrm>
              <a:off x="477156" y="4246562"/>
              <a:ext cx="4223432" cy="2206625"/>
            </a:xfrm>
            <a:prstGeom prst="roundRect">
              <a:avLst>
                <a:gd name="adj" fmla="val 515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398" dir="1593903" algn="ctr" rotWithShape="0">
                <a:schemeClr val="bg1"/>
              </a:outerShdw>
            </a:effectLst>
          </p:spPr>
          <p:txBody>
            <a:bodyPr wrap="none" lIns="90000" tIns="46800" rIns="90000" bIns="46800" anchor="ctr"/>
            <a:lstStyle/>
            <a:p>
              <a:pPr marL="193675" indent="-193675" algn="ctr">
                <a:defRPr/>
              </a:pPr>
              <a:endParaRPr lang="ko-KR" altLang="en-US" sz="700" dirty="0">
                <a:latin typeface="+mn-lt"/>
                <a:ea typeface="+mn-ea"/>
                <a:cs typeface="Calibri" pitchFamily="34" charset="0"/>
              </a:endParaRPr>
            </a:p>
          </p:txBody>
        </p:sp>
        <p:grpSp>
          <p:nvGrpSpPr>
            <p:cNvPr id="10" name="그룹 117"/>
            <p:cNvGrpSpPr/>
            <p:nvPr/>
          </p:nvGrpSpPr>
          <p:grpSpPr>
            <a:xfrm>
              <a:off x="644105" y="4835864"/>
              <a:ext cx="3912914" cy="490688"/>
              <a:chOff x="405308" y="4456162"/>
              <a:chExt cx="4752000" cy="579163"/>
            </a:xfrm>
          </p:grpSpPr>
          <p:sp>
            <p:nvSpPr>
              <p:cNvPr id="67" name="모서리가 둥근 직사각형 66"/>
              <p:cNvSpPr/>
              <p:nvPr/>
            </p:nvSpPr>
            <p:spPr bwMode="auto">
              <a:xfrm>
                <a:off x="405308" y="4456162"/>
                <a:ext cx="903029" cy="577550"/>
              </a:xfrm>
              <a:prstGeom prst="roundRect">
                <a:avLst>
                  <a:gd name="adj" fmla="val 6047"/>
                </a:avLst>
              </a:prstGeom>
              <a:solidFill>
                <a:srgbClr val="D2D4CA">
                  <a:alpha val="69804"/>
                </a:srgbClr>
              </a:solidFill>
              <a:ln w="571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72000" bIns="72000" rtlCol="0" anchor="ctr">
                <a:noAutofit/>
              </a:bodyPr>
              <a:lstStyle/>
              <a:p>
                <a:pPr indent="-193675"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Group</a:t>
                </a:r>
              </a:p>
              <a:p>
                <a:pPr indent="-193675"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ware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 bwMode="auto">
              <a:xfrm>
                <a:off x="1369548" y="4456162"/>
                <a:ext cx="900366" cy="577550"/>
              </a:xfrm>
              <a:prstGeom prst="roundRect">
                <a:avLst>
                  <a:gd name="adj" fmla="val 7200"/>
                </a:avLst>
              </a:prstGeom>
              <a:solidFill>
                <a:srgbClr val="D2D4CA">
                  <a:alpha val="69804"/>
                </a:srgbClr>
              </a:solidFill>
              <a:ln w="571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72000" bIns="72000" rtlCol="0" anchor="ctr">
                <a:noAutofit/>
              </a:bodyPr>
              <a:lstStyle/>
              <a:p>
                <a:pPr indent="-193675" algn="ctr" latinLnBrk="0">
                  <a:defRPr/>
                </a:pP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SFA</a:t>
                </a:r>
              </a:p>
            </p:txBody>
          </p:sp>
          <p:sp>
            <p:nvSpPr>
              <p:cNvPr id="69" name="모서리가 둥근 직사각형 68"/>
              <p:cNvSpPr/>
              <p:nvPr/>
            </p:nvSpPr>
            <p:spPr bwMode="auto">
              <a:xfrm>
                <a:off x="2331125" y="4456162"/>
                <a:ext cx="900366" cy="577550"/>
              </a:xfrm>
              <a:prstGeom prst="roundRect">
                <a:avLst>
                  <a:gd name="adj" fmla="val 6016"/>
                </a:avLst>
              </a:prstGeom>
              <a:solidFill>
                <a:srgbClr val="D2D4CA">
                  <a:alpha val="69804"/>
                </a:srgbClr>
              </a:solidFill>
              <a:ln w="571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72000" bIns="72000" rtlCol="0" anchor="ctr">
                <a:noAutofit/>
              </a:bodyPr>
              <a:lstStyle/>
              <a:p>
                <a:pPr indent="-193675" algn="ctr" latinLnBrk="0">
                  <a:defRPr/>
                </a:pP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FFA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 bwMode="auto">
              <a:xfrm>
                <a:off x="3292702" y="4456162"/>
                <a:ext cx="903030" cy="577550"/>
              </a:xfrm>
              <a:prstGeom prst="roundRect">
                <a:avLst>
                  <a:gd name="adj" fmla="val 5458"/>
                </a:avLst>
              </a:prstGeom>
              <a:solidFill>
                <a:srgbClr val="D2D4CA">
                  <a:alpha val="69804"/>
                </a:srgbClr>
              </a:solidFill>
              <a:ln w="571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72000" bIns="72000" rtlCol="0" anchor="ctr">
                <a:noAutofit/>
              </a:bodyPr>
              <a:lstStyle/>
              <a:p>
                <a:pPr indent="-193675" algn="ctr" latinLnBrk="0">
                  <a:defRPr/>
                </a:pP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CRM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 bwMode="auto">
              <a:xfrm>
                <a:off x="4256942" y="4457775"/>
                <a:ext cx="900366" cy="577550"/>
              </a:xfrm>
              <a:prstGeom prst="roundRect">
                <a:avLst>
                  <a:gd name="adj" fmla="val 6016"/>
                </a:avLst>
              </a:prstGeom>
              <a:solidFill>
                <a:srgbClr val="D2D4CA">
                  <a:alpha val="69804"/>
                </a:srgbClr>
              </a:solidFill>
              <a:ln w="571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72000" bIns="72000" rtlCol="0" anchor="ctr">
                <a:noAutofit/>
              </a:bodyPr>
              <a:lstStyle/>
              <a:p>
                <a:pPr indent="-193675" algn="ctr" latinLnBrk="0">
                  <a:defRPr/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기업전용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  <a:p>
                <a:pPr indent="-193675" algn="ctr" latinLnBrk="0">
                  <a:defRPr/>
                </a:pP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Apps Store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</p:grpSp>
        <p:sp>
          <p:nvSpPr>
            <p:cNvPr id="96" name="오른쪽 화살표 95"/>
            <p:cNvSpPr/>
            <p:nvPr/>
          </p:nvSpPr>
          <p:spPr>
            <a:xfrm>
              <a:off x="477156" y="4246562"/>
              <a:ext cx="1632948" cy="252000"/>
            </a:xfrm>
            <a:prstGeom prst="rightArrow">
              <a:avLst>
                <a:gd name="adj1" fmla="val 100000"/>
                <a:gd name="adj2" fmla="val 4496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</a:rPr>
                <a:t>기업 </a:t>
              </a:r>
              <a:r>
                <a:rPr lang="ko-KR" altLang="en-US" sz="900" b="1" dirty="0" err="1">
                  <a:solidFill>
                    <a:schemeClr val="bg1"/>
                  </a:solidFill>
                </a:rPr>
                <a:t>모빌리티</a:t>
              </a:r>
              <a:r>
                <a:rPr lang="ko-KR" altLang="en-US" sz="900" b="1" dirty="0">
                  <a:solidFill>
                    <a:schemeClr val="bg1"/>
                  </a:solidFill>
                </a:rPr>
                <a:t> 환경 구축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88951" y="5745288"/>
              <a:ext cx="4211637" cy="553998"/>
            </a:xfrm>
            <a:prstGeom prst="rect">
              <a:avLst/>
            </a:prstGeom>
          </p:spPr>
          <p:txBody>
            <a:bodyPr wrap="square" lIns="180000" rIns="180000">
              <a:spAutoFit/>
            </a:bodyPr>
            <a:lstStyle/>
            <a:p>
              <a:pPr marL="123825" indent="-123825" latinLnBrk="0">
                <a:buFont typeface="Wingdings" pitchFamily="2" charset="2"/>
                <a:buChar char="l"/>
              </a:pPr>
              <a:r>
                <a:rPr lang="en-US" altLang="ko-KR" sz="900" dirty="0">
                  <a:latin typeface="+mn-lt"/>
                  <a:ea typeface="+mn-ea"/>
                </a:rPr>
                <a:t>Legacy </a:t>
              </a:r>
              <a:r>
                <a:rPr lang="ko-KR" altLang="en-US" sz="900" dirty="0">
                  <a:latin typeface="+mn-lt"/>
                  <a:ea typeface="+mn-ea"/>
                </a:rPr>
                <a:t>시스템과 연동하여 </a:t>
              </a:r>
              <a:r>
                <a:rPr lang="ko-KR" altLang="en-US" sz="1050" b="1" dirty="0">
                  <a:latin typeface="+mn-lt"/>
                  <a:ea typeface="+mn-ea"/>
                </a:rPr>
                <a:t>기업에서 우선적으로 필요로 하는 </a:t>
              </a:r>
              <a:r>
                <a:rPr lang="en-US" altLang="ko-KR" sz="1050" b="1" dirty="0">
                  <a:latin typeface="+mn-lt"/>
                  <a:ea typeface="+mn-ea"/>
                </a:rPr>
                <a:t>Groupware, SFA, FFA, CRM </a:t>
              </a:r>
              <a:r>
                <a:rPr lang="ko-KR" altLang="en-US" sz="1050" b="1" dirty="0">
                  <a:latin typeface="+mn-lt"/>
                  <a:ea typeface="+mn-ea"/>
                </a:rPr>
                <a:t>등의</a:t>
              </a:r>
              <a:r>
                <a:rPr lang="ko-KR" altLang="en-US" sz="900" b="1" dirty="0">
                  <a:latin typeface="+mn-lt"/>
                  <a:ea typeface="+mn-ea"/>
                </a:rPr>
                <a:t> </a:t>
              </a:r>
              <a:r>
                <a:rPr lang="ko-KR" altLang="en-US" sz="1050" b="1" dirty="0">
                  <a:latin typeface="+mn-lt"/>
                  <a:ea typeface="+mn-ea"/>
                </a:rPr>
                <a:t>애플리케이션</a:t>
              </a:r>
              <a:r>
                <a:rPr lang="ko-KR" altLang="en-US" sz="900" dirty="0">
                  <a:latin typeface="+mn-lt"/>
                  <a:ea typeface="+mn-ea"/>
                </a:rPr>
                <a:t>을 빠르게 구축할 수 있는 환경을 제공합니다</a:t>
              </a:r>
              <a:r>
                <a:rPr lang="en-US" altLang="ko-KR" sz="900" dirty="0">
                  <a:latin typeface="+mn-lt"/>
                  <a:ea typeface="+mn-ea"/>
                </a:rPr>
                <a:t>. </a:t>
              </a:r>
            </a:p>
          </p:txBody>
        </p:sp>
      </p:grpSp>
      <p:pic>
        <p:nvPicPr>
          <p:cNvPr id="1026" name="Picture 2" descr="C:\Users\uracle\AppData\Local\Microsoft\Windows\Temporary Internet Files\Content.IE5\S74VK16O\MP900390092[1].jpg"/>
          <p:cNvPicPr>
            <a:picLocks noChangeAspect="1" noChangeArrowheads="1"/>
          </p:cNvPicPr>
          <p:nvPr/>
        </p:nvPicPr>
        <p:blipFill>
          <a:blip r:embed="rId10" cstate="print">
            <a:grayscl/>
          </a:blip>
          <a:srcRect/>
          <a:stretch>
            <a:fillRect/>
          </a:stretch>
        </p:blipFill>
        <p:spPr bwMode="auto">
          <a:xfrm>
            <a:off x="6561325" y="2240868"/>
            <a:ext cx="1488018" cy="1061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15" name="그룹 14"/>
          <p:cNvGrpSpPr/>
          <p:nvPr/>
        </p:nvGrpSpPr>
        <p:grpSpPr>
          <a:xfrm>
            <a:off x="5193618" y="4132126"/>
            <a:ext cx="4223432" cy="2206625"/>
            <a:chOff x="5193618" y="4246562"/>
            <a:chExt cx="4223432" cy="2206625"/>
          </a:xfrm>
        </p:grpSpPr>
        <p:sp>
          <p:nvSpPr>
            <p:cNvPr id="52" name="모서리가 둥근 직사각형 51"/>
            <p:cNvSpPr/>
            <p:nvPr/>
          </p:nvSpPr>
          <p:spPr bwMode="auto">
            <a:xfrm>
              <a:off x="5193618" y="4246562"/>
              <a:ext cx="4223432" cy="2206625"/>
            </a:xfrm>
            <a:prstGeom prst="roundRect">
              <a:avLst>
                <a:gd name="adj" fmla="val 515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398" dir="1593903" algn="ctr" rotWithShape="0">
                <a:schemeClr val="bg1"/>
              </a:outerShdw>
            </a:effectLst>
          </p:spPr>
          <p:txBody>
            <a:bodyPr wrap="none" lIns="90000" tIns="46800" rIns="90000" bIns="46800" anchor="ctr"/>
            <a:lstStyle/>
            <a:p>
              <a:pPr marL="193675" indent="-193675" algn="ctr">
                <a:defRPr/>
              </a:pPr>
              <a:endParaRPr lang="ko-KR" altLang="en-US" sz="700" dirty="0">
                <a:latin typeface="+mn-lt"/>
                <a:ea typeface="+mn-ea"/>
                <a:cs typeface="Calibri" pitchFamily="34" charset="0"/>
              </a:endParaRPr>
            </a:p>
          </p:txBody>
        </p:sp>
        <p:grpSp>
          <p:nvGrpSpPr>
            <p:cNvPr id="53" name="그룹 116"/>
            <p:cNvGrpSpPr/>
            <p:nvPr/>
          </p:nvGrpSpPr>
          <p:grpSpPr>
            <a:xfrm>
              <a:off x="5340779" y="4833156"/>
              <a:ext cx="3912914" cy="490688"/>
              <a:chOff x="369954" y="5490891"/>
              <a:chExt cx="4860809" cy="579163"/>
            </a:xfrm>
          </p:grpSpPr>
          <p:sp>
            <p:nvSpPr>
              <p:cNvPr id="54" name="모서리가 둥근 직사각형 53"/>
              <p:cNvSpPr/>
              <p:nvPr/>
            </p:nvSpPr>
            <p:spPr bwMode="auto">
              <a:xfrm>
                <a:off x="369954" y="5490891"/>
                <a:ext cx="920566" cy="577550"/>
              </a:xfrm>
              <a:prstGeom prst="roundRect">
                <a:avLst>
                  <a:gd name="adj" fmla="val 6047"/>
                </a:avLst>
              </a:prstGeom>
              <a:solidFill>
                <a:srgbClr val="D2D4CA">
                  <a:alpha val="69804"/>
                </a:srgbClr>
              </a:solidFill>
              <a:ln w="571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72000" bIns="72000" rtlCol="0" anchor="ctr">
                <a:noAutofit/>
              </a:bodyPr>
              <a:lstStyle/>
              <a:p>
                <a:pPr indent="-193675" algn="ctr" latinLnBrk="0">
                  <a:defRPr/>
                </a:pP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PUSH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55" name="모서리가 둥근 직사각형 54"/>
              <p:cNvSpPr/>
              <p:nvPr/>
            </p:nvSpPr>
            <p:spPr bwMode="auto">
              <a:xfrm>
                <a:off x="1357051" y="5490891"/>
                <a:ext cx="917851" cy="577550"/>
              </a:xfrm>
              <a:prstGeom prst="roundRect">
                <a:avLst>
                  <a:gd name="adj" fmla="val 7200"/>
                </a:avLst>
              </a:prstGeom>
              <a:solidFill>
                <a:srgbClr val="D2D4CA">
                  <a:alpha val="69804"/>
                </a:srgbClr>
              </a:solidFill>
              <a:ln w="571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72000" bIns="72000" rtlCol="0" anchor="ctr">
                <a:noAutofit/>
              </a:bodyPr>
              <a:lstStyle/>
              <a:p>
                <a:pPr indent="-193675" algn="ctr" latinLnBrk="0">
                  <a:defRPr/>
                </a:pP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SNS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 bwMode="auto">
              <a:xfrm>
                <a:off x="2341433" y="5490891"/>
                <a:ext cx="917851" cy="577550"/>
              </a:xfrm>
              <a:prstGeom prst="roundRect">
                <a:avLst>
                  <a:gd name="adj" fmla="val 6016"/>
                </a:avLst>
              </a:prstGeom>
              <a:solidFill>
                <a:srgbClr val="D2D4CA">
                  <a:alpha val="69804"/>
                </a:srgbClr>
              </a:solidFill>
              <a:ln w="571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72000" bIns="72000" rtlCol="0" anchor="ctr">
                <a:noAutofit/>
              </a:bodyPr>
              <a:lstStyle/>
              <a:p>
                <a:pPr indent="-193675" algn="ctr" latinLnBrk="0">
                  <a:defRPr/>
                </a:pP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Streaming</a:t>
                </a:r>
              </a:p>
            </p:txBody>
          </p:sp>
          <p:sp>
            <p:nvSpPr>
              <p:cNvPr id="57" name="모서리가 둥근 직사각형 56"/>
              <p:cNvSpPr/>
              <p:nvPr/>
            </p:nvSpPr>
            <p:spPr bwMode="auto">
              <a:xfrm>
                <a:off x="3325815" y="5490891"/>
                <a:ext cx="920567" cy="577550"/>
              </a:xfrm>
              <a:prstGeom prst="roundRect">
                <a:avLst>
                  <a:gd name="adj" fmla="val 5458"/>
                </a:avLst>
              </a:prstGeom>
              <a:solidFill>
                <a:srgbClr val="D2D4CA">
                  <a:alpha val="69804"/>
                </a:srgbClr>
              </a:solidFill>
              <a:ln w="571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72000" bIns="72000" rtlCol="0" anchor="ctr">
                <a:noAutofit/>
              </a:bodyPr>
              <a:lstStyle/>
              <a:p>
                <a:pPr indent="-193675" algn="ctr" latinLnBrk="0">
                  <a:defRPr/>
                </a:pP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MDM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58" name="모서리가 둥근 직사각형 57"/>
              <p:cNvSpPr/>
              <p:nvPr/>
            </p:nvSpPr>
            <p:spPr bwMode="auto">
              <a:xfrm>
                <a:off x="4312912" y="5492504"/>
                <a:ext cx="917851" cy="577550"/>
              </a:xfrm>
              <a:prstGeom prst="roundRect">
                <a:avLst>
                  <a:gd name="adj" fmla="val 6016"/>
                </a:avLst>
              </a:prstGeom>
              <a:solidFill>
                <a:srgbClr val="D2D4CA">
                  <a:alpha val="69804"/>
                </a:srgbClr>
              </a:solidFill>
              <a:ln w="571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72000" bIns="72000" rtlCol="0" anchor="ctr">
                <a:noAutofit/>
              </a:bodyPr>
              <a:lstStyle/>
              <a:p>
                <a:pPr indent="-193675" algn="ctr" latinLnBrk="0">
                  <a:defRPr/>
                </a:pP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Apps Store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</p:grpSp>
        <p:sp>
          <p:nvSpPr>
            <p:cNvPr id="59" name="오른쪽 화살표 58"/>
            <p:cNvSpPr/>
            <p:nvPr/>
          </p:nvSpPr>
          <p:spPr>
            <a:xfrm>
              <a:off x="5193618" y="4246562"/>
              <a:ext cx="1632948" cy="252000"/>
            </a:xfrm>
            <a:prstGeom prst="rightArrow">
              <a:avLst>
                <a:gd name="adj1" fmla="val 100000"/>
                <a:gd name="adj2" fmla="val 4496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</a:rPr>
                <a:t>부가 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Platform/Contents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205412" y="5745288"/>
              <a:ext cx="4211638" cy="553998"/>
            </a:xfrm>
            <a:prstGeom prst="rect">
              <a:avLst/>
            </a:prstGeom>
          </p:spPr>
          <p:txBody>
            <a:bodyPr wrap="square" lIns="180000" rIns="180000">
              <a:spAutoFit/>
            </a:bodyPr>
            <a:lstStyle/>
            <a:p>
              <a:pPr marL="123825" indent="-123825" latinLnBrk="0">
                <a:buFont typeface="Wingdings" pitchFamily="2" charset="2"/>
                <a:buChar char="l"/>
              </a:pPr>
              <a:r>
                <a:rPr lang="ko-KR" altLang="en-US" sz="900" dirty="0" err="1">
                  <a:latin typeface="+mn-lt"/>
                  <a:ea typeface="+mn-ea"/>
                </a:rPr>
                <a:t>푸시</a:t>
              </a:r>
              <a:r>
                <a:rPr lang="ko-KR" altLang="en-US" sz="900" dirty="0">
                  <a:latin typeface="+mn-lt"/>
                  <a:ea typeface="+mn-ea"/>
                </a:rPr>
                <a:t> 알림 서비스</a:t>
              </a:r>
              <a:r>
                <a:rPr lang="en-US" altLang="ko-KR" sz="900" dirty="0">
                  <a:latin typeface="+mn-lt"/>
                  <a:ea typeface="+mn-ea"/>
                </a:rPr>
                <a:t>, </a:t>
              </a:r>
              <a:r>
                <a:rPr lang="ko-KR" altLang="en-US" sz="900" dirty="0">
                  <a:latin typeface="+mn-lt"/>
                  <a:ea typeface="+mn-ea"/>
                </a:rPr>
                <a:t>동영상 </a:t>
              </a:r>
              <a:r>
                <a:rPr lang="en-US" altLang="ko-KR" sz="900" dirty="0">
                  <a:latin typeface="+mn-lt"/>
                  <a:ea typeface="+mn-ea"/>
                </a:rPr>
                <a:t>Platform, </a:t>
              </a:r>
              <a:r>
                <a:rPr lang="ko-KR" altLang="en-US" sz="900" dirty="0" err="1">
                  <a:latin typeface="+mn-lt"/>
                  <a:ea typeface="+mn-ea"/>
                </a:rPr>
                <a:t>소셜</a:t>
              </a:r>
              <a:r>
                <a:rPr lang="ko-KR" altLang="en-US" sz="900" dirty="0">
                  <a:latin typeface="+mn-lt"/>
                  <a:ea typeface="+mn-ea"/>
                </a:rPr>
                <a:t> 네트워크 서비스</a:t>
              </a:r>
              <a:r>
                <a:rPr lang="en-US" altLang="ko-KR" sz="900" dirty="0">
                  <a:latin typeface="+mn-lt"/>
                  <a:ea typeface="+mn-ea"/>
                </a:rPr>
                <a:t>(SNS) </a:t>
              </a:r>
              <a:r>
                <a:rPr lang="ko-KR" altLang="en-US" sz="900" dirty="0">
                  <a:latin typeface="+mn-lt"/>
                  <a:ea typeface="+mn-ea"/>
                </a:rPr>
                <a:t>등 </a:t>
              </a:r>
              <a:r>
                <a:rPr lang="ko-KR" altLang="en-US" sz="1050" b="1" dirty="0">
                  <a:latin typeface="+mn-lt"/>
                  <a:ea typeface="+mn-ea"/>
                </a:rPr>
                <a:t>다양한 부가 </a:t>
              </a:r>
              <a:r>
                <a:rPr lang="en-US" altLang="ko-KR" sz="1050" b="1" dirty="0">
                  <a:latin typeface="+mn-lt"/>
                  <a:ea typeface="+mn-ea"/>
                </a:rPr>
                <a:t>Platform</a:t>
              </a:r>
              <a:r>
                <a:rPr lang="ko-KR" altLang="en-US" sz="1050" b="1" dirty="0">
                  <a:latin typeface="+mn-lt"/>
                  <a:ea typeface="+mn-ea"/>
                </a:rPr>
                <a:t>과 관리 </a:t>
              </a:r>
              <a:r>
                <a:rPr lang="en-US" altLang="ko-KR" sz="1050" b="1" dirty="0">
                  <a:latin typeface="+mn-lt"/>
                  <a:ea typeface="+mn-ea"/>
                </a:rPr>
                <a:t>Platform</a:t>
              </a:r>
              <a:r>
                <a:rPr lang="ko-KR" altLang="en-US" sz="1050" b="1" dirty="0">
                  <a:latin typeface="+mn-lt"/>
                  <a:ea typeface="+mn-ea"/>
                </a:rPr>
                <a:t>까지 통합적으로 지원합니다</a:t>
              </a:r>
              <a:r>
                <a:rPr lang="en-US" altLang="ko-KR" sz="1050" b="1" dirty="0">
                  <a:latin typeface="+mn-lt"/>
                  <a:ea typeface="+mn-ea"/>
                </a:rPr>
                <a:t>.</a:t>
              </a:r>
              <a:endParaRPr lang="en-US" altLang="ko-KR" sz="900" b="1" dirty="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1136576" y="1476479"/>
            <a:ext cx="7377573" cy="2283166"/>
            <a:chOff x="933690" y="1772815"/>
            <a:chExt cx="8303786" cy="2569805"/>
          </a:xfrm>
        </p:grpSpPr>
        <p:grpSp>
          <p:nvGrpSpPr>
            <p:cNvPr id="26" name="Group 32"/>
            <p:cNvGrpSpPr>
              <a:grpSpLocks/>
            </p:cNvGrpSpPr>
            <p:nvPr/>
          </p:nvGrpSpPr>
          <p:grpSpPr bwMode="auto">
            <a:xfrm rot="16200000">
              <a:off x="3515820" y="2819911"/>
              <a:ext cx="1431180" cy="435068"/>
              <a:chOff x="1343" y="2512"/>
              <a:chExt cx="3278" cy="461"/>
            </a:xfrm>
          </p:grpSpPr>
          <p:sp>
            <p:nvSpPr>
              <p:cNvPr id="38" name="AutoShape 28"/>
              <p:cNvSpPr>
                <a:spLocks noChangeArrowheads="1"/>
              </p:cNvSpPr>
              <p:nvPr/>
            </p:nvSpPr>
            <p:spPr bwMode="auto">
              <a:xfrm>
                <a:off x="1516" y="2581"/>
                <a:ext cx="2912" cy="392"/>
              </a:xfrm>
              <a:prstGeom prst="downArrow">
                <a:avLst>
                  <a:gd name="adj1" fmla="val 77954"/>
                  <a:gd name="adj2" fmla="val 50000"/>
                </a:avLst>
              </a:prstGeom>
              <a:solidFill>
                <a:srgbClr val="D7D7D7"/>
              </a:solidFill>
              <a:ln w="3810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9pPr>
              </a:lstStyle>
              <a:p>
                <a:pPr marL="0" marR="0" lvl="0" indent="0" algn="ctr" defTabSz="914400" rtl="0" eaLnBrk="1" fontAlgn="base" latinLnBrk="1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+mn-lt"/>
                  <a:ea typeface="맑은 고딕" pitchFamily="50" charset="-127"/>
                  <a:sym typeface="Wingdings 2" pitchFamily="18" charset="2"/>
                </a:endParaRPr>
              </a:p>
            </p:txBody>
          </p:sp>
          <p:sp>
            <p:nvSpPr>
              <p:cNvPr id="39" name="AutoShape 29"/>
              <p:cNvSpPr>
                <a:spLocks noChangeArrowheads="1"/>
              </p:cNvSpPr>
              <p:nvPr/>
            </p:nvSpPr>
            <p:spPr bwMode="auto">
              <a:xfrm>
                <a:off x="1343" y="2512"/>
                <a:ext cx="3278" cy="392"/>
              </a:xfrm>
              <a:prstGeom prst="downArrow">
                <a:avLst>
                  <a:gd name="adj1" fmla="val 70009"/>
                  <a:gd name="adj2" fmla="val 55759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949494"/>
                  </a:gs>
                </a:gsLst>
                <a:lin ang="5400000" scaled="1"/>
              </a:gradFill>
              <a:ln w="3810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9pPr>
              </a:lstStyle>
              <a:p>
                <a:pPr marL="0" marR="0" lvl="0" indent="0" algn="ctr" defTabSz="914400" rtl="0" eaLnBrk="1" fontAlgn="base" latinLnBrk="1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+mn-lt"/>
                  <a:ea typeface="맑은 고딕" pitchFamily="50" charset="-127"/>
                  <a:sym typeface="Wingdings 2" pitchFamily="18" charset="2"/>
                </a:endParaRPr>
              </a:p>
            </p:txBody>
          </p:sp>
        </p:grpSp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28964" y="1772815"/>
              <a:ext cx="4608512" cy="2569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8" name="그룹 27"/>
            <p:cNvGrpSpPr/>
            <p:nvPr/>
          </p:nvGrpSpPr>
          <p:grpSpPr>
            <a:xfrm>
              <a:off x="933690" y="2171413"/>
              <a:ext cx="2795174" cy="2049675"/>
              <a:chOff x="834088" y="2131018"/>
              <a:chExt cx="2795174" cy="2049675"/>
            </a:xfrm>
          </p:grpSpPr>
          <p:sp>
            <p:nvSpPr>
              <p:cNvPr id="29" name="TextBox 35"/>
              <p:cNvSpPr txBox="1"/>
              <p:nvPr/>
            </p:nvSpPr>
            <p:spPr>
              <a:xfrm>
                <a:off x="2216696" y="3949861"/>
                <a:ext cx="1412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BD5F19"/>
                    </a:solidFill>
                    <a:effectLst/>
                    <a:uLnTx/>
                    <a:uFillTx/>
                    <a:latin typeface="+mn-lt"/>
                    <a:ea typeface="맑은 고딕"/>
                    <a:sym typeface="Wingdings 2" pitchFamily="18" charset="2"/>
                  </a:rPr>
                  <a:t>** </a:t>
                </a:r>
                <a:r>
                  <a:rPr lang="en-US" altLang="ko-KR" sz="900" noProof="0" dirty="0">
                    <a:solidFill>
                      <a:srgbClr val="BD5F19"/>
                    </a:solidFill>
                    <a:latin typeface="+mn-lt"/>
                  </a:rPr>
                  <a:t>General </a:t>
                </a:r>
                <a:r>
                  <a:rPr kumimoji="1" lang="en-US" altLang="ko-K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BD5F19"/>
                    </a:solidFill>
                    <a:effectLst/>
                    <a:uLnTx/>
                    <a:uFillTx/>
                    <a:latin typeface="+mn-lt"/>
                    <a:ea typeface="맑은 고딕"/>
                    <a:sym typeface="Wingdings 2" pitchFamily="18" charset="2"/>
                  </a:rPr>
                  <a:t>UX Guideline</a:t>
                </a:r>
                <a:endPara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BD5F19"/>
                  </a:solidFill>
                  <a:effectLst/>
                  <a:uLnTx/>
                  <a:uFillTx/>
                  <a:latin typeface="+mn-lt"/>
                  <a:ea typeface="맑은 고딕"/>
                  <a:sym typeface="Wingdings 2" pitchFamily="18" charset="2"/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834088" y="2131018"/>
                <a:ext cx="2687202" cy="1833844"/>
                <a:chOff x="1100572" y="2312876"/>
                <a:chExt cx="2420717" cy="1651985"/>
              </a:xfrm>
            </p:grpSpPr>
            <p:pic>
              <p:nvPicPr>
                <p:cNvPr id="34" name="Picture 3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862723" y="2776861"/>
                  <a:ext cx="1658566" cy="1188000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lumMod val="65000"/>
                    </a:srgbClr>
                  </a:solidFill>
                  <a:miter lim="800000"/>
                  <a:headEnd/>
                  <a:tailEnd/>
                </a:ln>
              </p:spPr>
            </p:pic>
            <p:pic>
              <p:nvPicPr>
                <p:cNvPr id="37" name="Picture 2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1100572" y="2312876"/>
                  <a:ext cx="1668725" cy="1152000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lumMod val="65000"/>
                    </a:srgbClr>
                  </a:solidFill>
                  <a:miter lim="800000"/>
                  <a:headEnd/>
                  <a:tailEnd/>
                </a:ln>
              </p:spPr>
            </p:pic>
          </p:grpSp>
        </p:grpSp>
      </p:grpSp>
      <p:sp>
        <p:nvSpPr>
          <p:cNvPr id="40" name="텍스트 개체 틀 3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ko-KR" altLang="en-US" dirty="0" err="1"/>
              <a:t>하이브리드</a:t>
            </a:r>
            <a:r>
              <a:rPr lang="en-US" altLang="ko-KR" dirty="0"/>
              <a:t> </a:t>
            </a:r>
            <a:r>
              <a:rPr lang="ko-KR" altLang="en-US" dirty="0"/>
              <a:t>로 개발되어 </a:t>
            </a:r>
            <a:r>
              <a:rPr lang="en-US" altLang="ko-KR" dirty="0"/>
              <a:t>Multi-Device</a:t>
            </a:r>
            <a:r>
              <a:rPr lang="ko-KR" altLang="en-US" dirty="0"/>
              <a:t>에서 실행되는 모바일</a:t>
            </a:r>
            <a:r>
              <a:rPr lang="en-US" altLang="ko-KR" dirty="0"/>
              <a:t> </a:t>
            </a:r>
            <a:r>
              <a:rPr lang="ko-KR" altLang="en-US" dirty="0"/>
              <a:t>애플리케이션의 최적화 된 </a:t>
            </a:r>
            <a:r>
              <a:rPr lang="en-US" altLang="ko-KR" dirty="0"/>
              <a:t>Markup</a:t>
            </a:r>
            <a:r>
              <a:rPr lang="ko-KR" altLang="en-US" dirty="0"/>
              <a:t>을 위한 </a:t>
            </a:r>
            <a:r>
              <a:rPr lang="en-US" altLang="ko-KR" dirty="0"/>
              <a:t>Guideline</a:t>
            </a:r>
            <a:r>
              <a:rPr lang="ko-KR" altLang="en-US" dirty="0"/>
              <a:t>을 제공합니다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5" name="TextBox 34"/>
          <p:cNvSpPr txBox="1"/>
          <p:nvPr/>
        </p:nvSpPr>
        <p:spPr>
          <a:xfrm>
            <a:off x="302960" y="3825624"/>
            <a:ext cx="921086" cy="21544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defRPr/>
            </a:pPr>
            <a:r>
              <a:rPr lang="en-US" altLang="ko-KR" sz="800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[Markup Process]</a:t>
            </a:r>
            <a:endParaRPr lang="ko-KR" altLang="en-US" sz="800" b="1" dirty="0">
              <a:solidFill>
                <a:srgbClr val="7575D1"/>
              </a:solidFill>
              <a:latin typeface="Trebuchet MS" pitchFamily="34" charset="0"/>
              <a:ea typeface="맑은 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960103" y="3933201"/>
            <a:ext cx="8669671" cy="2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87363" y="4761312"/>
            <a:ext cx="8846755" cy="1476000"/>
            <a:chOff x="487363" y="2888855"/>
            <a:chExt cx="8846755" cy="1476000"/>
          </a:xfrm>
        </p:grpSpPr>
        <p:sp>
          <p:nvSpPr>
            <p:cNvPr id="69" name="이등변 삼각형 68"/>
            <p:cNvSpPr/>
            <p:nvPr/>
          </p:nvSpPr>
          <p:spPr>
            <a:xfrm rot="5400000">
              <a:off x="2347433" y="3527413"/>
              <a:ext cx="212780" cy="198883"/>
            </a:xfrm>
            <a:prstGeom prst="triangl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/>
            <p:cNvSpPr/>
            <p:nvPr/>
          </p:nvSpPr>
          <p:spPr>
            <a:xfrm rot="5400000">
              <a:off x="4804352" y="3527413"/>
              <a:ext cx="212780" cy="198883"/>
            </a:xfrm>
            <a:prstGeom prst="triangl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이등변 삼각형 70"/>
            <p:cNvSpPr/>
            <p:nvPr/>
          </p:nvSpPr>
          <p:spPr>
            <a:xfrm rot="5400000">
              <a:off x="7261271" y="3527413"/>
              <a:ext cx="212780" cy="198883"/>
            </a:xfrm>
            <a:prstGeom prst="triangl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>
              <a:spLocks noChangeAspect="1"/>
            </p:cNvSpPr>
            <p:nvPr/>
          </p:nvSpPr>
          <p:spPr bwMode="auto">
            <a:xfrm>
              <a:off x="2944282" y="2888855"/>
              <a:ext cx="1476000" cy="147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algn="ctr">
              <a:solidFill>
                <a:srgbClr val="FFFFFF">
                  <a:lumMod val="65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000000">
                  <a:lumMod val="50000"/>
                  <a:lumOff val="50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최소 </a:t>
              </a:r>
              <a:r>
                <a:rPr kumimoji="0" lang="en-US" altLang="ko-KR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OS,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최소 기종</a:t>
              </a:r>
              <a:r>
                <a:rPr kumimoji="0" lang="en-US" altLang="ko-KR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 </a:t>
              </a:r>
              <a:r>
                <a:rPr kumimoji="0" lang="ko-KR" altLang="en-US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확인</a:t>
              </a:r>
              <a:endParaRPr kumimoji="0" lang="en-US" altLang="ko-KR" b="1" dirty="0">
                <a:solidFill>
                  <a:srgbClr val="FFFFFF"/>
                </a:solidFill>
                <a:latin typeface="+mn-ea"/>
                <a:ea typeface="+mn-ea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 </a:t>
              </a:r>
              <a:r>
                <a:rPr kumimoji="0" lang="en-US" altLang="ko-KR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(Android &amp; iOS)</a:t>
              </a:r>
              <a:endParaRPr kumimoji="0" lang="ko-KR" altLang="en-US" b="1" dirty="0">
                <a:solidFill>
                  <a:srgbClr val="FFFFFF"/>
                </a:solidFill>
                <a:latin typeface="+mn-ea"/>
                <a:ea typeface="+mn-ea"/>
                <a:cs typeface="Calibri" pitchFamily="34" charset="0"/>
              </a:endParaRPr>
            </a:p>
          </p:txBody>
        </p:sp>
        <p:sp>
          <p:nvSpPr>
            <p:cNvPr id="47" name="타원 46"/>
            <p:cNvSpPr>
              <a:spLocks noChangeAspect="1"/>
            </p:cNvSpPr>
            <p:nvPr/>
          </p:nvSpPr>
          <p:spPr bwMode="auto">
            <a:xfrm>
              <a:off x="5401201" y="2888855"/>
              <a:ext cx="1476000" cy="147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algn="ctr">
              <a:solidFill>
                <a:srgbClr val="FFFFFF">
                  <a:lumMod val="65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000000">
                  <a:lumMod val="50000"/>
                  <a:lumOff val="50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서비스 모드 </a:t>
              </a:r>
              <a:endParaRPr kumimoji="0" lang="en-US" altLang="ko-KR" b="1" dirty="0">
                <a:solidFill>
                  <a:srgbClr val="FFFFFF"/>
                </a:solidFill>
                <a:latin typeface="+mn-ea"/>
                <a:ea typeface="+mn-ea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(</a:t>
              </a:r>
              <a:r>
                <a:rPr kumimoji="0" lang="ko-KR" altLang="en-US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가로 </a:t>
              </a:r>
              <a:r>
                <a:rPr kumimoji="0" lang="en-US" altLang="ko-KR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&amp; </a:t>
              </a:r>
              <a:r>
                <a:rPr kumimoji="0" lang="ko-KR" altLang="en-US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세로모드</a:t>
              </a:r>
              <a:r>
                <a:rPr kumimoji="0" lang="en-US" altLang="ko-KR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)</a:t>
              </a:r>
              <a:endParaRPr kumimoji="0" lang="ko-KR" altLang="ko-KR" b="1" dirty="0">
                <a:solidFill>
                  <a:srgbClr val="FFFFFF"/>
                </a:solidFill>
                <a:latin typeface="+mn-ea"/>
                <a:ea typeface="+mn-ea"/>
                <a:cs typeface="Calibri" pitchFamily="34" charset="0"/>
              </a:endParaRPr>
            </a:p>
          </p:txBody>
        </p:sp>
        <p:sp>
          <p:nvSpPr>
            <p:cNvPr id="48" name="타원 47"/>
            <p:cNvSpPr>
              <a:spLocks noChangeAspect="1"/>
            </p:cNvSpPr>
            <p:nvPr/>
          </p:nvSpPr>
          <p:spPr bwMode="auto">
            <a:xfrm>
              <a:off x="7858118" y="2888855"/>
              <a:ext cx="1476000" cy="147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algn="ctr">
              <a:solidFill>
                <a:srgbClr val="FFFFFF">
                  <a:lumMod val="65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000000">
                  <a:lumMod val="50000"/>
                  <a:lumOff val="50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공통 </a:t>
              </a:r>
              <a:r>
                <a:rPr kumimoji="0" lang="en-US" altLang="ko-KR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Layout </a:t>
              </a:r>
              <a:r>
                <a:rPr kumimoji="0" lang="ko-KR" altLang="en-US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및 </a:t>
              </a:r>
              <a:endParaRPr kumimoji="0" lang="en-US" altLang="ko-KR" b="1" dirty="0">
                <a:solidFill>
                  <a:srgbClr val="FFFFFF"/>
                </a:solidFill>
                <a:latin typeface="+mn-ea"/>
                <a:ea typeface="+mn-ea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Guide</a:t>
              </a:r>
              <a:r>
                <a:rPr kumimoji="0" lang="ko-KR" altLang="en-US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설계</a:t>
              </a:r>
              <a:endParaRPr kumimoji="0" lang="en-US" altLang="ko-KR" b="1" dirty="0">
                <a:solidFill>
                  <a:srgbClr val="FFFFFF"/>
                </a:solidFill>
                <a:latin typeface="+mn-ea"/>
                <a:ea typeface="+mn-ea"/>
                <a:cs typeface="Calibri" pitchFamily="34" charset="0"/>
              </a:endParaRPr>
            </a:p>
          </p:txBody>
        </p:sp>
        <p:sp>
          <p:nvSpPr>
            <p:cNvPr id="86" name="타원 85"/>
            <p:cNvSpPr>
              <a:spLocks noChangeAspect="1"/>
            </p:cNvSpPr>
            <p:nvPr/>
          </p:nvSpPr>
          <p:spPr bwMode="auto">
            <a:xfrm>
              <a:off x="487363" y="2888855"/>
              <a:ext cx="1476000" cy="147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algn="ctr">
              <a:solidFill>
                <a:srgbClr val="FFFFFF">
                  <a:lumMod val="65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000000">
                  <a:lumMod val="50000"/>
                  <a:lumOff val="50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서비스</a:t>
              </a:r>
              <a:r>
                <a:rPr kumimoji="0" lang="en-US" altLang="ko-KR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 </a:t>
              </a:r>
              <a:r>
                <a:rPr kumimoji="0" lang="ko-KR" altLang="en-US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디바이스 확인</a:t>
              </a:r>
              <a:endParaRPr kumimoji="0" lang="en-US" altLang="ko-KR" b="1" dirty="0">
                <a:solidFill>
                  <a:srgbClr val="FFFFFF"/>
                </a:solidFill>
                <a:latin typeface="+mn-ea"/>
                <a:ea typeface="+mn-ea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(mobile &amp; Tablet)</a:t>
              </a:r>
              <a:endParaRPr lang="ko-KR" altLang="en-US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06738" y="4077072"/>
            <a:ext cx="9313128" cy="504056"/>
            <a:chOff x="306737" y="1988840"/>
            <a:chExt cx="4828052" cy="504056"/>
          </a:xfrm>
        </p:grpSpPr>
        <p:sp>
          <p:nvSpPr>
            <p:cNvPr id="33" name="AutoShape 58"/>
            <p:cNvSpPr>
              <a:spLocks noChangeArrowheads="1"/>
            </p:cNvSpPr>
            <p:nvPr/>
          </p:nvSpPr>
          <p:spPr bwMode="auto">
            <a:xfrm>
              <a:off x="306737" y="1988840"/>
              <a:ext cx="2091382" cy="504056"/>
            </a:xfrm>
            <a:prstGeom prst="homePlate">
              <a:avLst/>
            </a:prstGeom>
            <a:solidFill>
              <a:srgbClr val="D5211D"/>
            </a:solidFill>
            <a:ln w="127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n-lt"/>
                  <a:ea typeface="맑은 고딕" pitchFamily="50" charset="-127"/>
                  <a:cs typeface="Calibri" pitchFamily="34" charset="0"/>
                </a:rPr>
                <a:t>Service Device &amp; model &amp; OS</a:t>
              </a:r>
              <a:endParaRPr lang="ko-KR" altLang="ko-KR" b="1" dirty="0">
                <a:solidFill>
                  <a:schemeClr val="bg1"/>
                </a:solidFill>
                <a:latin typeface="+mn-lt"/>
                <a:ea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32" name="AutoShape 58"/>
            <p:cNvSpPr>
              <a:spLocks noChangeArrowheads="1"/>
            </p:cNvSpPr>
            <p:nvPr/>
          </p:nvSpPr>
          <p:spPr bwMode="auto">
            <a:xfrm>
              <a:off x="2240834" y="1988840"/>
              <a:ext cx="1855795" cy="504056"/>
            </a:xfrm>
            <a:prstGeom prst="chevron">
              <a:avLst/>
            </a:prstGeom>
            <a:solidFill>
              <a:srgbClr val="D5211D"/>
            </a:solidFill>
            <a:ln w="127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ea typeface="맑은 고딕" pitchFamily="50" charset="-127"/>
                  <a:cs typeface="Calibri" pitchFamily="34" charset="0"/>
                </a:rPr>
                <a:t>Service Device mode=portrait / landscape </a:t>
              </a:r>
              <a:endParaRPr lang="ko-KR" altLang="ko-KR" sz="1000" b="1" dirty="0">
                <a:solidFill>
                  <a:schemeClr val="bg1"/>
                </a:solidFill>
                <a:latin typeface="+mn-lt"/>
                <a:ea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77" name="AutoShape 58"/>
            <p:cNvSpPr>
              <a:spLocks noChangeArrowheads="1"/>
            </p:cNvSpPr>
            <p:nvPr/>
          </p:nvSpPr>
          <p:spPr bwMode="auto">
            <a:xfrm>
              <a:off x="3899550" y="1988840"/>
              <a:ext cx="1235239" cy="504056"/>
            </a:xfrm>
            <a:prstGeom prst="chevron">
              <a:avLst/>
            </a:prstGeom>
            <a:solidFill>
              <a:srgbClr val="D5211D"/>
            </a:solidFill>
            <a:ln w="127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n-lt"/>
                  <a:ea typeface="맑은 고딕" pitchFamily="50" charset="-127"/>
                  <a:cs typeface="Calibri" pitchFamily="34" charset="0"/>
                </a:rPr>
                <a:t>Markup Layout &amp; Guide</a:t>
              </a:r>
            </a:p>
          </p:txBody>
        </p:sp>
      </p:grpSp>
      <p:sp>
        <p:nvSpPr>
          <p:cNvPr id="63" name="오각형 62"/>
          <p:cNvSpPr/>
          <p:nvPr/>
        </p:nvSpPr>
        <p:spPr>
          <a:xfrm rot="5400000">
            <a:off x="7045816" y="4871702"/>
            <a:ext cx="643690" cy="261044"/>
          </a:xfrm>
          <a:prstGeom prst="homePlat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95000"/>
                  </a:schemeClr>
                </a:solidFill>
              </a:rPr>
              <a:t>확정</a:t>
            </a:r>
            <a:endParaRPr lang="en-US" altLang="ko-KR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텍스트 개체 틀 14"/>
          <p:cNvSpPr txBox="1">
            <a:spLocks/>
          </p:cNvSpPr>
          <p:nvPr/>
        </p:nvSpPr>
        <p:spPr>
          <a:xfrm>
            <a:off x="326497" y="507997"/>
            <a:ext cx="9271019" cy="254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ko-KR" altLang="en-US" sz="1100" dirty="0"/>
              <a:t>하이브리드앱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Markup Process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0975" indent="-180975">
              <a:buFont typeface="Wingdings" pitchFamily="2" charset="2"/>
              <a:buChar char="l"/>
            </a:pPr>
            <a:r>
              <a:rPr lang="en-US" altLang="ko-KR" dirty="0"/>
              <a:t>Introduce</a:t>
            </a:r>
            <a:endParaRPr lang="en-US" altLang="ko-KR" dirty="0">
              <a:latin typeface="+mn-lt"/>
              <a:ea typeface="+mn-ea"/>
              <a:sym typeface="산돌고딕 L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2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 bwMode="auto">
          <a:xfrm>
            <a:off x="477156" y="1006350"/>
            <a:ext cx="4223432" cy="2459163"/>
          </a:xfrm>
          <a:prstGeom prst="roundRect">
            <a:avLst>
              <a:gd name="adj" fmla="val 515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1"/>
            </a:outerShdw>
          </a:effectLst>
        </p:spPr>
        <p:txBody>
          <a:bodyPr wrap="none" lIns="90000" tIns="46800" rIns="90000" bIns="46800" anchor="ctr"/>
          <a:lstStyle/>
          <a:p>
            <a:pPr marL="193675" indent="-193675" algn="ctr">
              <a:defRPr/>
            </a:pPr>
            <a:endParaRPr lang="ko-KR" altLang="en-US" sz="700" dirty="0">
              <a:latin typeface="+mn-lt"/>
              <a:ea typeface="+mn-ea"/>
              <a:cs typeface="Calibri" pitchFamily="34" charset="0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5193618" y="1006350"/>
            <a:ext cx="4223432" cy="2459163"/>
          </a:xfrm>
          <a:prstGeom prst="roundRect">
            <a:avLst>
              <a:gd name="adj" fmla="val 515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1"/>
            </a:outerShdw>
          </a:effectLst>
        </p:spPr>
        <p:txBody>
          <a:bodyPr wrap="none" lIns="90000" tIns="46800" rIns="90000" bIns="46800" anchor="ctr"/>
          <a:lstStyle/>
          <a:p>
            <a:pPr marL="193675" indent="-193675" algn="ctr">
              <a:defRPr/>
            </a:pPr>
            <a:endParaRPr lang="ko-KR" altLang="en-US" sz="700" dirty="0">
              <a:latin typeface="+mn-lt"/>
              <a:ea typeface="+mn-ea"/>
              <a:cs typeface="Calibri" pitchFamily="34" charset="0"/>
            </a:endParaRPr>
          </a:p>
        </p:txBody>
      </p:sp>
      <p:sp>
        <p:nvSpPr>
          <p:cNvPr id="91" name="오른쪽 화살표 90"/>
          <p:cNvSpPr/>
          <p:nvPr/>
        </p:nvSpPr>
        <p:spPr>
          <a:xfrm>
            <a:off x="477156" y="1006350"/>
            <a:ext cx="3235989" cy="252000"/>
          </a:xfrm>
          <a:prstGeom prst="rightArrow">
            <a:avLst>
              <a:gd name="adj1" fmla="val 100000"/>
              <a:gd name="adj2" fmla="val 4496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rgbClr val="FFFFFF"/>
                </a:solidFill>
                <a:ea typeface="맑은 고딕" pitchFamily="50" charset="-127"/>
                <a:cs typeface="Calibri" pitchFamily="34" charset="0"/>
              </a:rPr>
              <a:t>서비스</a:t>
            </a:r>
            <a:r>
              <a:rPr kumimoji="0" lang="en-US" altLang="ko-KR" sz="900" b="1" dirty="0">
                <a:solidFill>
                  <a:srgbClr val="FFFFFF"/>
                </a:solidFill>
                <a:ea typeface="맑은 고딕" pitchFamily="50" charset="-127"/>
                <a:cs typeface="Calibri" pitchFamily="34" charset="0"/>
              </a:rPr>
              <a:t> </a:t>
            </a:r>
            <a:r>
              <a:rPr kumimoji="0" lang="ko-KR" altLang="en-US" sz="900" b="1" dirty="0">
                <a:solidFill>
                  <a:srgbClr val="FFFFFF"/>
                </a:solidFill>
                <a:ea typeface="맑은 고딕" pitchFamily="50" charset="-127"/>
                <a:cs typeface="Calibri" pitchFamily="34" charset="0"/>
              </a:rPr>
              <a:t>디바이스 확인</a:t>
            </a:r>
            <a:r>
              <a:rPr kumimoji="0" lang="en-US" altLang="ko-KR" sz="900" b="1" dirty="0">
                <a:solidFill>
                  <a:srgbClr val="FFFFFF"/>
                </a:solidFill>
                <a:ea typeface="맑은 고딕" pitchFamily="50" charset="-127"/>
                <a:cs typeface="Calibri" pitchFamily="34" charset="0"/>
              </a:rPr>
              <a:t>(mobile &amp; Tablet)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8950" y="2740308"/>
            <a:ext cx="4211638" cy="724696"/>
          </a:xfrm>
          <a:prstGeom prst="rect">
            <a:avLst/>
          </a:prstGeom>
        </p:spPr>
        <p:txBody>
          <a:bodyPr wrap="square" lIns="180000" rIns="180000">
            <a:noAutofit/>
          </a:bodyPr>
          <a:lstStyle/>
          <a:p>
            <a:pPr marL="123825" lvl="0" indent="-123825" latinLnBrk="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900" dirty="0">
                <a:latin typeface="+mn-lt"/>
                <a:ea typeface="+mn-ea"/>
              </a:rPr>
              <a:t>Mobile </a:t>
            </a:r>
            <a:r>
              <a:rPr lang="ko-KR" altLang="en-US" sz="900" dirty="0">
                <a:latin typeface="+mn-lt"/>
                <a:ea typeface="+mn-ea"/>
              </a:rPr>
              <a:t>과 </a:t>
            </a:r>
            <a:r>
              <a:rPr lang="en-US" altLang="ko-KR" sz="900" dirty="0">
                <a:latin typeface="+mn-lt"/>
                <a:ea typeface="+mn-ea"/>
              </a:rPr>
              <a:t>Tablet</a:t>
            </a:r>
            <a:r>
              <a:rPr lang="ko-KR" altLang="en-US" sz="900" dirty="0">
                <a:latin typeface="+mn-lt"/>
                <a:ea typeface="+mn-ea"/>
              </a:rPr>
              <a:t>을 </a:t>
            </a:r>
            <a:r>
              <a:rPr lang="ko-KR" altLang="en-US" sz="900" b="1" dirty="0">
                <a:latin typeface="+mn-lt"/>
                <a:ea typeface="+mn-ea"/>
              </a:rPr>
              <a:t>하나의 소스로 동시 지원</a:t>
            </a:r>
            <a:r>
              <a:rPr lang="ko-KR" altLang="en-US" sz="900" dirty="0">
                <a:latin typeface="+mn-lt"/>
                <a:ea typeface="+mn-ea"/>
              </a:rPr>
              <a:t>하는 지 확인해야 합니다</a:t>
            </a:r>
            <a:r>
              <a:rPr lang="en-US" altLang="ko-KR" sz="900" dirty="0">
                <a:latin typeface="+mn-lt"/>
                <a:ea typeface="+mn-ea"/>
              </a:rPr>
              <a:t>.</a:t>
            </a:r>
          </a:p>
          <a:p>
            <a:pPr marL="123825" lvl="0" indent="-123825" latinLnBrk="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900" dirty="0">
                <a:latin typeface="+mn-lt"/>
                <a:ea typeface="+mn-ea"/>
              </a:rPr>
              <a:t>동시 지원일 경우 </a:t>
            </a:r>
            <a:r>
              <a:rPr lang="ko-KR" altLang="en-US" sz="900" b="1" dirty="0">
                <a:latin typeface="+mn-lt"/>
                <a:ea typeface="+mn-ea"/>
              </a:rPr>
              <a:t>디자인이 별도로 구성되는지 동일하게 구성</a:t>
            </a:r>
            <a:r>
              <a:rPr lang="ko-KR" altLang="en-US" sz="900" dirty="0">
                <a:latin typeface="+mn-lt"/>
                <a:ea typeface="+mn-ea"/>
              </a:rPr>
              <a:t>되는지 확인해야 합니다</a:t>
            </a:r>
            <a:r>
              <a:rPr lang="en-US" altLang="ko-KR" sz="900" dirty="0">
                <a:latin typeface="+mn-lt"/>
                <a:ea typeface="+mn-ea"/>
              </a:rPr>
              <a:t>.</a:t>
            </a:r>
            <a:endParaRPr lang="ko-KR" altLang="en-US" sz="900" dirty="0">
              <a:latin typeface="+mn-lt"/>
              <a:ea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5413" y="2740308"/>
            <a:ext cx="4211637" cy="712405"/>
          </a:xfrm>
          <a:prstGeom prst="rect">
            <a:avLst/>
          </a:prstGeom>
        </p:spPr>
        <p:txBody>
          <a:bodyPr wrap="square" lIns="180000" rIns="180000">
            <a:noAutofit/>
          </a:bodyPr>
          <a:lstStyle/>
          <a:p>
            <a:pPr marL="123825" indent="-123825" latinLnBrk="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900" dirty="0">
                <a:latin typeface="+mn-ea"/>
                <a:ea typeface="+mn-ea"/>
              </a:rPr>
              <a:t>각 디바이스 별 </a:t>
            </a:r>
            <a:r>
              <a:rPr lang="en-US" altLang="ko-KR" sz="900" b="1" dirty="0">
                <a:latin typeface="+mn-ea"/>
                <a:ea typeface="+mn-ea"/>
              </a:rPr>
              <a:t>OS </a:t>
            </a:r>
            <a:r>
              <a:rPr lang="ko-KR" altLang="en-US" sz="900" b="1" dirty="0">
                <a:latin typeface="+mn-ea"/>
                <a:ea typeface="+mn-ea"/>
              </a:rPr>
              <a:t>최소 버전을 확인</a:t>
            </a:r>
            <a:r>
              <a:rPr lang="ko-KR" altLang="en-US" sz="900" dirty="0">
                <a:latin typeface="+mn-ea"/>
                <a:ea typeface="+mn-ea"/>
              </a:rPr>
              <a:t>해야 합니다</a:t>
            </a:r>
            <a:r>
              <a:rPr lang="en-US" altLang="ko-KR" sz="900" dirty="0">
                <a:latin typeface="+mn-ea"/>
                <a:ea typeface="+mn-ea"/>
              </a:rPr>
              <a:t>. (</a:t>
            </a:r>
            <a:r>
              <a:rPr lang="ko-KR" altLang="en-US" sz="900" dirty="0">
                <a:latin typeface="+mn-ea"/>
                <a:ea typeface="+mn-ea"/>
              </a:rPr>
              <a:t>예 </a:t>
            </a:r>
            <a:r>
              <a:rPr lang="en-US" altLang="ko-KR" sz="900" dirty="0">
                <a:latin typeface="+mn-ea"/>
                <a:ea typeface="+mn-ea"/>
              </a:rPr>
              <a:t>: Android 4.2 </a:t>
            </a:r>
            <a:r>
              <a:rPr lang="ko-KR" altLang="en-US" sz="900" dirty="0">
                <a:latin typeface="+mn-ea"/>
                <a:ea typeface="+mn-ea"/>
              </a:rPr>
              <a:t>이상 </a:t>
            </a:r>
            <a:r>
              <a:rPr lang="en-US" altLang="ko-KR" sz="900" dirty="0">
                <a:latin typeface="+mn-ea"/>
                <a:ea typeface="+mn-ea"/>
              </a:rPr>
              <a:t>, iOS 5.0</a:t>
            </a:r>
            <a:r>
              <a:rPr lang="ko-KR" altLang="en-US" sz="900" dirty="0">
                <a:latin typeface="+mn-ea"/>
                <a:ea typeface="+mn-ea"/>
              </a:rPr>
              <a:t>이상 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 marL="123825" lvl="0" indent="-123825" latinLnBrk="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900" b="1" dirty="0"/>
              <a:t>디바이스의 최소 기종</a:t>
            </a:r>
            <a:r>
              <a:rPr lang="ko-KR" altLang="en-US" sz="900" dirty="0"/>
              <a:t>을 파악해야 합니다</a:t>
            </a:r>
            <a:r>
              <a:rPr lang="en-US" altLang="ko-KR" sz="900" dirty="0"/>
              <a:t>. (</a:t>
            </a:r>
            <a:r>
              <a:rPr lang="ko-KR" altLang="en-US" sz="900" dirty="0"/>
              <a:t>예</a:t>
            </a:r>
            <a:r>
              <a:rPr lang="en-US" altLang="ko-KR" sz="900" dirty="0"/>
              <a:t>: S3 </a:t>
            </a:r>
            <a:r>
              <a:rPr lang="ko-KR" altLang="en-US" sz="900" dirty="0"/>
              <a:t>이상</a:t>
            </a:r>
            <a:r>
              <a:rPr lang="en-US" altLang="ko-KR" sz="900" dirty="0"/>
              <a:t>, iPhone4 </a:t>
            </a:r>
            <a:r>
              <a:rPr lang="ko-KR" altLang="en-US" sz="900" dirty="0"/>
              <a:t>이상 등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2" name="오른쪽 화살표 91"/>
          <p:cNvSpPr/>
          <p:nvPr/>
        </p:nvSpPr>
        <p:spPr>
          <a:xfrm>
            <a:off x="5193617" y="1006350"/>
            <a:ext cx="2855725" cy="252000"/>
          </a:xfrm>
          <a:prstGeom prst="rightArrow">
            <a:avLst>
              <a:gd name="adj1" fmla="val 100000"/>
              <a:gd name="adj2" fmla="val 4496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rgbClr val="FFFFFF"/>
                </a:solidFill>
                <a:ea typeface="맑은 고딕" pitchFamily="50" charset="-127"/>
                <a:cs typeface="Calibri" pitchFamily="34" charset="0"/>
              </a:rPr>
              <a:t>서비스 최소 </a:t>
            </a:r>
            <a:r>
              <a:rPr kumimoji="0" lang="en-US" altLang="ko-KR" sz="900" b="1" dirty="0">
                <a:solidFill>
                  <a:srgbClr val="FFFFFF"/>
                </a:solidFill>
                <a:ea typeface="맑은 고딕" pitchFamily="50" charset="-127"/>
                <a:cs typeface="Calibri" pitchFamily="34" charset="0"/>
              </a:rPr>
              <a:t>OS, </a:t>
            </a:r>
            <a:r>
              <a:rPr kumimoji="0" lang="ko-KR" altLang="en-US" sz="900" b="1" dirty="0">
                <a:solidFill>
                  <a:srgbClr val="FFFFFF"/>
                </a:solidFill>
                <a:ea typeface="맑은 고딕" pitchFamily="50" charset="-127"/>
                <a:cs typeface="Calibri" pitchFamily="34" charset="0"/>
              </a:rPr>
              <a:t>최소 기종</a:t>
            </a:r>
            <a:r>
              <a:rPr kumimoji="0" lang="en-US" altLang="ko-KR" sz="900" b="1" dirty="0">
                <a:solidFill>
                  <a:srgbClr val="FFFFFF"/>
                </a:solidFill>
                <a:ea typeface="맑은 고딕" pitchFamily="50" charset="-127"/>
                <a:cs typeface="Calibri" pitchFamily="34" charset="0"/>
              </a:rPr>
              <a:t> </a:t>
            </a:r>
            <a:r>
              <a:rPr kumimoji="0" lang="ko-KR" altLang="en-US" sz="900" b="1" dirty="0">
                <a:solidFill>
                  <a:srgbClr val="FFFFFF"/>
                </a:solidFill>
                <a:ea typeface="맑은 고딕" pitchFamily="50" charset="-127"/>
                <a:cs typeface="Calibri" pitchFamily="34" charset="0"/>
              </a:rPr>
              <a:t>확인 </a:t>
            </a:r>
            <a:r>
              <a:rPr kumimoji="0" lang="en-US" altLang="ko-KR" sz="900" b="1" dirty="0">
                <a:solidFill>
                  <a:srgbClr val="FFFFFF"/>
                </a:solidFill>
                <a:ea typeface="맑은 고딕" pitchFamily="50" charset="-127"/>
                <a:cs typeface="Calibri" pitchFamily="34" charset="0"/>
              </a:rPr>
              <a:t>(Android &amp; iOS)</a:t>
            </a:r>
            <a:endParaRPr kumimoji="0" lang="ko-KR" altLang="en-US" sz="900" b="1" dirty="0">
              <a:solidFill>
                <a:srgbClr val="FFFFFF"/>
              </a:solidFill>
              <a:ea typeface="맑은 고딕" pitchFamily="50" charset="-127"/>
              <a:cs typeface="Calibri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77156" y="3717032"/>
            <a:ext cx="4223432" cy="2591693"/>
            <a:chOff x="477156" y="4246562"/>
            <a:chExt cx="4223432" cy="2591693"/>
          </a:xfrm>
        </p:grpSpPr>
        <p:sp>
          <p:nvSpPr>
            <p:cNvPr id="95" name="모서리가 둥근 직사각형 94"/>
            <p:cNvSpPr/>
            <p:nvPr/>
          </p:nvSpPr>
          <p:spPr bwMode="auto">
            <a:xfrm>
              <a:off x="477156" y="4246562"/>
              <a:ext cx="4223432" cy="2591693"/>
            </a:xfrm>
            <a:prstGeom prst="roundRect">
              <a:avLst>
                <a:gd name="adj" fmla="val 515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398" dir="1593903" algn="ctr" rotWithShape="0">
                <a:schemeClr val="bg1"/>
              </a:outerShdw>
            </a:effectLst>
          </p:spPr>
          <p:txBody>
            <a:bodyPr wrap="none" lIns="90000" tIns="46800" rIns="90000" bIns="46800" anchor="ctr"/>
            <a:lstStyle/>
            <a:p>
              <a:pPr marL="193675" indent="-193675" algn="ctr">
                <a:defRPr/>
              </a:pPr>
              <a:endParaRPr lang="ko-KR" altLang="en-US" sz="700" dirty="0">
                <a:latin typeface="+mn-lt"/>
                <a:ea typeface="+mn-ea"/>
                <a:cs typeface="Calibri" pitchFamily="34" charset="0"/>
              </a:endParaRPr>
            </a:p>
          </p:txBody>
        </p:sp>
        <p:sp>
          <p:nvSpPr>
            <p:cNvPr id="96" name="오른쪽 화살표 95"/>
            <p:cNvSpPr/>
            <p:nvPr/>
          </p:nvSpPr>
          <p:spPr>
            <a:xfrm>
              <a:off x="477156" y="4246562"/>
              <a:ext cx="3104610" cy="252000"/>
            </a:xfrm>
            <a:prstGeom prst="rightArrow">
              <a:avLst>
                <a:gd name="adj1" fmla="val 100000"/>
                <a:gd name="adj2" fmla="val 4496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900" b="1" dirty="0">
                  <a:solidFill>
                    <a:srgbClr val="FFFFFF"/>
                  </a:solidFill>
                  <a:ea typeface="맑은 고딕" pitchFamily="50" charset="-127"/>
                  <a:cs typeface="Calibri" pitchFamily="34" charset="0"/>
                </a:rPr>
                <a:t>디바이스 별 서비스 모드 </a:t>
              </a:r>
              <a:r>
                <a:rPr kumimoji="0" lang="en-US" altLang="ko-KR" sz="900" b="1" dirty="0">
                  <a:solidFill>
                    <a:srgbClr val="FFFFFF"/>
                  </a:solidFill>
                  <a:ea typeface="맑은 고딕" pitchFamily="50" charset="-127"/>
                  <a:cs typeface="Calibri" pitchFamily="34" charset="0"/>
                </a:rPr>
                <a:t>(</a:t>
              </a:r>
              <a:r>
                <a:rPr kumimoji="0" lang="ko-KR" altLang="en-US" sz="900" b="1" dirty="0">
                  <a:solidFill>
                    <a:srgbClr val="FFFFFF"/>
                  </a:solidFill>
                  <a:ea typeface="맑은 고딕" pitchFamily="50" charset="-127"/>
                  <a:cs typeface="Calibri" pitchFamily="34" charset="0"/>
                </a:rPr>
                <a:t>가로 </a:t>
              </a:r>
              <a:r>
                <a:rPr kumimoji="0" lang="en-US" altLang="ko-KR" sz="900" b="1" dirty="0">
                  <a:solidFill>
                    <a:srgbClr val="FFFFFF"/>
                  </a:solidFill>
                  <a:ea typeface="맑은 고딕" pitchFamily="50" charset="-127"/>
                  <a:cs typeface="Calibri" pitchFamily="34" charset="0"/>
                </a:rPr>
                <a:t>&amp; </a:t>
              </a:r>
              <a:r>
                <a:rPr kumimoji="0" lang="ko-KR" altLang="en-US" sz="900" b="1" dirty="0">
                  <a:solidFill>
                    <a:srgbClr val="FFFFFF"/>
                  </a:solidFill>
                  <a:ea typeface="맑은 고딕" pitchFamily="50" charset="-127"/>
                  <a:cs typeface="Calibri" pitchFamily="34" charset="0"/>
                </a:rPr>
                <a:t>세로모드</a:t>
              </a:r>
              <a:r>
                <a:rPr kumimoji="0" lang="en-US" altLang="ko-KR" sz="900" b="1" dirty="0">
                  <a:solidFill>
                    <a:srgbClr val="FFFFFF"/>
                  </a:solidFill>
                  <a:ea typeface="맑은 고딕" pitchFamily="50" charset="-127"/>
                  <a:cs typeface="Calibri" pitchFamily="34" charset="0"/>
                </a:rPr>
                <a:t>)</a:t>
              </a:r>
              <a:endParaRPr kumimoji="0" lang="ko-KR" altLang="ko-KR" sz="900" b="1" dirty="0">
                <a:solidFill>
                  <a:srgbClr val="FFFFFF"/>
                </a:solidFill>
                <a:ea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88951" y="6122674"/>
              <a:ext cx="4211637" cy="715581"/>
            </a:xfrm>
            <a:prstGeom prst="rect">
              <a:avLst/>
            </a:prstGeom>
          </p:spPr>
          <p:txBody>
            <a:bodyPr wrap="square" lIns="180000" rIns="180000">
              <a:noAutofit/>
            </a:bodyPr>
            <a:lstStyle/>
            <a:p>
              <a:pPr marL="123825" indent="-123825" latinLnBrk="0">
                <a:lnSpc>
                  <a:spcPct val="150000"/>
                </a:lnSpc>
                <a:buFont typeface="Wingdings" pitchFamily="2" charset="2"/>
                <a:buChar char="l"/>
              </a:pPr>
              <a:r>
                <a:rPr lang="en-US" altLang="ko-KR" sz="900" b="1" dirty="0">
                  <a:latin typeface="+mn-lt"/>
                  <a:ea typeface="+mn-ea"/>
                </a:rPr>
                <a:t>Mobile</a:t>
              </a:r>
              <a:r>
                <a:rPr lang="ko-KR" altLang="en-US" sz="900" b="1" dirty="0">
                  <a:latin typeface="+mn-lt"/>
                  <a:ea typeface="+mn-ea"/>
                </a:rPr>
                <a:t>의 경우</a:t>
              </a:r>
              <a:r>
                <a:rPr lang="ko-KR" altLang="en-US" sz="900" dirty="0">
                  <a:latin typeface="+mn-lt"/>
                  <a:ea typeface="+mn-ea"/>
                </a:rPr>
                <a:t>에는 기본적으로 </a:t>
              </a:r>
              <a:r>
                <a:rPr lang="ko-KR" altLang="en-US" sz="900" b="1" dirty="0">
                  <a:latin typeface="+mn-lt"/>
                  <a:ea typeface="+mn-ea"/>
                </a:rPr>
                <a:t>세로모드만 지원</a:t>
              </a:r>
              <a:r>
                <a:rPr lang="ko-KR" altLang="en-US" sz="900" dirty="0">
                  <a:latin typeface="+mn-lt"/>
                  <a:ea typeface="+mn-ea"/>
                </a:rPr>
                <a:t>하도록 합니다</a:t>
              </a:r>
              <a:r>
                <a:rPr lang="en-US" altLang="ko-KR" sz="900" dirty="0">
                  <a:latin typeface="+mn-lt"/>
                  <a:ea typeface="+mn-ea"/>
                </a:rPr>
                <a:t>.</a:t>
              </a:r>
            </a:p>
            <a:p>
              <a:pPr marL="123825" indent="-123825" latinLnBrk="0">
                <a:lnSpc>
                  <a:spcPct val="150000"/>
                </a:lnSpc>
                <a:buFont typeface="Wingdings" pitchFamily="2" charset="2"/>
                <a:buChar char="l"/>
              </a:pPr>
              <a:r>
                <a:rPr lang="en-US" altLang="ko-KR" sz="900" dirty="0">
                  <a:latin typeface="+mn-lt"/>
                  <a:ea typeface="+mn-ea"/>
                </a:rPr>
                <a:t>Tablet</a:t>
              </a:r>
              <a:r>
                <a:rPr lang="ko-KR" altLang="en-US" sz="900" dirty="0">
                  <a:latin typeface="+mn-lt"/>
                  <a:ea typeface="+mn-ea"/>
                </a:rPr>
                <a:t> 혹은 </a:t>
              </a:r>
              <a:r>
                <a:rPr lang="en-US" altLang="ko-KR" sz="900" dirty="0" err="1">
                  <a:latin typeface="+mn-lt"/>
                  <a:ea typeface="+mn-ea"/>
                </a:rPr>
                <a:t>iPad</a:t>
              </a:r>
              <a:r>
                <a:rPr lang="en-US" altLang="ko-KR" sz="900" dirty="0">
                  <a:latin typeface="+mn-lt"/>
                  <a:ea typeface="+mn-ea"/>
                </a:rPr>
                <a:t> </a:t>
              </a:r>
              <a:r>
                <a:rPr lang="ko-KR" altLang="en-US" sz="900" dirty="0">
                  <a:latin typeface="+mn-lt"/>
                  <a:ea typeface="+mn-ea"/>
                </a:rPr>
                <a:t>인 경우에는 가로 </a:t>
              </a:r>
              <a:r>
                <a:rPr lang="en-US" altLang="ko-KR" sz="900" dirty="0">
                  <a:latin typeface="+mn-lt"/>
                  <a:ea typeface="+mn-ea"/>
                </a:rPr>
                <a:t>or </a:t>
              </a:r>
              <a:r>
                <a:rPr lang="ko-KR" altLang="en-US" sz="900" dirty="0">
                  <a:latin typeface="+mn-lt"/>
                  <a:ea typeface="+mn-ea"/>
                </a:rPr>
                <a:t>세로 모드를 모두 지원하는 지</a:t>
              </a:r>
              <a:br>
                <a:rPr lang="en-US" altLang="ko-KR" sz="900" dirty="0">
                  <a:latin typeface="+mn-lt"/>
                  <a:ea typeface="+mn-ea"/>
                </a:rPr>
              </a:br>
              <a:r>
                <a:rPr lang="ko-KR" altLang="en-US" sz="900" dirty="0">
                  <a:latin typeface="+mn-lt"/>
                  <a:ea typeface="+mn-ea"/>
                </a:rPr>
                <a:t>둘 중 한가지 모드만 지원하는지 여부를 반드시 확인 하여야 합니다</a:t>
              </a:r>
              <a:r>
                <a:rPr lang="en-US" altLang="ko-KR" sz="900" dirty="0">
                  <a:latin typeface="+mn-lt"/>
                  <a:ea typeface="+mn-ea"/>
                </a:rPr>
                <a:t>.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193618" y="3717032"/>
            <a:ext cx="4223432" cy="2591693"/>
            <a:chOff x="5193618" y="4246562"/>
            <a:chExt cx="4223432" cy="2591693"/>
          </a:xfrm>
        </p:grpSpPr>
        <p:sp>
          <p:nvSpPr>
            <p:cNvPr id="52" name="모서리가 둥근 직사각형 51"/>
            <p:cNvSpPr/>
            <p:nvPr/>
          </p:nvSpPr>
          <p:spPr bwMode="auto">
            <a:xfrm>
              <a:off x="5193618" y="4246562"/>
              <a:ext cx="4223432" cy="2591693"/>
            </a:xfrm>
            <a:prstGeom prst="roundRect">
              <a:avLst>
                <a:gd name="adj" fmla="val 515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398" dir="1593903" algn="ctr" rotWithShape="0">
                <a:schemeClr val="bg1"/>
              </a:outerShdw>
            </a:effectLst>
          </p:spPr>
          <p:txBody>
            <a:bodyPr wrap="none" lIns="90000" tIns="46800" rIns="90000" bIns="46800" anchor="ctr"/>
            <a:lstStyle/>
            <a:p>
              <a:pPr marL="193675" indent="-193675" algn="ctr">
                <a:defRPr/>
              </a:pPr>
              <a:endParaRPr lang="ko-KR" altLang="en-US" sz="700" dirty="0">
                <a:latin typeface="+mn-lt"/>
                <a:ea typeface="+mn-ea"/>
                <a:cs typeface="Calibri" pitchFamily="34" charset="0"/>
              </a:endParaRPr>
            </a:p>
          </p:txBody>
        </p:sp>
        <p:sp>
          <p:nvSpPr>
            <p:cNvPr id="59" name="오른쪽 화살표 58"/>
            <p:cNvSpPr/>
            <p:nvPr/>
          </p:nvSpPr>
          <p:spPr>
            <a:xfrm>
              <a:off x="5193618" y="4246562"/>
              <a:ext cx="2711710" cy="252000"/>
            </a:xfrm>
            <a:prstGeom prst="rightArrow">
              <a:avLst>
                <a:gd name="adj1" fmla="val 100000"/>
                <a:gd name="adj2" fmla="val 4496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900" b="1" dirty="0">
                  <a:solidFill>
                    <a:srgbClr val="FFFFFF"/>
                  </a:solidFill>
                  <a:ea typeface="맑은 고딕" pitchFamily="50" charset="-127"/>
                  <a:cs typeface="Calibri" pitchFamily="34" charset="0"/>
                </a:rPr>
                <a:t>공통 </a:t>
              </a:r>
              <a:r>
                <a:rPr kumimoji="0" lang="en-US" altLang="ko-KR" sz="900" b="1" dirty="0">
                  <a:solidFill>
                    <a:srgbClr val="FFFFFF"/>
                  </a:solidFill>
                  <a:ea typeface="맑은 고딕" pitchFamily="50" charset="-127"/>
                  <a:cs typeface="Calibri" pitchFamily="34" charset="0"/>
                </a:rPr>
                <a:t>Layout </a:t>
              </a:r>
              <a:r>
                <a:rPr kumimoji="0" lang="ko-KR" altLang="en-US" sz="900" b="1" dirty="0">
                  <a:solidFill>
                    <a:srgbClr val="FFFFFF"/>
                  </a:solidFill>
                  <a:ea typeface="맑은 고딕" pitchFamily="50" charset="-127"/>
                  <a:cs typeface="Calibri" pitchFamily="34" charset="0"/>
                </a:rPr>
                <a:t>및 </a:t>
              </a:r>
              <a:r>
                <a:rPr kumimoji="0" lang="en-US" altLang="ko-KR" sz="900" b="1" dirty="0">
                  <a:solidFill>
                    <a:srgbClr val="FFFFFF"/>
                  </a:solidFill>
                  <a:ea typeface="맑은 고딕" pitchFamily="50" charset="-127"/>
                  <a:cs typeface="Calibri" pitchFamily="34" charset="0"/>
                </a:rPr>
                <a:t>Guide</a:t>
              </a:r>
              <a:r>
                <a:rPr kumimoji="0" lang="ko-KR" altLang="en-US" sz="900" b="1" dirty="0">
                  <a:solidFill>
                    <a:srgbClr val="FFFFFF"/>
                  </a:solidFill>
                  <a:ea typeface="맑은 고딕" pitchFamily="50" charset="-127"/>
                  <a:cs typeface="Calibri" pitchFamily="34" charset="0"/>
                </a:rPr>
                <a:t>설계</a:t>
              </a:r>
              <a:endParaRPr kumimoji="0" lang="en-US" altLang="ko-KR" sz="900" b="1" dirty="0">
                <a:solidFill>
                  <a:srgbClr val="FFFFFF"/>
                </a:solidFill>
                <a:ea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205412" y="6103079"/>
              <a:ext cx="4211638" cy="735176"/>
            </a:xfrm>
            <a:prstGeom prst="rect">
              <a:avLst/>
            </a:prstGeom>
          </p:spPr>
          <p:txBody>
            <a:bodyPr wrap="square" lIns="180000" rIns="180000">
              <a:noAutofit/>
            </a:bodyPr>
            <a:lstStyle/>
            <a:p>
              <a:pPr marL="123825" indent="-123825" latinLnBrk="0">
                <a:lnSpc>
                  <a:spcPct val="150000"/>
                </a:lnSpc>
                <a:buFont typeface="Wingdings" pitchFamily="2" charset="2"/>
                <a:buChar char="l"/>
              </a:pPr>
              <a:r>
                <a:rPr lang="ko-KR" altLang="en-US" sz="900" dirty="0">
                  <a:latin typeface="+mn-lt"/>
                  <a:ea typeface="+mn-ea"/>
                </a:rPr>
                <a:t>기본적으로 </a:t>
              </a:r>
              <a:r>
                <a:rPr lang="ko-KR" altLang="en-US" sz="900" b="1" dirty="0">
                  <a:latin typeface="+mn-lt"/>
                  <a:ea typeface="+mn-ea"/>
                </a:rPr>
                <a:t>공통 </a:t>
              </a:r>
              <a:r>
                <a:rPr lang="en-US" altLang="ko-KR" sz="900" b="1" dirty="0">
                  <a:latin typeface="+mn-lt"/>
                  <a:ea typeface="+mn-ea"/>
                </a:rPr>
                <a:t>Layout  </a:t>
              </a:r>
              <a:r>
                <a:rPr lang="ko-KR" altLang="en-US" sz="900" b="1" dirty="0">
                  <a:latin typeface="+mn-lt"/>
                  <a:ea typeface="+mn-ea"/>
                </a:rPr>
                <a:t>및 </a:t>
              </a:r>
              <a:r>
                <a:rPr lang="en-US" altLang="ko-KR" sz="900" b="1" dirty="0">
                  <a:latin typeface="+mn-lt"/>
                  <a:ea typeface="+mn-ea"/>
                </a:rPr>
                <a:t>Common Guide</a:t>
              </a:r>
              <a:r>
                <a:rPr lang="ko-KR" altLang="en-US" sz="900" b="1" dirty="0">
                  <a:latin typeface="+mn-lt"/>
                  <a:ea typeface="+mn-ea"/>
                </a:rPr>
                <a:t> 부분을 먼저 설계</a:t>
              </a:r>
              <a:r>
                <a:rPr lang="ko-KR" altLang="en-US" sz="900" dirty="0">
                  <a:latin typeface="+mn-lt"/>
                  <a:ea typeface="+mn-ea"/>
                </a:rPr>
                <a:t>하여</a:t>
              </a:r>
              <a:r>
                <a:rPr lang="en-US" altLang="ko-KR" sz="900" dirty="0">
                  <a:latin typeface="+mn-lt"/>
                  <a:ea typeface="+mn-ea"/>
                </a:rPr>
                <a:t>, </a:t>
              </a:r>
              <a:br>
                <a:rPr lang="en-US" altLang="ko-KR" sz="900" dirty="0">
                  <a:latin typeface="+mn-lt"/>
                  <a:ea typeface="+mn-ea"/>
                </a:rPr>
              </a:br>
              <a:r>
                <a:rPr lang="ko-KR" altLang="en-US" sz="900" dirty="0">
                  <a:latin typeface="+mn-lt"/>
                  <a:ea typeface="+mn-ea"/>
                </a:rPr>
                <a:t>다수의 작업자가 함께 진행할 때 이슈가 없도록 합니다</a:t>
              </a:r>
              <a:r>
                <a:rPr lang="en-US" altLang="ko-KR" sz="900" dirty="0">
                  <a:latin typeface="+mn-lt"/>
                  <a:ea typeface="+mn-ea"/>
                </a:rPr>
                <a:t>.</a:t>
              </a:r>
            </a:p>
          </p:txBody>
        </p:sp>
      </p:grpSp>
      <p:sp>
        <p:nvSpPr>
          <p:cNvPr id="3" name="AutoShape 2" descr="안드로이드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4" descr="안드로이드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9" name="Picture 5" descr="C:\Users\uracle00\Pictures\mobile-os-icon-set-300x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084" y="1448780"/>
            <a:ext cx="3301329" cy="10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racle00\Pictures\mobile-product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452" y="1460549"/>
            <a:ext cx="2264693" cy="113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racle00\Pictures\Web-Design-Mobile-Appliction_banner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01072" y="4106499"/>
            <a:ext cx="3606850" cy="112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racle00\Pictures\IC677940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2"/>
          <a:stretch/>
        </p:blipFill>
        <p:spPr bwMode="auto">
          <a:xfrm>
            <a:off x="1448451" y="4190547"/>
            <a:ext cx="2115717" cy="104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텍스트 개체 틀 14"/>
          <p:cNvSpPr txBox="1">
            <a:spLocks/>
          </p:cNvSpPr>
          <p:nvPr/>
        </p:nvSpPr>
        <p:spPr>
          <a:xfrm>
            <a:off x="326497" y="507997"/>
            <a:ext cx="9271019" cy="254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ko-KR" altLang="en-US" sz="1100" dirty="0"/>
              <a:t>하이브리드앱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Markup Process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76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General Guide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6700" lvl="0" indent="-266700">
              <a:buFont typeface="Wingdings" pitchFamily="2" charset="2"/>
              <a:buChar char="l"/>
            </a:pPr>
            <a:r>
              <a:rPr lang="en-US" altLang="ko-KR" dirty="0"/>
              <a:t>Device General Guide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876486" y="1449388"/>
            <a:ext cx="8137525" cy="251977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1400" dirty="0"/>
              <a:t>기본구성</a:t>
            </a:r>
            <a:endParaRPr lang="en-US" altLang="ko-KR" sz="1400" dirty="0"/>
          </a:p>
          <a:p>
            <a:pPr>
              <a:buFont typeface="+mj-lt"/>
              <a:buAutoNum type="arabicPeriod"/>
            </a:pPr>
            <a:r>
              <a:rPr lang="en-US" altLang="ko-KR" sz="1400" dirty="0"/>
              <a:t>HTML5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/>
              <a:t>CSS3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HTML5, CSS3, JavaScript </a:t>
            </a:r>
            <a:r>
              <a:rPr lang="ko-KR" altLang="en-US" dirty="0"/>
              <a:t>를 이용하여 </a:t>
            </a:r>
            <a:r>
              <a:rPr lang="en-US" altLang="ko-KR" dirty="0"/>
              <a:t> </a:t>
            </a:r>
            <a:r>
              <a:rPr lang="ko-KR" altLang="en-US" dirty="0" err="1"/>
              <a:t>하이브리드</a:t>
            </a:r>
            <a:r>
              <a:rPr lang="ko-KR" altLang="en-US" dirty="0"/>
              <a:t> </a:t>
            </a:r>
            <a:r>
              <a:rPr lang="ko-KR" altLang="en-US" dirty="0" err="1"/>
              <a:t>앱을</a:t>
            </a:r>
            <a:r>
              <a:rPr lang="ko-KR" altLang="en-US" dirty="0"/>
              <a:t> 구현할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0975" indent="-180975">
              <a:buFont typeface="Wingdings" pitchFamily="2" charset="2"/>
              <a:buChar char="l"/>
            </a:pPr>
            <a:r>
              <a:rPr lang="en-US" altLang="ko-KR" dirty="0"/>
              <a:t>Device General Guide</a:t>
            </a:r>
            <a:endParaRPr lang="ko-KR" altLang="en-US" dirty="0"/>
          </a:p>
        </p:txBody>
      </p:sp>
      <p:sp>
        <p:nvSpPr>
          <p:cNvPr id="16" name="텍스트 개체 틀 4"/>
          <p:cNvSpPr txBox="1">
            <a:spLocks/>
          </p:cNvSpPr>
          <p:nvPr/>
        </p:nvSpPr>
        <p:spPr>
          <a:xfrm>
            <a:off x="327600" y="507600"/>
            <a:ext cx="8586000" cy="255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기본구성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83195" y="2121960"/>
            <a:ext cx="4234731" cy="3683304"/>
            <a:chOff x="483195" y="2168503"/>
            <a:chExt cx="4234731" cy="3683304"/>
          </a:xfrm>
        </p:grpSpPr>
        <p:pic>
          <p:nvPicPr>
            <p:cNvPr id="2050" name="Picture 2" descr="C:\Users\uracle00\Pictures\nhtml5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336" y="2600908"/>
              <a:ext cx="4032448" cy="3250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uracle00\Pictures\하이브리드앱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195" y="2168503"/>
              <a:ext cx="4234731" cy="1925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C:\Users\uracle00\Pictures\hybrid-app-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04" y="2433414"/>
            <a:ext cx="57150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연결선 21"/>
          <p:cNvCxnSpPr/>
          <p:nvPr/>
        </p:nvCxnSpPr>
        <p:spPr>
          <a:xfrm>
            <a:off x="4953000" y="1808163"/>
            <a:ext cx="0" cy="46450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91458"/>
      </p:ext>
    </p:extLst>
  </p:cSld>
  <p:clrMapOvr>
    <a:masterClrMapping/>
  </p:clrMapOvr>
</p:sld>
</file>

<file path=ppt/theme/theme1.xml><?xml version="1.0" encoding="utf-8"?>
<a:theme xmlns:a="http://schemas.openxmlformats.org/drawingml/2006/main" name="1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마스터폰트">
      <a:majorFont>
        <a:latin typeface="맑은 고딕"/>
        <a:ea typeface="맑은 고딕"/>
        <a:cs typeface=""/>
      </a:majorFont>
      <a:minorFont>
        <a:latin typeface="Trebuchet M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 / Tre">
      <a:majorFont>
        <a:latin typeface="맑은 고딕"/>
        <a:ea typeface="맑은 고딕"/>
        <a:cs typeface=""/>
      </a:majorFont>
      <a:minorFont>
        <a:latin typeface="Trebuchet M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3175" algn="ctr">
          <a:solidFill>
            <a:srgbClr val="FFFFFF">
              <a:lumMod val="50000"/>
            </a:srgbClr>
          </a:solidFill>
          <a:round/>
          <a:headEnd/>
          <a:tailEnd/>
        </a:ln>
      </a:spPr>
      <a:bodyPr lIns="108000" tIns="180000" rIns="108000" bIns="180000" anchor="ctr"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>
            <a:ln>
              <a:noFill/>
            </a:ln>
            <a:solidFill>
              <a:srgbClr val="FFFFFF"/>
            </a:solidFill>
            <a:effectLst/>
            <a:uLnTx/>
            <a:uFillTx/>
            <a:latin typeface="Trebuchet MS" pitchFamily="34" charset="0"/>
            <a:ea typeface="맑은 고딕" pitchFamily="50" charset="-127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1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6">
      <a:majorFont>
        <a:latin typeface="맑은 고딕"/>
        <a:ea typeface="맑은 고딕"/>
        <a:cs typeface=""/>
      </a:majorFont>
      <a:minorFont>
        <a:latin typeface="Trebuchet M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6">
      <a:majorFont>
        <a:latin typeface="맑은 고딕"/>
        <a:ea typeface="맑은 고딕"/>
        <a:cs typeface=""/>
      </a:majorFont>
      <a:minorFont>
        <a:latin typeface="Trebuchet M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7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마스터폰트">
      <a:majorFont>
        <a:latin typeface="맑은 고딕"/>
        <a:ea typeface="맑은 고딕"/>
        <a:cs typeface=""/>
      </a:majorFont>
      <a:minorFont>
        <a:latin typeface="Trebuchet M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84374</TotalTime>
  <Words>3069</Words>
  <Application>Microsoft Macintosh PowerPoint</Application>
  <PresentationFormat>A4 용지(210x297mm)</PresentationFormat>
  <Paragraphs>411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Trebuchet MS</vt:lpstr>
      <vt:lpstr>굴림</vt:lpstr>
      <vt:lpstr>Calibri</vt:lpstr>
      <vt:lpstr>Arial</vt:lpstr>
      <vt:lpstr>Wingdings</vt:lpstr>
      <vt:lpstr>맑은 고딕</vt:lpstr>
      <vt:lpstr>12_디자인 사용자 지정</vt:lpstr>
      <vt:lpstr>16_디자인 사용자 지정</vt:lpstr>
      <vt:lpstr>14_디자인 사용자 지정</vt:lpstr>
      <vt:lpstr>15_디자인 사용자 지정</vt:lpstr>
      <vt:lpstr>17_디자인 사용자 지정</vt:lpstr>
      <vt:lpstr>Markup General Guideline</vt:lpstr>
      <vt:lpstr>Index</vt:lpstr>
      <vt:lpstr>Introduce </vt:lpstr>
      <vt:lpstr>Introduce</vt:lpstr>
      <vt:lpstr>Introduce</vt:lpstr>
      <vt:lpstr>Introduce</vt:lpstr>
      <vt:lpstr>Device General Guide</vt:lpstr>
      <vt:lpstr>Device General Guide</vt:lpstr>
      <vt:lpstr>Device General Guide</vt:lpstr>
      <vt:lpstr>Device General Guide</vt:lpstr>
      <vt:lpstr>Device General Guide</vt:lpstr>
      <vt:lpstr>Device General Guide</vt:lpstr>
      <vt:lpstr>Device General Guide</vt:lpstr>
      <vt:lpstr>Device General Guide</vt:lpstr>
      <vt:lpstr>Device General Guide</vt:lpstr>
      <vt:lpstr>Markup Basic Interaction</vt:lpstr>
      <vt:lpstr>하이브리드앱 Markup Basic Interaction</vt:lpstr>
      <vt:lpstr>하이브리드앱 Markup Basic Interaction</vt:lpstr>
      <vt:lpstr>하이브리드앱 Markup Basic Interaction</vt:lpstr>
      <vt:lpstr>하이브리드앱 Markup Basic Interaction</vt:lpstr>
      <vt:lpstr>하이브리드앱 Markup Basic Interaction</vt:lpstr>
      <vt:lpstr>하이브리드앱 Markup Basic Interaction</vt:lpstr>
      <vt:lpstr>하이브리드앱 Markup Basic Interaction</vt:lpstr>
      <vt:lpstr>하이브리드앱 Markup Basic Interaction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Uracle UX Team</dc:creator>
  <cp:lastModifiedBy>최연주</cp:lastModifiedBy>
  <cp:revision>14357</cp:revision>
  <cp:lastPrinted>2015-03-20T06:06:02Z</cp:lastPrinted>
  <dcterms:created xsi:type="dcterms:W3CDTF">2010-01-07T01:25:29Z</dcterms:created>
  <dcterms:modified xsi:type="dcterms:W3CDTF">2021-12-08T05:10:55Z</dcterms:modified>
</cp:coreProperties>
</file>