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60" r:id="rId3"/>
    <p:sldId id="256" r:id="rId4"/>
    <p:sldId id="257" r:id="rId5"/>
    <p:sldId id="262" r:id="rId6"/>
    <p:sldId id="263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7826326" y="3334590"/>
            <a:ext cx="4269446" cy="3450635"/>
            <a:chOff x="6350725" y="3285605"/>
            <a:chExt cx="3468925" cy="3450635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6350725" y="3285605"/>
              <a:ext cx="3468925" cy="3450635"/>
              <a:chOff x="6350725" y="3285605"/>
              <a:chExt cx="3468925" cy="3450635"/>
            </a:xfrm>
          </p:grpSpPr>
          <p:sp>
            <p:nvSpPr>
              <p:cNvPr id="3" name="Google Shape;116;p18"/>
              <p:cNvSpPr txBox="1">
                <a:spLocks/>
              </p:cNvSpPr>
              <p:nvPr userDrawn="1"/>
            </p:nvSpPr>
            <p:spPr bwMode="auto">
              <a:xfrm>
                <a:off x="6755560" y="4344334"/>
                <a:ext cx="166325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6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Nexledger</a:t>
                </a:r>
                <a:endPara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6" name="Google Shape;116;p18"/>
              <p:cNvSpPr txBox="1">
                <a:spLocks/>
              </p:cNvSpPr>
              <p:nvPr userDrawn="1"/>
            </p:nvSpPr>
            <p:spPr bwMode="auto">
              <a:xfrm>
                <a:off x="6818141" y="5564367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Ethereum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8" name="Google Shape;116;p18"/>
              <p:cNvSpPr txBox="1">
                <a:spLocks/>
              </p:cNvSpPr>
              <p:nvPr userDrawn="1"/>
            </p:nvSpPr>
            <p:spPr bwMode="auto">
              <a:xfrm>
                <a:off x="6372171" y="5276339"/>
                <a:ext cx="124733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0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Bitcoin</a:t>
                </a:r>
              </a:p>
            </p:txBody>
          </p:sp>
          <p:sp>
            <p:nvSpPr>
              <p:cNvPr id="12" name="Google Shape;116;p18"/>
              <p:cNvSpPr txBox="1">
                <a:spLocks/>
              </p:cNvSpPr>
              <p:nvPr userDrawn="1"/>
            </p:nvSpPr>
            <p:spPr bwMode="auto">
              <a:xfrm>
                <a:off x="8336420" y="5966671"/>
                <a:ext cx="1136650" cy="238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0" tIns="0" rIns="0" bIns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9pPr>
              </a:lstStyle>
              <a:p>
                <a:pPr marL="0" indent="0" algn="ctr" fontAlgn="auto" latinLnBrk="0">
                  <a:buClr>
                    <a:srgbClr val="000000"/>
                  </a:buClr>
                  <a:buFont typeface="Work Sans Light"/>
                  <a:buNone/>
                  <a:defRPr/>
                </a:pPr>
                <a:r>
                  <a:rPr kumimoji="0" lang="en-US" sz="1050" i="1" kern="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</a:rPr>
                  <a:t>Coinstack</a:t>
                </a:r>
                <a:endParaRPr kumimoji="0" lang="en-US" sz="1050" i="1" kern="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0725" y="3285605"/>
                <a:ext cx="3468925" cy="3450635"/>
              </a:xfrm>
              <a:prstGeom prst="rect">
                <a:avLst/>
              </a:prstGeom>
            </p:spPr>
          </p:pic>
          <p:sp>
            <p:nvSpPr>
              <p:cNvPr id="24" name="Google Shape;116;p18"/>
              <p:cNvSpPr txBox="1">
                <a:spLocks/>
              </p:cNvSpPr>
              <p:nvPr userDrawn="1"/>
            </p:nvSpPr>
            <p:spPr bwMode="auto">
              <a:xfrm>
                <a:off x="7810171" y="5076284"/>
                <a:ext cx="166325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6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loopChain</a:t>
                </a:r>
                <a:endPara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25" name="Google Shape;116;p18"/>
              <p:cNvSpPr txBox="1">
                <a:spLocks/>
              </p:cNvSpPr>
              <p:nvPr userDrawn="1"/>
            </p:nvSpPr>
            <p:spPr bwMode="auto">
              <a:xfrm>
                <a:off x="7704750" y="3428699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Monachain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26" name="Google Shape;116;p18"/>
              <p:cNvSpPr txBox="1">
                <a:spLocks/>
              </p:cNvSpPr>
              <p:nvPr userDrawn="1"/>
            </p:nvSpPr>
            <p:spPr bwMode="auto">
              <a:xfrm>
                <a:off x="8133843" y="4095926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Hyperledger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</p:grpSp>
        <p:sp>
          <p:nvSpPr>
            <p:cNvPr id="14" name="타원 13"/>
            <p:cNvSpPr/>
            <p:nvPr userDrawn="1"/>
          </p:nvSpPr>
          <p:spPr>
            <a:xfrm>
              <a:off x="8703255" y="6224239"/>
              <a:ext cx="397194" cy="397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IDE</a:t>
              </a:r>
            </a:p>
            <a:p>
              <a:pPr algn="ctr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&amp;Toolkit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7350736" y="4665980"/>
              <a:ext cx="467818" cy="4678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API</a:t>
              </a:r>
            </a:p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Gateway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395339" y="5386247"/>
              <a:ext cx="492914" cy="492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SDK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399837" y="5377181"/>
              <a:ext cx="494110" cy="4992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Blockchain</a:t>
              </a:r>
              <a:endPara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SDK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448716" y="5787401"/>
              <a:ext cx="369404" cy="3694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Micro</a:t>
              </a:r>
            </a:p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Service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357388" y="3624230"/>
              <a:ext cx="369404" cy="3694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Data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Service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8733868" y="4290513"/>
              <a:ext cx="413494" cy="4134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Service </a:t>
              </a:r>
              <a:r>
                <a:rPr lang="en-US" altLang="ko-KR" sz="600" b="1" spc="-2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Registry</a:t>
              </a:r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6847381" y="5504688"/>
              <a:ext cx="339320" cy="339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ko-KR" sz="600" b="1" spc="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Config</a:t>
              </a:r>
              <a:endParaRPr kumimoji="0" lang="en-US" altLang="ko-KR" sz="600" b="1" spc="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altLang="ko-KR" sz="600" b="1" spc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Server</a:t>
              </a:r>
              <a:endParaRPr lang="ko-KR" altLang="en-US" sz="300" b="1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C81C982-077D-4443-9466-7A9484886C3A}"/>
              </a:ext>
            </a:extLst>
          </p:cNvPr>
          <p:cNvGrpSpPr/>
          <p:nvPr userDrawn="1"/>
        </p:nvGrpSpPr>
        <p:grpSpPr>
          <a:xfrm>
            <a:off x="9" y="241"/>
            <a:ext cx="10829916" cy="649725"/>
            <a:chOff x="0" y="227"/>
            <a:chExt cx="8122437" cy="649725"/>
          </a:xfrm>
          <a:solidFill>
            <a:srgbClr val="2A3B51"/>
          </a:solidFill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98317410-005F-4DF5-A502-48E2327DBC9E}"/>
                </a:ext>
              </a:extLst>
            </p:cNvPr>
            <p:cNvSpPr/>
            <p:nvPr/>
          </p:nvSpPr>
          <p:spPr>
            <a:xfrm flipV="1">
              <a:off x="7739934" y="227"/>
              <a:ext cx="382503" cy="36890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E6F60A-81FB-4CC0-83A0-58C63513966C}"/>
                </a:ext>
              </a:extLst>
            </p:cNvPr>
            <p:cNvSpPr/>
            <p:nvPr/>
          </p:nvSpPr>
          <p:spPr>
            <a:xfrm>
              <a:off x="0" y="1946"/>
              <a:ext cx="7742272" cy="3671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A703FC23-FA2F-417A-9A87-5C0EDB717B48}"/>
                </a:ext>
              </a:extLst>
            </p:cNvPr>
            <p:cNvSpPr/>
            <p:nvPr/>
          </p:nvSpPr>
          <p:spPr>
            <a:xfrm flipV="1">
              <a:off x="0" y="362122"/>
              <a:ext cx="7742272" cy="287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F4660A-4FDB-49AF-B5AA-BBDEB9E56778}"/>
              </a:ext>
            </a:extLst>
          </p:cNvPr>
          <p:cNvGrpSpPr/>
          <p:nvPr userDrawn="1"/>
        </p:nvGrpSpPr>
        <p:grpSpPr>
          <a:xfrm>
            <a:off x="11088529" y="-5124"/>
            <a:ext cx="787223" cy="760412"/>
            <a:chOff x="8316416" y="-5124"/>
            <a:chExt cx="590420" cy="760412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A805928B-8673-4DDB-BAC8-FC4DFD7D54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252514" y="100966"/>
              <a:ext cx="760412" cy="548232"/>
            </a:xfrm>
            <a:prstGeom prst="homePlate">
              <a:avLst>
                <a:gd name="adj" fmla="val 3560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10800000" vert="eaVert" wrap="none" anchor="ctr"/>
            <a:lstStyle/>
            <a:p>
              <a:pPr defTabSz="914121" eaLnBrk="1" hangingPunct="1">
                <a:defRPr/>
              </a:pPr>
              <a:endParaRPr lang="zh-CN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矩形 141">
              <a:extLst>
                <a:ext uri="{FF2B5EF4-FFF2-40B4-BE49-F238E27FC236}">
                  <a16:creationId xmlns:a16="http://schemas.microsoft.com/office/drawing/2014/main" id="{00A611E2-0594-4B50-9D45-BA17D5493F2C}"/>
                </a:ext>
              </a:extLst>
            </p:cNvPr>
            <p:cNvSpPr/>
            <p:nvPr/>
          </p:nvSpPr>
          <p:spPr bwMode="auto">
            <a:xfrm>
              <a:off x="8316416" y="9035"/>
              <a:ext cx="475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Part</a:t>
              </a:r>
              <a:endParaRPr lang="zh-CN" altLang="en-US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3DE0021E-B700-4435-9432-EA225FFB8A4F}"/>
              </a:ext>
            </a:extLst>
          </p:cNvPr>
          <p:cNvSpPr txBox="1">
            <a:spLocks/>
          </p:cNvSpPr>
          <p:nvPr userDrawn="1"/>
        </p:nvSpPr>
        <p:spPr>
          <a:xfrm>
            <a:off x="150484" y="6525345"/>
            <a:ext cx="3717381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l" defTabSz="914400" rtl="0" eaLnBrk="1" latinLnBrk="1" hangingPunct="1">
              <a:defRPr sz="8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copyright(c) 2019 </a:t>
            </a:r>
            <a:r>
              <a:rPr kumimoji="1" lang="en-US" altLang="ko-KR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uracle</a:t>
            </a: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corporation. all rights reserved.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5670062" y="6618633"/>
            <a:ext cx="851877" cy="23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1" tIns="46631" rIns="93261" bIns="46631" anchor="ctr">
            <a:spAutoFit/>
          </a:bodyPr>
          <a:lstStyle/>
          <a:p>
            <a:pPr lvl="0" algn="ctr" defTabSz="933450"/>
            <a:fld id="{DC8A22D7-7D1F-41C2-AEE4-8A7E934B4FD2}" type="slidenum">
              <a:rPr kumimoji="0" lang="en-US" altLang="ko-KR" sz="900">
                <a:solidFill>
                  <a:srgbClr val="595959"/>
                </a:solidFill>
                <a:latin typeface="+mn-ea"/>
                <a:ea typeface="+mn-ea"/>
                <a:cs typeface="나눔고딕"/>
              </a:rPr>
              <a:pPr lvl="0" algn="ctr" defTabSz="933450"/>
              <a:t>‹#›</a:t>
            </a:fld>
            <a:endParaRPr kumimoji="0" lang="en-US" altLang="ko-KR" sz="900" dirty="0">
              <a:solidFill>
                <a:srgbClr val="595959"/>
              </a:solidFill>
              <a:latin typeface="+mn-ea"/>
              <a:ea typeface="+mn-ea"/>
              <a:cs typeface="나눔고딕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963" y="6635267"/>
            <a:ext cx="831852" cy="1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직선 연결선 21"/>
          <p:cNvCxnSpPr/>
          <p:nvPr userDrawn="1"/>
        </p:nvCxnSpPr>
        <p:spPr>
          <a:xfrm>
            <a:off x="0" y="6588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/>
          </p:cNvGrpSpPr>
          <p:nvPr userDrawn="1"/>
        </p:nvGrpSpPr>
        <p:grpSpPr bwMode="auto">
          <a:xfrm>
            <a:off x="1701" y="0"/>
            <a:ext cx="8495323" cy="6858000"/>
            <a:chOff x="-1" y="0"/>
            <a:chExt cx="6902005" cy="6858000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-82689" y="82688"/>
              <a:ext cx="4437063" cy="427168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rot="16200000" flipV="1">
              <a:off x="79946" y="35941"/>
              <a:ext cx="6742112" cy="6902005"/>
            </a:xfrm>
            <a:prstGeom prst="rtTriangl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5400000">
              <a:off x="-1020832" y="1136719"/>
              <a:ext cx="4176712" cy="2135050"/>
            </a:xfrm>
            <a:prstGeom prst="triangle">
              <a:avLst>
                <a:gd name="adj" fmla="val 496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직각 삼각형 22"/>
            <p:cNvSpPr/>
            <p:nvPr/>
          </p:nvSpPr>
          <p:spPr>
            <a:xfrm rot="5400000">
              <a:off x="-31064" y="31064"/>
              <a:ext cx="1660072" cy="1597944"/>
            </a:xfrm>
            <a:prstGeom prst="rtTriangle">
              <a:avLst/>
            </a:prstGeom>
            <a:solidFill>
              <a:srgbClr val="2A3B51"/>
            </a:solidFill>
            <a:ln>
              <a:noFill/>
            </a:ln>
            <a:effectLst>
              <a:innerShdw blurRad="139700" dist="50800" dir="162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3DE0021E-B700-4435-9432-EA225FFB8A4F}"/>
              </a:ext>
            </a:extLst>
          </p:cNvPr>
          <p:cNvSpPr txBox="1">
            <a:spLocks/>
          </p:cNvSpPr>
          <p:nvPr userDrawn="1"/>
        </p:nvSpPr>
        <p:spPr>
          <a:xfrm>
            <a:off x="150484" y="6525345"/>
            <a:ext cx="3717381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l" defTabSz="914400" rtl="0" eaLnBrk="1" latinLnBrk="1" hangingPunct="1">
              <a:defRPr sz="8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copyright(c) 2019 </a:t>
            </a:r>
            <a:r>
              <a:rPr kumimoji="1" lang="en-US" altLang="ko-KR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uracle</a:t>
            </a: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corporation. all rights reserved.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36062" y="593725"/>
            <a:ext cx="298939" cy="46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5670062" y="6618633"/>
            <a:ext cx="851877" cy="23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1" tIns="46631" rIns="93261" bIns="46631" anchor="ctr">
            <a:spAutoFit/>
          </a:bodyPr>
          <a:lstStyle/>
          <a:p>
            <a:pPr lvl="0" algn="ctr" defTabSz="933450"/>
            <a:fld id="{DC8A22D7-7D1F-41C2-AEE4-8A7E934B4FD2}" type="slidenum">
              <a:rPr kumimoji="0" lang="en-US" altLang="ko-KR" sz="900">
                <a:solidFill>
                  <a:srgbClr val="595959"/>
                </a:solidFill>
                <a:latin typeface="+mn-ea"/>
                <a:ea typeface="+mn-ea"/>
                <a:cs typeface="나눔고딕"/>
              </a:rPr>
              <a:pPr lvl="0" algn="ctr" defTabSz="933450"/>
              <a:t>‹#›</a:t>
            </a:fld>
            <a:endParaRPr kumimoji="0" lang="en-US" altLang="ko-KR" sz="900" dirty="0">
              <a:solidFill>
                <a:srgbClr val="595959"/>
              </a:solidFill>
              <a:latin typeface="+mn-ea"/>
              <a:ea typeface="+mn-ea"/>
              <a:cs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963" y="6635267"/>
            <a:ext cx="831852" cy="1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/>
          <p:nvPr userDrawn="1"/>
        </p:nvCxnSpPr>
        <p:spPr>
          <a:xfrm>
            <a:off x="0" y="6588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55C58D6-0AB4-EE4D-A3F6-249C05D32E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9804" y="6618634"/>
            <a:ext cx="1438837" cy="2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6">
          <p15:clr>
            <a:srgbClr val="FBAE40"/>
          </p15:clr>
        </p15:guide>
        <p15:guide id="3" pos="61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>
            <a:grpSpLocks/>
          </p:cNvGrpSpPr>
          <p:nvPr userDrawn="1"/>
        </p:nvGrpSpPr>
        <p:grpSpPr bwMode="auto">
          <a:xfrm>
            <a:off x="1701" y="0"/>
            <a:ext cx="8495323" cy="6858000"/>
            <a:chOff x="-1" y="0"/>
            <a:chExt cx="6902005" cy="6858000"/>
          </a:xfrm>
        </p:grpSpPr>
        <p:sp>
          <p:nvSpPr>
            <p:cNvPr id="30" name="직각 삼각형 29"/>
            <p:cNvSpPr/>
            <p:nvPr/>
          </p:nvSpPr>
          <p:spPr>
            <a:xfrm rot="5400000">
              <a:off x="-82689" y="82688"/>
              <a:ext cx="4437063" cy="427168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V="1">
              <a:off x="79946" y="35941"/>
              <a:ext cx="6742112" cy="6902005"/>
            </a:xfrm>
            <a:prstGeom prst="rtTriangl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이등변 삼각형 31"/>
            <p:cNvSpPr/>
            <p:nvPr/>
          </p:nvSpPr>
          <p:spPr>
            <a:xfrm rot="5400000">
              <a:off x="-1020832" y="1136719"/>
              <a:ext cx="4176712" cy="2135050"/>
            </a:xfrm>
            <a:prstGeom prst="triangle">
              <a:avLst>
                <a:gd name="adj" fmla="val 496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5400000">
              <a:off x="-31064" y="31064"/>
              <a:ext cx="1660072" cy="1597944"/>
            </a:xfrm>
            <a:prstGeom prst="rtTriangle">
              <a:avLst/>
            </a:prstGeom>
            <a:solidFill>
              <a:srgbClr val="2A3B51"/>
            </a:solidFill>
            <a:ln>
              <a:noFill/>
            </a:ln>
            <a:effectLst>
              <a:innerShdw blurRad="139700" dist="50800" dir="162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336062" y="593725"/>
            <a:ext cx="298939" cy="46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3DE0021E-B700-4435-9432-EA225FFB8A4F}"/>
              </a:ext>
            </a:extLst>
          </p:cNvPr>
          <p:cNvSpPr txBox="1">
            <a:spLocks/>
          </p:cNvSpPr>
          <p:nvPr userDrawn="1"/>
        </p:nvSpPr>
        <p:spPr>
          <a:xfrm>
            <a:off x="150484" y="6525345"/>
            <a:ext cx="3717381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l" defTabSz="914400" rtl="0" eaLnBrk="1" latinLnBrk="1" hangingPunct="1">
              <a:defRPr sz="8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copyright(c) 2019 </a:t>
            </a:r>
            <a:r>
              <a:rPr kumimoji="1" lang="en-US" altLang="ko-KR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uracle</a:t>
            </a: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corporation. all rights reserved.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5670062" y="6618633"/>
            <a:ext cx="851877" cy="23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1" tIns="46631" rIns="93261" bIns="46631" anchor="ctr">
            <a:spAutoFit/>
          </a:bodyPr>
          <a:lstStyle/>
          <a:p>
            <a:pPr lvl="0" algn="ctr" defTabSz="933450"/>
            <a:fld id="{DC8A22D7-7D1F-41C2-AEE4-8A7E934B4FD2}" type="slidenum">
              <a:rPr kumimoji="0" lang="en-US" altLang="ko-KR" sz="900">
                <a:solidFill>
                  <a:srgbClr val="595959"/>
                </a:solidFill>
                <a:latin typeface="+mn-ea"/>
                <a:ea typeface="+mn-ea"/>
                <a:cs typeface="나눔고딕"/>
              </a:rPr>
              <a:pPr lvl="0" algn="ctr" defTabSz="933450"/>
              <a:t>‹#›</a:t>
            </a:fld>
            <a:endParaRPr kumimoji="0" lang="en-US" altLang="ko-KR" sz="900" dirty="0">
              <a:solidFill>
                <a:srgbClr val="595959"/>
              </a:solidFill>
              <a:latin typeface="+mn-ea"/>
              <a:ea typeface="+mn-ea"/>
              <a:cs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963" y="6635267"/>
            <a:ext cx="831852" cy="1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/>
          <p:nvPr userDrawn="1"/>
        </p:nvCxnSpPr>
        <p:spPr>
          <a:xfrm>
            <a:off x="0" y="6588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6">
          <p15:clr>
            <a:srgbClr val="FBAE40"/>
          </p15:clr>
        </p15:guide>
        <p15:guide id="3" pos="61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>
            <a:grpSpLocks/>
          </p:cNvGrpSpPr>
          <p:nvPr userDrawn="1"/>
        </p:nvGrpSpPr>
        <p:grpSpPr bwMode="auto">
          <a:xfrm>
            <a:off x="1701" y="0"/>
            <a:ext cx="8495323" cy="6858000"/>
            <a:chOff x="-1" y="0"/>
            <a:chExt cx="6902005" cy="6858000"/>
          </a:xfrm>
        </p:grpSpPr>
        <p:sp>
          <p:nvSpPr>
            <p:cNvPr id="29" name="직각 삼각형 28"/>
            <p:cNvSpPr/>
            <p:nvPr/>
          </p:nvSpPr>
          <p:spPr>
            <a:xfrm rot="5400000">
              <a:off x="-82689" y="82688"/>
              <a:ext cx="4437063" cy="427168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각 삼각형 29"/>
            <p:cNvSpPr/>
            <p:nvPr/>
          </p:nvSpPr>
          <p:spPr>
            <a:xfrm rot="16200000" flipV="1">
              <a:off x="79946" y="35941"/>
              <a:ext cx="6742112" cy="6902005"/>
            </a:xfrm>
            <a:prstGeom prst="rtTriangl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5400000">
              <a:off x="-1020832" y="1136719"/>
              <a:ext cx="4176712" cy="2135050"/>
            </a:xfrm>
            <a:prstGeom prst="triangle">
              <a:avLst>
                <a:gd name="adj" fmla="val 496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직각 삼각형 31"/>
            <p:cNvSpPr/>
            <p:nvPr/>
          </p:nvSpPr>
          <p:spPr>
            <a:xfrm rot="5400000">
              <a:off x="-31064" y="31064"/>
              <a:ext cx="1660072" cy="1597944"/>
            </a:xfrm>
            <a:prstGeom prst="rtTriangle">
              <a:avLst/>
            </a:prstGeom>
            <a:solidFill>
              <a:srgbClr val="2A3B51"/>
            </a:solidFill>
            <a:ln>
              <a:noFill/>
            </a:ln>
            <a:effectLst>
              <a:innerShdw blurRad="139700" dist="50800" dir="162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336062" y="593725"/>
            <a:ext cx="298939" cy="46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3DE0021E-B700-4435-9432-EA225FFB8A4F}"/>
              </a:ext>
            </a:extLst>
          </p:cNvPr>
          <p:cNvSpPr txBox="1">
            <a:spLocks/>
          </p:cNvSpPr>
          <p:nvPr userDrawn="1"/>
        </p:nvSpPr>
        <p:spPr>
          <a:xfrm>
            <a:off x="150484" y="6525345"/>
            <a:ext cx="3717381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l" defTabSz="914400" rtl="0" eaLnBrk="1" latinLnBrk="1" hangingPunct="1">
              <a:defRPr sz="8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copyright(c) 2019 </a:t>
            </a:r>
            <a:r>
              <a:rPr kumimoji="1" lang="en-US" altLang="ko-KR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uracle</a:t>
            </a: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corporation. all rights reserved.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5670062" y="6618633"/>
            <a:ext cx="851877" cy="23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1" tIns="46631" rIns="93261" bIns="46631" anchor="ctr">
            <a:spAutoFit/>
          </a:bodyPr>
          <a:lstStyle/>
          <a:p>
            <a:pPr lvl="0" algn="ctr" defTabSz="933450"/>
            <a:fld id="{DC8A22D7-7D1F-41C2-AEE4-8A7E934B4FD2}" type="slidenum">
              <a:rPr kumimoji="0" lang="en-US" altLang="ko-KR" sz="900">
                <a:solidFill>
                  <a:srgbClr val="595959"/>
                </a:solidFill>
                <a:latin typeface="+mn-ea"/>
                <a:ea typeface="+mn-ea"/>
                <a:cs typeface="나눔고딕"/>
              </a:rPr>
              <a:pPr lvl="0" algn="ctr" defTabSz="933450"/>
              <a:t>‹#›</a:t>
            </a:fld>
            <a:endParaRPr kumimoji="0" lang="en-US" altLang="ko-KR" sz="900" dirty="0">
              <a:solidFill>
                <a:srgbClr val="595959"/>
              </a:solidFill>
              <a:latin typeface="+mn-ea"/>
              <a:ea typeface="+mn-ea"/>
              <a:cs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963" y="6635267"/>
            <a:ext cx="831852" cy="1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/>
          <p:nvPr userDrawn="1"/>
        </p:nvCxnSpPr>
        <p:spPr>
          <a:xfrm>
            <a:off x="0" y="6588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6">
          <p15:clr>
            <a:srgbClr val="FBAE40"/>
          </p15:clr>
        </p15:guide>
        <p15:guide id="3" pos="61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>
            <a:grpSpLocks/>
          </p:cNvGrpSpPr>
          <p:nvPr userDrawn="1"/>
        </p:nvGrpSpPr>
        <p:grpSpPr bwMode="auto">
          <a:xfrm>
            <a:off x="1701" y="0"/>
            <a:ext cx="8495323" cy="6858000"/>
            <a:chOff x="-1" y="0"/>
            <a:chExt cx="6902005" cy="6858000"/>
          </a:xfrm>
        </p:grpSpPr>
        <p:sp>
          <p:nvSpPr>
            <p:cNvPr id="20" name="직각 삼각형 19"/>
            <p:cNvSpPr/>
            <p:nvPr/>
          </p:nvSpPr>
          <p:spPr>
            <a:xfrm rot="5400000">
              <a:off x="-82689" y="82688"/>
              <a:ext cx="4437063" cy="427168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rot="16200000" flipV="1">
              <a:off x="79946" y="35941"/>
              <a:ext cx="6742112" cy="6902005"/>
            </a:xfrm>
            <a:prstGeom prst="rtTriangl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5400000">
              <a:off x="-1020832" y="1136719"/>
              <a:ext cx="4176712" cy="2135050"/>
            </a:xfrm>
            <a:prstGeom prst="triangle">
              <a:avLst>
                <a:gd name="adj" fmla="val 496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31064" y="31064"/>
              <a:ext cx="1660072" cy="1597944"/>
            </a:xfrm>
            <a:prstGeom prst="rtTriangle">
              <a:avLst/>
            </a:prstGeom>
            <a:solidFill>
              <a:srgbClr val="2A3B51"/>
            </a:solidFill>
            <a:ln>
              <a:noFill/>
            </a:ln>
            <a:effectLst>
              <a:innerShdw blurRad="139700" dist="50800" dir="162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336062" y="593725"/>
            <a:ext cx="298939" cy="46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3DE0021E-B700-4435-9432-EA225FFB8A4F}"/>
              </a:ext>
            </a:extLst>
          </p:cNvPr>
          <p:cNvSpPr txBox="1">
            <a:spLocks/>
          </p:cNvSpPr>
          <p:nvPr userDrawn="1"/>
        </p:nvSpPr>
        <p:spPr>
          <a:xfrm>
            <a:off x="150484" y="6525345"/>
            <a:ext cx="3717381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l" defTabSz="914400" rtl="0" eaLnBrk="1" latinLnBrk="1" hangingPunct="1">
              <a:defRPr sz="8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copyright(c) 2019 </a:t>
            </a:r>
            <a:r>
              <a:rPr kumimoji="1" lang="en-US" altLang="ko-KR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uracle</a:t>
            </a: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corporation. all rights reserved.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5670062" y="6618633"/>
            <a:ext cx="851877" cy="23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1" tIns="46631" rIns="93261" bIns="46631" anchor="ctr">
            <a:spAutoFit/>
          </a:bodyPr>
          <a:lstStyle/>
          <a:p>
            <a:pPr lvl="0" algn="ctr" defTabSz="933450"/>
            <a:fld id="{DC8A22D7-7D1F-41C2-AEE4-8A7E934B4FD2}" type="slidenum">
              <a:rPr kumimoji="0" lang="en-US" altLang="ko-KR" sz="900">
                <a:solidFill>
                  <a:srgbClr val="595959"/>
                </a:solidFill>
                <a:latin typeface="+mn-ea"/>
                <a:ea typeface="+mn-ea"/>
                <a:cs typeface="나눔고딕"/>
              </a:rPr>
              <a:pPr lvl="0" algn="ctr" defTabSz="933450"/>
              <a:t>‹#›</a:t>
            </a:fld>
            <a:endParaRPr kumimoji="0" lang="en-US" altLang="ko-KR" sz="900" dirty="0">
              <a:solidFill>
                <a:srgbClr val="595959"/>
              </a:solidFill>
              <a:latin typeface="+mn-ea"/>
              <a:ea typeface="+mn-ea"/>
              <a:cs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963" y="6635267"/>
            <a:ext cx="831852" cy="1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/>
          <p:nvPr userDrawn="1"/>
        </p:nvCxnSpPr>
        <p:spPr>
          <a:xfrm>
            <a:off x="0" y="6588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26">
          <p15:clr>
            <a:srgbClr val="FBAE40"/>
          </p15:clr>
        </p15:guide>
        <p15:guide id="3" pos="611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 userDrawn="1"/>
        </p:nvSpPr>
        <p:spPr>
          <a:xfrm>
            <a:off x="9769997" y="262769"/>
            <a:ext cx="284290" cy="200435"/>
          </a:xfrm>
          <a:prstGeom prst="round2SameRect">
            <a:avLst>
              <a:gd name="adj1" fmla="val 10000"/>
              <a:gd name="adj2" fmla="val 0"/>
            </a:avLst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marL="86400" indent="-8640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pc="-30">
                <a:ln>
                  <a:solidFill>
                    <a:prstClr val="white">
                      <a:lumMod val="65000"/>
                      <a:alpha val="1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Ⅲ</a:t>
            </a:r>
            <a:endParaRPr kumimoji="0" lang="ko-KR" altLang="en-US" sz="900" b="1" kern="0" spc="-30" dirty="0">
              <a:ln>
                <a:solidFill>
                  <a:prstClr val="white">
                    <a:lumMod val="65000"/>
                    <a:alpha val="10000"/>
                  </a:prstClr>
                </a:solidFill>
              </a:ln>
              <a:solidFill>
                <a:prstClr val="white">
                  <a:lumMod val="50000"/>
                </a:prst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9148318" y="262769"/>
            <a:ext cx="284290" cy="200435"/>
          </a:xfrm>
          <a:prstGeom prst="round2SameRect">
            <a:avLst>
              <a:gd name="adj1" fmla="val 10000"/>
              <a:gd name="adj2" fmla="val 0"/>
            </a:avLst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marL="86400" indent="-8640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pc="-30">
                <a:ln>
                  <a:solidFill>
                    <a:prstClr val="white">
                      <a:lumMod val="65000"/>
                      <a:alpha val="1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Ⅰ</a:t>
            </a:r>
            <a:endParaRPr kumimoji="0" lang="ko-KR" altLang="en-US" sz="900" b="1" kern="0" spc="-30" dirty="0">
              <a:ln>
                <a:solidFill>
                  <a:prstClr val="white">
                    <a:lumMod val="65000"/>
                    <a:alpha val="10000"/>
                  </a:prstClr>
                </a:solidFill>
              </a:ln>
              <a:solidFill>
                <a:prstClr val="white">
                  <a:lumMod val="50000"/>
                </a:prst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양쪽 모서리가 둥근 사각형 4"/>
          <p:cNvSpPr/>
          <p:nvPr userDrawn="1"/>
        </p:nvSpPr>
        <p:spPr>
          <a:xfrm>
            <a:off x="9464367" y="262769"/>
            <a:ext cx="284290" cy="200435"/>
          </a:xfrm>
          <a:prstGeom prst="round2SameRect">
            <a:avLst>
              <a:gd name="adj1" fmla="val 10000"/>
              <a:gd name="adj2" fmla="val 0"/>
            </a:avLst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marL="86400" indent="-8640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pc="-30">
                <a:ln>
                  <a:solidFill>
                    <a:prstClr val="white">
                      <a:lumMod val="65000"/>
                      <a:alpha val="1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Ⅱ</a:t>
            </a:r>
            <a:endParaRPr kumimoji="0" lang="ko-KR" altLang="en-US" sz="900" b="1" kern="0" spc="-30" dirty="0">
              <a:ln>
                <a:solidFill>
                  <a:prstClr val="white">
                    <a:lumMod val="65000"/>
                    <a:alpha val="10000"/>
                  </a:prstClr>
                </a:solidFill>
              </a:ln>
              <a:solidFill>
                <a:prstClr val="white">
                  <a:lumMod val="50000"/>
                </a:prst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양쪽 모서리가 둥근 사각형 5"/>
          <p:cNvSpPr/>
          <p:nvPr userDrawn="1"/>
        </p:nvSpPr>
        <p:spPr>
          <a:xfrm>
            <a:off x="10090106" y="262769"/>
            <a:ext cx="284290" cy="200435"/>
          </a:xfrm>
          <a:prstGeom prst="round2SameRect">
            <a:avLst>
              <a:gd name="adj1" fmla="val 10000"/>
              <a:gd name="adj2" fmla="val 0"/>
            </a:avLst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marL="86400" indent="-86400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spc="-30">
                <a:ln>
                  <a:solidFill>
                    <a:prstClr val="white">
                      <a:lumMod val="65000"/>
                      <a:alpha val="1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Ⅳ</a:t>
            </a:r>
            <a:endParaRPr kumimoji="0" lang="ko-KR" altLang="en-US" sz="900" b="1" kern="0" spc="-30" dirty="0">
              <a:ln>
                <a:solidFill>
                  <a:prstClr val="white">
                    <a:lumMod val="65000"/>
                    <a:alpha val="10000"/>
                  </a:prstClr>
                </a:solidFill>
              </a:ln>
              <a:solidFill>
                <a:prstClr val="white">
                  <a:lumMod val="50000"/>
                </a:prst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7" name="그룹 6"/>
          <p:cNvGrpSpPr>
            <a:grpSpLocks/>
          </p:cNvGrpSpPr>
          <p:nvPr userDrawn="1"/>
        </p:nvGrpSpPr>
        <p:grpSpPr bwMode="auto">
          <a:xfrm>
            <a:off x="10360482" y="69850"/>
            <a:ext cx="1584784" cy="439738"/>
            <a:chOff x="8448413" y="70025"/>
            <a:chExt cx="1100137" cy="438876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" r="2457"/>
            <a:stretch>
              <a:fillRect/>
            </a:stretch>
          </p:blipFill>
          <p:spPr bwMode="auto">
            <a:xfrm>
              <a:off x="8448413" y="70025"/>
              <a:ext cx="1100137" cy="438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7"/>
            <p:cNvSpPr txBox="1">
              <a:spLocks noChangeArrowheads="1"/>
            </p:cNvSpPr>
            <p:nvPr userDrawn="1"/>
          </p:nvSpPr>
          <p:spPr bwMode="auto">
            <a:xfrm>
              <a:off x="8493772" y="188891"/>
              <a:ext cx="1021710" cy="21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kern="0" spc="-30" dirty="0">
                  <a:ln>
                    <a:solidFill>
                      <a:prstClr val="white">
                        <a:lumMod val="50000"/>
                        <a:alpha val="1000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V</a:t>
              </a:r>
              <a:r>
                <a:rPr kumimoji="0" lang="en-US" altLang="ko-KR" sz="900" kern="0" spc="-30" dirty="0">
                  <a:ln>
                    <a:solidFill>
                      <a:prstClr val="white">
                        <a:lumMod val="50000"/>
                        <a:alpha val="1000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rPr>
                <a:t>. </a:t>
              </a:r>
              <a:r>
                <a:rPr kumimoji="0" lang="ko-KR" altLang="en-US" sz="900" kern="0" spc="-30" dirty="0">
                  <a:ln>
                    <a:solidFill>
                      <a:prstClr val="white">
                        <a:lumMod val="50000"/>
                        <a:alpha val="1000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rPr>
                <a:t>수행 및 적용사례</a:t>
              </a:r>
            </a:p>
          </p:txBody>
        </p:sp>
      </p:grpSp>
      <p:grpSp>
        <p:nvGrpSpPr>
          <p:cNvPr id="15" name="그룹 14"/>
          <p:cNvGrpSpPr>
            <a:grpSpLocks/>
          </p:cNvGrpSpPr>
          <p:nvPr userDrawn="1"/>
        </p:nvGrpSpPr>
        <p:grpSpPr bwMode="auto">
          <a:xfrm>
            <a:off x="1701" y="0"/>
            <a:ext cx="8495323" cy="6858000"/>
            <a:chOff x="-1" y="0"/>
            <a:chExt cx="6902005" cy="6858000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-82689" y="82688"/>
              <a:ext cx="4437063" cy="427168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각 삼각형 16"/>
            <p:cNvSpPr/>
            <p:nvPr/>
          </p:nvSpPr>
          <p:spPr>
            <a:xfrm rot="16200000" flipV="1">
              <a:off x="79946" y="35941"/>
              <a:ext cx="6742112" cy="6902005"/>
            </a:xfrm>
            <a:prstGeom prst="rtTriangl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-1020832" y="1136719"/>
              <a:ext cx="4176712" cy="2135050"/>
            </a:xfrm>
            <a:prstGeom prst="triangle">
              <a:avLst>
                <a:gd name="adj" fmla="val 496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rot="5400000">
              <a:off x="-31064" y="31064"/>
              <a:ext cx="1660072" cy="1597944"/>
            </a:xfrm>
            <a:prstGeom prst="rtTriangle">
              <a:avLst/>
            </a:prstGeom>
            <a:solidFill>
              <a:srgbClr val="2A3B51"/>
            </a:solidFill>
            <a:ln>
              <a:noFill/>
            </a:ln>
            <a:effectLst>
              <a:innerShdw blurRad="139700" dist="50800" dir="16200000">
                <a:prstClr val="black">
                  <a:alpha val="1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336062" y="593725"/>
            <a:ext cx="298939" cy="46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바닥글 개체 틀 4">
            <a:extLst>
              <a:ext uri="{FF2B5EF4-FFF2-40B4-BE49-F238E27FC236}">
                <a16:creationId xmlns:a16="http://schemas.microsoft.com/office/drawing/2014/main" id="{3DE0021E-B700-4435-9432-EA225FFB8A4F}"/>
              </a:ext>
            </a:extLst>
          </p:cNvPr>
          <p:cNvSpPr txBox="1">
            <a:spLocks/>
          </p:cNvSpPr>
          <p:nvPr userDrawn="1"/>
        </p:nvSpPr>
        <p:spPr>
          <a:xfrm>
            <a:off x="150484" y="6525345"/>
            <a:ext cx="3717381" cy="365125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>
              <a:defRPr lang="ko-KR"/>
            </a:defPPr>
            <a:lvl1pPr marL="0" algn="l" defTabSz="914400" rtl="0" eaLnBrk="1" latinLnBrk="1" hangingPunct="1">
              <a:defRPr sz="8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copyright(c) 2019 </a:t>
            </a:r>
            <a:r>
              <a:rPr kumimoji="1" lang="en-US" altLang="ko-KR" sz="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uracle</a:t>
            </a:r>
            <a:r>
              <a:rPr kumimoji="1"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corporation. all rights reserved.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 userDrawn="1"/>
        </p:nvSpPr>
        <p:spPr bwMode="auto">
          <a:xfrm>
            <a:off x="5670062" y="6618633"/>
            <a:ext cx="851877" cy="23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1" tIns="46631" rIns="93261" bIns="46631" anchor="ctr">
            <a:spAutoFit/>
          </a:bodyPr>
          <a:lstStyle/>
          <a:p>
            <a:pPr lvl="0" algn="ctr" defTabSz="933450"/>
            <a:fld id="{DC8A22D7-7D1F-41C2-AEE4-8A7E934B4FD2}" type="slidenum">
              <a:rPr kumimoji="0" lang="en-US" altLang="ko-KR" sz="900">
                <a:solidFill>
                  <a:srgbClr val="595959"/>
                </a:solidFill>
                <a:latin typeface="+mn-ea"/>
                <a:ea typeface="+mn-ea"/>
                <a:cs typeface="나눔고딕"/>
              </a:rPr>
              <a:pPr lvl="0" algn="ctr" defTabSz="933450"/>
              <a:t>‹#›</a:t>
            </a:fld>
            <a:endParaRPr kumimoji="0" lang="en-US" altLang="ko-KR" sz="900" dirty="0">
              <a:solidFill>
                <a:srgbClr val="595959"/>
              </a:solidFill>
              <a:latin typeface="+mn-ea"/>
              <a:ea typeface="+mn-ea"/>
              <a:cs typeface="나눔고딕"/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963" y="6635267"/>
            <a:ext cx="831852" cy="1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연결선 23"/>
          <p:cNvCxnSpPr/>
          <p:nvPr userDrawn="1"/>
        </p:nvCxnSpPr>
        <p:spPr>
          <a:xfrm>
            <a:off x="0" y="6588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7826326" y="3334590"/>
            <a:ext cx="4269446" cy="3450635"/>
            <a:chOff x="6350725" y="3285605"/>
            <a:chExt cx="3468925" cy="3450635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6350725" y="3285605"/>
              <a:ext cx="3468925" cy="3450635"/>
              <a:chOff x="6350725" y="3285605"/>
              <a:chExt cx="3468925" cy="3450635"/>
            </a:xfrm>
          </p:grpSpPr>
          <p:sp>
            <p:nvSpPr>
              <p:cNvPr id="3" name="Google Shape;116;p18"/>
              <p:cNvSpPr txBox="1">
                <a:spLocks/>
              </p:cNvSpPr>
              <p:nvPr userDrawn="1"/>
            </p:nvSpPr>
            <p:spPr bwMode="auto">
              <a:xfrm>
                <a:off x="6755560" y="4344334"/>
                <a:ext cx="166325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6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Nexledger</a:t>
                </a:r>
                <a:endPara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6" name="Google Shape;116;p18"/>
              <p:cNvSpPr txBox="1">
                <a:spLocks/>
              </p:cNvSpPr>
              <p:nvPr userDrawn="1"/>
            </p:nvSpPr>
            <p:spPr bwMode="auto">
              <a:xfrm>
                <a:off x="6818141" y="5564367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Ethereum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8" name="Google Shape;116;p18"/>
              <p:cNvSpPr txBox="1">
                <a:spLocks/>
              </p:cNvSpPr>
              <p:nvPr userDrawn="1"/>
            </p:nvSpPr>
            <p:spPr bwMode="auto">
              <a:xfrm>
                <a:off x="6372171" y="5276339"/>
                <a:ext cx="124733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0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Bitcoin</a:t>
                </a:r>
              </a:p>
            </p:txBody>
          </p:sp>
          <p:sp>
            <p:nvSpPr>
              <p:cNvPr id="12" name="Google Shape;116;p18"/>
              <p:cNvSpPr txBox="1">
                <a:spLocks/>
              </p:cNvSpPr>
              <p:nvPr userDrawn="1"/>
            </p:nvSpPr>
            <p:spPr bwMode="auto">
              <a:xfrm>
                <a:off x="8336420" y="5966671"/>
                <a:ext cx="1136650" cy="238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0" tIns="0" rIns="0" bIns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9pPr>
              </a:lstStyle>
              <a:p>
                <a:pPr marL="0" indent="0" algn="ctr" fontAlgn="auto" latinLnBrk="0">
                  <a:buClr>
                    <a:srgbClr val="000000"/>
                  </a:buClr>
                  <a:buFont typeface="Work Sans Light"/>
                  <a:buNone/>
                  <a:defRPr/>
                </a:pPr>
                <a:r>
                  <a:rPr kumimoji="0" lang="en-US" sz="1050" i="1" kern="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</a:rPr>
                  <a:t>Coinstack</a:t>
                </a:r>
                <a:endParaRPr kumimoji="0" lang="en-US" sz="1050" i="1" kern="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0725" y="3285605"/>
                <a:ext cx="3468925" cy="3450635"/>
              </a:xfrm>
              <a:prstGeom prst="rect">
                <a:avLst/>
              </a:prstGeom>
            </p:spPr>
          </p:pic>
          <p:sp>
            <p:nvSpPr>
              <p:cNvPr id="24" name="Google Shape;116;p18"/>
              <p:cNvSpPr txBox="1">
                <a:spLocks/>
              </p:cNvSpPr>
              <p:nvPr userDrawn="1"/>
            </p:nvSpPr>
            <p:spPr bwMode="auto">
              <a:xfrm>
                <a:off x="7810171" y="5076284"/>
                <a:ext cx="166325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6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loopChain</a:t>
                </a:r>
                <a:endPara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25" name="Google Shape;116;p18"/>
              <p:cNvSpPr txBox="1">
                <a:spLocks/>
              </p:cNvSpPr>
              <p:nvPr userDrawn="1"/>
            </p:nvSpPr>
            <p:spPr bwMode="auto">
              <a:xfrm>
                <a:off x="7704750" y="3428699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Monachain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26" name="Google Shape;116;p18"/>
              <p:cNvSpPr txBox="1">
                <a:spLocks/>
              </p:cNvSpPr>
              <p:nvPr userDrawn="1"/>
            </p:nvSpPr>
            <p:spPr bwMode="auto">
              <a:xfrm>
                <a:off x="8133843" y="4095926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Hyperledger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</p:grpSp>
        <p:sp>
          <p:nvSpPr>
            <p:cNvPr id="14" name="타원 13"/>
            <p:cNvSpPr/>
            <p:nvPr userDrawn="1"/>
          </p:nvSpPr>
          <p:spPr>
            <a:xfrm>
              <a:off x="8703255" y="6224239"/>
              <a:ext cx="397194" cy="397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IDE</a:t>
              </a:r>
            </a:p>
            <a:p>
              <a:pPr algn="ctr"/>
              <a:r>
                <a: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&amp;Toolkit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7350736" y="4665980"/>
              <a:ext cx="467818" cy="4678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API</a:t>
              </a:r>
            </a:p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Gateway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395339" y="5386247"/>
              <a:ext cx="492914" cy="492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SDK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399837" y="5377181"/>
              <a:ext cx="494110" cy="4992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Blockchain</a:t>
              </a:r>
              <a:endPara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SDK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448716" y="5787401"/>
              <a:ext cx="369404" cy="3694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Micro</a:t>
              </a:r>
            </a:p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Service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357388" y="3624230"/>
              <a:ext cx="369404" cy="3694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Data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Service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8733868" y="4290513"/>
              <a:ext cx="413494" cy="4134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Service </a:t>
              </a:r>
              <a:r>
                <a:rPr lang="en-US" altLang="ko-KR" sz="600" b="1" spc="-2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Registry</a:t>
              </a:r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6847381" y="5504688"/>
              <a:ext cx="339320" cy="339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ko-KR" sz="600" b="1" spc="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Config</a:t>
              </a:r>
              <a:endParaRPr kumimoji="0" lang="en-US" altLang="ko-KR" sz="600" b="1" spc="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altLang="ko-KR" sz="600" b="1" spc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Server</a:t>
              </a:r>
              <a:endParaRPr lang="ko-KR" altLang="en-US" sz="300" b="1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6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5" y="4724253"/>
            <a:ext cx="2640071" cy="21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7816278" y="3285606"/>
            <a:ext cx="4269446" cy="3450635"/>
            <a:chOff x="6350725" y="3285605"/>
            <a:chExt cx="3468925" cy="3450635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6350725" y="3285605"/>
              <a:ext cx="3468925" cy="3450635"/>
              <a:chOff x="6350725" y="3285605"/>
              <a:chExt cx="3468925" cy="3450635"/>
            </a:xfrm>
          </p:grpSpPr>
          <p:sp>
            <p:nvSpPr>
              <p:cNvPr id="3" name="Google Shape;116;p18"/>
              <p:cNvSpPr txBox="1">
                <a:spLocks/>
              </p:cNvSpPr>
              <p:nvPr userDrawn="1"/>
            </p:nvSpPr>
            <p:spPr bwMode="auto">
              <a:xfrm>
                <a:off x="6755560" y="4344334"/>
                <a:ext cx="166325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6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Nexledger</a:t>
                </a:r>
                <a:endPara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6" name="Google Shape;116;p18"/>
              <p:cNvSpPr txBox="1">
                <a:spLocks/>
              </p:cNvSpPr>
              <p:nvPr userDrawn="1"/>
            </p:nvSpPr>
            <p:spPr bwMode="auto">
              <a:xfrm>
                <a:off x="6818141" y="5564367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Ethereum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8" name="Google Shape;116;p18"/>
              <p:cNvSpPr txBox="1">
                <a:spLocks/>
              </p:cNvSpPr>
              <p:nvPr userDrawn="1"/>
            </p:nvSpPr>
            <p:spPr bwMode="auto">
              <a:xfrm>
                <a:off x="6372171" y="5276339"/>
                <a:ext cx="124733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0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Bitcoin</a:t>
                </a:r>
              </a:p>
            </p:txBody>
          </p:sp>
          <p:sp>
            <p:nvSpPr>
              <p:cNvPr id="12" name="Google Shape;116;p18"/>
              <p:cNvSpPr txBox="1">
                <a:spLocks/>
              </p:cNvSpPr>
              <p:nvPr userDrawn="1"/>
            </p:nvSpPr>
            <p:spPr bwMode="auto">
              <a:xfrm>
                <a:off x="8336420" y="5966671"/>
                <a:ext cx="1136650" cy="238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0" tIns="0" rIns="0" bIns="0" anchor="ctr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□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Work Sans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9pPr>
              </a:lstStyle>
              <a:p>
                <a:pPr marL="0" indent="0" algn="ctr" fontAlgn="auto" latinLnBrk="0">
                  <a:buClr>
                    <a:srgbClr val="000000"/>
                  </a:buClr>
                  <a:buFont typeface="Work Sans Light"/>
                  <a:buNone/>
                  <a:defRPr/>
                </a:pPr>
                <a:r>
                  <a:rPr kumimoji="0" lang="en-US" sz="1050" i="1" kern="0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</a:rPr>
                  <a:t>Coinstack</a:t>
                </a:r>
                <a:endParaRPr kumimoji="0" lang="en-US" sz="1050" i="1" kern="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0725" y="3285605"/>
                <a:ext cx="3468925" cy="3450635"/>
              </a:xfrm>
              <a:prstGeom prst="rect">
                <a:avLst/>
              </a:prstGeom>
            </p:spPr>
          </p:pic>
          <p:sp>
            <p:nvSpPr>
              <p:cNvPr id="24" name="Google Shape;116;p18"/>
              <p:cNvSpPr txBox="1">
                <a:spLocks/>
              </p:cNvSpPr>
              <p:nvPr userDrawn="1"/>
            </p:nvSpPr>
            <p:spPr bwMode="auto">
              <a:xfrm>
                <a:off x="7810171" y="5076284"/>
                <a:ext cx="166325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6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loopChain</a:t>
                </a:r>
                <a:endPara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25" name="Google Shape;116;p18"/>
              <p:cNvSpPr txBox="1">
                <a:spLocks/>
              </p:cNvSpPr>
              <p:nvPr userDrawn="1"/>
            </p:nvSpPr>
            <p:spPr bwMode="auto">
              <a:xfrm>
                <a:off x="7704750" y="3428699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Monachain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  <p:sp>
            <p:nvSpPr>
              <p:cNvPr id="26" name="Google Shape;116;p18"/>
              <p:cNvSpPr txBox="1">
                <a:spLocks/>
              </p:cNvSpPr>
              <p:nvPr userDrawn="1"/>
            </p:nvSpPr>
            <p:spPr bwMode="auto">
              <a:xfrm>
                <a:off x="8133843" y="4095926"/>
                <a:ext cx="166325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9144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3716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8288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286000" indent="-355600"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7432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32004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6576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4114800" indent="-355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latinLnBrk="0">
                  <a:spcBef>
                    <a:spcPts val="600"/>
                  </a:spcBef>
                  <a:buClr>
                    <a:srgbClr val="000000"/>
                  </a:buClr>
                  <a:buSzPts val="2000"/>
                  <a:buFont typeface="Work Sans Light"/>
                  <a:buNone/>
                </a:pPr>
                <a:r>
                  <a:rPr kumimoji="0" lang="en-US" altLang="ko-KR" sz="1200" i="1" dirty="0" err="1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+mn-ea"/>
                    <a:ea typeface="+mn-ea"/>
                    <a:cs typeface="Work Sans Light"/>
                    <a:sym typeface="Work Sans Light"/>
                  </a:rPr>
                  <a:t>Hyperledger</a:t>
                </a:r>
                <a:endPara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endParaRPr>
              </a:p>
            </p:txBody>
          </p:sp>
        </p:grpSp>
        <p:sp>
          <p:nvSpPr>
            <p:cNvPr id="14" name="타원 13"/>
            <p:cNvSpPr/>
            <p:nvPr userDrawn="1"/>
          </p:nvSpPr>
          <p:spPr>
            <a:xfrm>
              <a:off x="8703255" y="6224239"/>
              <a:ext cx="397194" cy="39719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IDE</a:t>
              </a:r>
            </a:p>
            <a:p>
              <a:pPr algn="ctr"/>
              <a:r>
                <a:rPr lang="en-US" altLang="ko-KR" sz="500" b="1" dirty="0">
                  <a:latin typeface="+mn-ea"/>
                  <a:ea typeface="+mn-ea"/>
                </a:rPr>
                <a:t>&amp;Toolkit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7350736" y="4665980"/>
              <a:ext cx="467818" cy="46781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API</a:t>
              </a:r>
            </a:p>
            <a:p>
              <a:pPr algn="ctr"/>
              <a:r>
                <a:rPr lang="en-US" altLang="ko-KR" sz="600" b="1" dirty="0">
                  <a:latin typeface="+mn-ea"/>
                  <a:ea typeface="+mn-ea"/>
                </a:rPr>
                <a:t>Gateway</a:t>
              </a:r>
              <a:endParaRPr lang="ko-KR" altLang="en-US" sz="600" b="1" dirty="0"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395339" y="5386247"/>
              <a:ext cx="492914" cy="492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SDK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399837" y="5377181"/>
              <a:ext cx="494110" cy="4992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00" b="1" dirty="0" err="1">
                  <a:latin typeface="+mn-ea"/>
                  <a:ea typeface="+mn-ea"/>
                </a:rPr>
                <a:t>Blockchain</a:t>
              </a:r>
              <a:endParaRPr lang="en-US" altLang="ko-KR" sz="5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400" b="1" dirty="0">
                  <a:latin typeface="+mn-ea"/>
                  <a:ea typeface="+mn-ea"/>
                </a:rPr>
                <a:t>SDK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448716" y="5787401"/>
              <a:ext cx="369404" cy="36940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latin typeface="+mn-ea"/>
                  <a:ea typeface="+mn-ea"/>
                </a:rPr>
                <a:t>Micro</a:t>
              </a:r>
            </a:p>
            <a:p>
              <a:pPr algn="ctr"/>
              <a:r>
                <a:rPr lang="en-US" altLang="ko-KR" sz="600" b="1" dirty="0">
                  <a:latin typeface="+mn-ea"/>
                  <a:ea typeface="+mn-ea"/>
                </a:rPr>
                <a:t>Service</a:t>
              </a:r>
              <a:endParaRPr lang="ko-KR" altLang="en-US" sz="600" b="1" dirty="0">
                <a:latin typeface="+mn-ea"/>
                <a:ea typeface="+mn-ea"/>
              </a:endParaRPr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357388" y="3624230"/>
              <a:ext cx="369404" cy="3694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ko-KR" sz="900" b="1" dirty="0">
                  <a:latin typeface="+mn-ea"/>
                  <a:ea typeface="+mn-ea"/>
                </a:rPr>
                <a:t>Data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600" b="1" dirty="0">
                  <a:latin typeface="+mn-ea"/>
                  <a:ea typeface="+mn-ea"/>
                </a:rPr>
                <a:t>Service</a:t>
              </a:r>
              <a:endParaRPr lang="ko-KR" altLang="en-US" sz="600" b="1" dirty="0">
                <a:latin typeface="+mn-ea"/>
                <a:ea typeface="+mn-ea"/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8733868" y="4290513"/>
              <a:ext cx="413494" cy="41349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latin typeface="+mn-ea"/>
                  <a:ea typeface="+mn-ea"/>
                </a:rPr>
                <a:t>Service </a:t>
              </a:r>
              <a:r>
                <a:rPr lang="en-US" altLang="ko-KR" sz="600" b="1" spc="-20" baseline="0" dirty="0">
                  <a:latin typeface="+mn-ea"/>
                  <a:ea typeface="+mn-ea"/>
                </a:rPr>
                <a:t>Registry</a:t>
              </a:r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6847381" y="5504688"/>
              <a:ext cx="339320" cy="339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kumimoji="0" lang="en-US" altLang="ko-KR" sz="600" b="1" spc="0" baseline="0" dirty="0" err="1">
                  <a:solidFill>
                    <a:schemeClr val="bg1"/>
                  </a:solidFill>
                </a:rPr>
                <a:t>Config</a:t>
              </a:r>
              <a:endParaRPr kumimoji="0" lang="en-US" altLang="ko-KR" sz="600" b="1" spc="0" baseline="0" dirty="0">
                <a:solidFill>
                  <a:schemeClr val="bg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altLang="ko-KR" sz="600" b="1" spc="0" baseline="0" dirty="0">
                  <a:solidFill>
                    <a:schemeClr val="bg1"/>
                  </a:solidFill>
                  <a:latin typeface="+mn-ea"/>
                  <a:ea typeface="+mn-ea"/>
                </a:rPr>
                <a:t>Server</a:t>
              </a:r>
              <a:endParaRPr lang="ko-KR" altLang="en-US" sz="300" b="1" spc="0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2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84" y="4451577"/>
            <a:ext cx="2902554" cy="23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7814537" y="3285606"/>
            <a:ext cx="4269446" cy="3450635"/>
            <a:chOff x="6349311" y="3285605"/>
            <a:chExt cx="3468925" cy="3450635"/>
          </a:xfrm>
        </p:grpSpPr>
        <p:sp>
          <p:nvSpPr>
            <p:cNvPr id="3" name="Google Shape;116;p18"/>
            <p:cNvSpPr txBox="1">
              <a:spLocks/>
            </p:cNvSpPr>
            <p:nvPr userDrawn="1"/>
          </p:nvSpPr>
          <p:spPr bwMode="auto">
            <a:xfrm>
              <a:off x="6579011" y="4344334"/>
              <a:ext cx="2016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API Gateway</a:t>
              </a:r>
            </a:p>
          </p:txBody>
        </p:sp>
        <p:sp>
          <p:nvSpPr>
            <p:cNvPr id="6" name="Google Shape;116;p18"/>
            <p:cNvSpPr txBox="1">
              <a:spLocks/>
            </p:cNvSpPr>
            <p:nvPr userDrawn="1"/>
          </p:nvSpPr>
          <p:spPr bwMode="auto">
            <a:xfrm>
              <a:off x="6953635" y="5564367"/>
              <a:ext cx="16632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200" i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Blockchain</a:t>
              </a:r>
              <a:r>
                <a: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 SDK</a:t>
              </a:r>
            </a:p>
          </p:txBody>
        </p:sp>
        <p:sp>
          <p:nvSpPr>
            <p:cNvPr id="8" name="Google Shape;116;p18"/>
            <p:cNvSpPr txBox="1">
              <a:spLocks/>
            </p:cNvSpPr>
            <p:nvPr userDrawn="1"/>
          </p:nvSpPr>
          <p:spPr bwMode="auto">
            <a:xfrm>
              <a:off x="6513982" y="5276339"/>
              <a:ext cx="1247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000" i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Config</a:t>
              </a:r>
              <a:r>
                <a:rPr kumimoji="0" lang="en-US" altLang="ko-KR" sz="10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 Server</a:t>
              </a:r>
            </a:p>
          </p:txBody>
        </p:sp>
        <p:sp>
          <p:nvSpPr>
            <p:cNvPr id="12" name="Google Shape;116;p18"/>
            <p:cNvSpPr txBox="1">
              <a:spLocks/>
            </p:cNvSpPr>
            <p:nvPr userDrawn="1"/>
          </p:nvSpPr>
          <p:spPr bwMode="auto">
            <a:xfrm>
              <a:off x="8336420" y="5966671"/>
              <a:ext cx="1136650" cy="23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▪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□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□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□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9pPr>
            </a:lstStyle>
            <a:p>
              <a:pPr marL="0" indent="0" algn="ctr" fontAlgn="auto" latinLnBrk="0">
                <a:buClr>
                  <a:srgbClr val="000000"/>
                </a:buClr>
                <a:buFont typeface="Work Sans Light"/>
                <a:buNone/>
                <a:defRPr/>
              </a:pPr>
              <a:r>
                <a:rPr kumimoji="0" lang="en-US" sz="1050" i="1" kern="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</a:rPr>
                <a:t>IDE &amp;Toolkit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9311" y="3285605"/>
              <a:ext cx="3468925" cy="3450635"/>
            </a:xfrm>
            <a:prstGeom prst="rect">
              <a:avLst/>
            </a:prstGeom>
          </p:spPr>
        </p:pic>
        <p:sp>
          <p:nvSpPr>
            <p:cNvPr id="24" name="Google Shape;116;p18"/>
            <p:cNvSpPr txBox="1">
              <a:spLocks/>
            </p:cNvSpPr>
            <p:nvPr userDrawn="1"/>
          </p:nvSpPr>
          <p:spPr bwMode="auto">
            <a:xfrm>
              <a:off x="7810171" y="5076284"/>
              <a:ext cx="166325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6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Micro Service</a:t>
              </a:r>
            </a:p>
          </p:txBody>
        </p:sp>
        <p:sp>
          <p:nvSpPr>
            <p:cNvPr id="25" name="Google Shape;116;p18"/>
            <p:cNvSpPr txBox="1">
              <a:spLocks/>
            </p:cNvSpPr>
            <p:nvPr userDrawn="1"/>
          </p:nvSpPr>
          <p:spPr bwMode="auto">
            <a:xfrm>
              <a:off x="7789677" y="3379206"/>
              <a:ext cx="16632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Data Service</a:t>
              </a:r>
            </a:p>
          </p:txBody>
        </p:sp>
        <p:sp>
          <p:nvSpPr>
            <p:cNvPr id="26" name="Google Shape;116;p18"/>
            <p:cNvSpPr txBox="1">
              <a:spLocks/>
            </p:cNvSpPr>
            <p:nvPr userDrawn="1"/>
          </p:nvSpPr>
          <p:spPr bwMode="auto">
            <a:xfrm>
              <a:off x="8133843" y="4059350"/>
              <a:ext cx="16632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2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Service Registry</a:t>
              </a:r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8703255" y="6224239"/>
              <a:ext cx="397194" cy="39719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kumimoji="0" lang="en-US" altLang="ko-KR" sz="1050" i="0" kern="0" spc="-50" baseline="0" dirty="0">
                  <a:solidFill>
                    <a:schemeClr val="bg1"/>
                  </a:solidFill>
                  <a:latin typeface="+mn-ea"/>
                  <a:ea typeface="+mn-ea"/>
                </a:rPr>
                <a:t>coin</a:t>
              </a:r>
            </a:p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kumimoji="0" lang="en-US" altLang="ko-KR" sz="1050" i="0" kern="0" spc="-50" baseline="0" dirty="0">
                  <a:solidFill>
                    <a:schemeClr val="bg1"/>
                  </a:solidFill>
                  <a:latin typeface="+mn-ea"/>
                  <a:ea typeface="+mn-ea"/>
                </a:rPr>
                <a:t>stack</a:t>
              </a:r>
              <a:endParaRPr lang="ko-KR" altLang="en-US" sz="1000" b="1" i="0" spc="-50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7350302" y="4665980"/>
              <a:ext cx="467818" cy="46781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en-US" altLang="ko-KR" sz="1000" b="0" i="0" spc="-50" baseline="0" dirty="0" err="1">
                  <a:solidFill>
                    <a:schemeClr val="bg1"/>
                  </a:solidFill>
                  <a:latin typeface="+mn-ea"/>
                  <a:ea typeface="+mn-ea"/>
                </a:rPr>
                <a:t>Nex</a:t>
              </a:r>
              <a:endParaRPr lang="en-US" altLang="ko-KR" sz="1000" b="0" i="0" spc="-50" baseline="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en-US" altLang="ko-KR" sz="1000" b="0" i="0" spc="-50" baseline="0" dirty="0">
                  <a:solidFill>
                    <a:schemeClr val="bg1"/>
                  </a:solidFill>
                  <a:latin typeface="+mn-ea"/>
                  <a:ea typeface="+mn-ea"/>
                </a:rPr>
                <a:t>ledger</a:t>
              </a:r>
              <a:endParaRPr lang="ko-KR" altLang="en-US" sz="200" b="0" i="0" spc="-50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395339" y="5386247"/>
              <a:ext cx="492914" cy="492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SDK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399403" y="5377181"/>
              <a:ext cx="494110" cy="49928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>
                <a:lnSpc>
                  <a:spcPts val="1000"/>
                </a:lnSpc>
                <a:spcBef>
                  <a:spcPts val="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000" i="0" spc="-50" baseline="0" dirty="0">
                  <a:solidFill>
                    <a:schemeClr val="bg1"/>
                  </a:solidFill>
                  <a:latin typeface="+mn-ea"/>
                  <a:ea typeface="+mn-ea"/>
                  <a:cs typeface="Work Sans Light"/>
                  <a:sym typeface="Work Sans Light"/>
                </a:rPr>
                <a:t>loop</a:t>
              </a:r>
            </a:p>
            <a:p>
              <a:pPr algn="ctr" latinLnBrk="0">
                <a:lnSpc>
                  <a:spcPts val="1000"/>
                </a:lnSpc>
                <a:spcBef>
                  <a:spcPts val="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000" i="0" spc="-50" baseline="0" dirty="0">
                  <a:solidFill>
                    <a:schemeClr val="bg1"/>
                  </a:solidFill>
                  <a:latin typeface="+mn-ea"/>
                  <a:ea typeface="+mn-ea"/>
                  <a:cs typeface="Work Sans Light"/>
                  <a:sym typeface="Work Sans Light"/>
                </a:rPr>
                <a:t>Chain</a:t>
              </a:r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448716" y="5787401"/>
              <a:ext cx="369404" cy="36940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kumimoji="0" lang="en-US" altLang="ko-KR" sz="900" i="0" spc="-50" baseline="0" dirty="0" err="1">
                  <a:solidFill>
                    <a:schemeClr val="bg1"/>
                  </a:solidFill>
                  <a:latin typeface="+mn-ea"/>
                  <a:ea typeface="+mn-ea"/>
                  <a:cs typeface="Work Sans Light"/>
                  <a:sym typeface="Work Sans Light"/>
                </a:rPr>
                <a:t>Ethe</a:t>
              </a:r>
              <a:endParaRPr kumimoji="0" lang="en-US" altLang="ko-KR" sz="900" i="0" spc="-50" baseline="0" dirty="0">
                <a:solidFill>
                  <a:schemeClr val="bg1"/>
                </a:solidFill>
                <a:latin typeface="+mn-ea"/>
                <a:ea typeface="+mn-ea"/>
                <a:cs typeface="Work Sans Light"/>
                <a:sym typeface="Work Sans Light"/>
              </a:endParaRPr>
            </a:p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kumimoji="0" lang="en-US" altLang="ko-KR" sz="900" i="0" spc="-50" baseline="0" dirty="0" err="1">
                  <a:solidFill>
                    <a:schemeClr val="bg1"/>
                  </a:solidFill>
                  <a:latin typeface="+mn-ea"/>
                  <a:ea typeface="+mn-ea"/>
                  <a:cs typeface="Work Sans Light"/>
                  <a:sym typeface="Work Sans Light"/>
                </a:rPr>
                <a:t>reum</a:t>
              </a:r>
              <a:endParaRPr lang="ko-KR" altLang="en-US" sz="700" b="1" i="0" spc="-50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356954" y="3624230"/>
              <a:ext cx="369404" cy="3694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en-US" altLang="ko-KR" sz="800" b="0" i="0" spc="-50" baseline="0" dirty="0">
                  <a:solidFill>
                    <a:schemeClr val="bg1"/>
                  </a:solidFill>
                  <a:latin typeface="+mn-ea"/>
                  <a:ea typeface="+mn-ea"/>
                </a:rPr>
                <a:t>Mona</a:t>
              </a:r>
            </a:p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en-US" altLang="ko-KR" sz="800" b="0" i="0" spc="-50" baseline="0" dirty="0">
                  <a:solidFill>
                    <a:schemeClr val="bg1"/>
                  </a:solidFill>
                  <a:latin typeface="+mn-ea"/>
                  <a:ea typeface="+mn-ea"/>
                </a:rPr>
                <a:t>chain</a:t>
              </a: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8733434" y="4290513"/>
              <a:ext cx="413494" cy="41349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en-US" altLang="ko-KR" sz="900" b="0" i="0" spc="-50" baseline="0" dirty="0">
                  <a:solidFill>
                    <a:schemeClr val="bg1"/>
                  </a:solidFill>
                  <a:latin typeface="+mn-ea"/>
                  <a:ea typeface="+mn-ea"/>
                </a:rPr>
                <a:t>Hyper</a:t>
              </a:r>
            </a:p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lang="en-US" altLang="ko-KR" sz="900" b="0" i="0" spc="-50" baseline="0" dirty="0">
                  <a:solidFill>
                    <a:schemeClr val="bg1"/>
                  </a:solidFill>
                  <a:latin typeface="+mn-ea"/>
                  <a:ea typeface="+mn-ea"/>
                </a:rPr>
                <a:t>ledger</a:t>
              </a:r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6847381" y="5504688"/>
              <a:ext cx="339320" cy="339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</a:pPr>
              <a:r>
                <a:rPr kumimoji="0" lang="en-US" altLang="ko-KR" sz="700" i="0" spc="-50" baseline="0" dirty="0">
                  <a:solidFill>
                    <a:schemeClr val="bg1"/>
                  </a:solidFill>
                  <a:latin typeface="+mn-ea"/>
                  <a:ea typeface="+mn-ea"/>
                  <a:cs typeface="Work Sans Light"/>
                  <a:sym typeface="Work Sans Light"/>
                </a:rPr>
                <a:t>Bitcoin</a:t>
              </a:r>
              <a:endParaRPr lang="ko-KR" altLang="en-US" sz="200" b="1" i="0" spc="-50" baseline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4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215" y="4437112"/>
            <a:ext cx="2899156" cy="23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7816278" y="3285606"/>
            <a:ext cx="4269446" cy="3450635"/>
            <a:chOff x="6350725" y="3285605"/>
            <a:chExt cx="3468925" cy="3450635"/>
          </a:xfrm>
        </p:grpSpPr>
        <p:sp>
          <p:nvSpPr>
            <p:cNvPr id="3" name="Google Shape;116;p18"/>
            <p:cNvSpPr txBox="1">
              <a:spLocks/>
            </p:cNvSpPr>
            <p:nvPr userDrawn="1"/>
          </p:nvSpPr>
          <p:spPr bwMode="auto">
            <a:xfrm>
              <a:off x="6755560" y="4344334"/>
              <a:ext cx="166325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600" i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Nexledger</a:t>
              </a:r>
              <a:endParaRPr kumimoji="0" lang="en-US" altLang="ko-KR" sz="16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cs typeface="Work Sans Light"/>
                <a:sym typeface="Work Sans Light"/>
              </a:endParaRPr>
            </a:p>
          </p:txBody>
        </p:sp>
        <p:sp>
          <p:nvSpPr>
            <p:cNvPr id="6" name="Google Shape;116;p18"/>
            <p:cNvSpPr txBox="1">
              <a:spLocks/>
            </p:cNvSpPr>
            <p:nvPr userDrawn="1"/>
          </p:nvSpPr>
          <p:spPr bwMode="auto">
            <a:xfrm>
              <a:off x="6818141" y="5564367"/>
              <a:ext cx="16632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200" i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Ethereum</a:t>
              </a:r>
              <a:endParaRPr kumimoji="0" lang="en-US" altLang="ko-KR" sz="1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cs typeface="Work Sans Light"/>
                <a:sym typeface="Work Sans Light"/>
              </a:endParaRPr>
            </a:p>
          </p:txBody>
        </p:sp>
        <p:sp>
          <p:nvSpPr>
            <p:cNvPr id="8" name="Google Shape;116;p18"/>
            <p:cNvSpPr txBox="1">
              <a:spLocks/>
            </p:cNvSpPr>
            <p:nvPr userDrawn="1"/>
          </p:nvSpPr>
          <p:spPr bwMode="auto">
            <a:xfrm>
              <a:off x="6372171" y="5276339"/>
              <a:ext cx="1247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000" i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Bitcoin</a:t>
              </a:r>
            </a:p>
          </p:txBody>
        </p:sp>
        <p:sp>
          <p:nvSpPr>
            <p:cNvPr id="12" name="Google Shape;116;p18"/>
            <p:cNvSpPr txBox="1">
              <a:spLocks/>
            </p:cNvSpPr>
            <p:nvPr userDrawn="1"/>
          </p:nvSpPr>
          <p:spPr bwMode="auto">
            <a:xfrm>
              <a:off x="8336420" y="5966671"/>
              <a:ext cx="1136650" cy="23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▪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□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□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□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●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○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Work Sans Light"/>
                <a:buChar char="■"/>
                <a:defRPr sz="2000" b="0" i="0" u="none" strike="noStrike" cap="none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defRPr>
              </a:lvl9pPr>
            </a:lstStyle>
            <a:p>
              <a:pPr marL="0" indent="0" algn="ctr" fontAlgn="auto" latinLnBrk="0">
                <a:buClr>
                  <a:srgbClr val="000000"/>
                </a:buClr>
                <a:buFont typeface="Work Sans Light"/>
                <a:buNone/>
                <a:defRPr/>
              </a:pPr>
              <a:r>
                <a:rPr kumimoji="0" lang="en-US" sz="1050" i="1" kern="0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</a:rPr>
                <a:t>Coinstack</a:t>
              </a:r>
              <a:endParaRPr kumimoji="0" lang="en-US" sz="1050" i="1" kern="0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725" y="3285605"/>
              <a:ext cx="3468925" cy="3450635"/>
            </a:xfrm>
            <a:prstGeom prst="rect">
              <a:avLst/>
            </a:prstGeom>
          </p:spPr>
        </p:pic>
        <p:sp>
          <p:nvSpPr>
            <p:cNvPr id="24" name="Google Shape;116;p18"/>
            <p:cNvSpPr txBox="1">
              <a:spLocks/>
            </p:cNvSpPr>
            <p:nvPr userDrawn="1"/>
          </p:nvSpPr>
          <p:spPr bwMode="auto">
            <a:xfrm>
              <a:off x="7810171" y="5076284"/>
              <a:ext cx="166325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600" i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loopChain</a:t>
              </a:r>
              <a:endParaRPr kumimoji="0" lang="en-US" altLang="ko-KR" sz="16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cs typeface="Work Sans Light"/>
                <a:sym typeface="Work Sans Light"/>
              </a:endParaRPr>
            </a:p>
          </p:txBody>
        </p:sp>
        <p:sp>
          <p:nvSpPr>
            <p:cNvPr id="25" name="Google Shape;116;p18"/>
            <p:cNvSpPr txBox="1">
              <a:spLocks/>
            </p:cNvSpPr>
            <p:nvPr userDrawn="1"/>
          </p:nvSpPr>
          <p:spPr bwMode="auto">
            <a:xfrm>
              <a:off x="7704750" y="3428699"/>
              <a:ext cx="16632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200" i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Monachain</a:t>
              </a:r>
              <a:endParaRPr kumimoji="0" lang="en-US" altLang="ko-KR" sz="1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cs typeface="Work Sans Light"/>
                <a:sym typeface="Work Sans Light"/>
              </a:endParaRPr>
            </a:p>
          </p:txBody>
        </p:sp>
        <p:sp>
          <p:nvSpPr>
            <p:cNvPr id="26" name="Google Shape;116;p18"/>
            <p:cNvSpPr txBox="1">
              <a:spLocks/>
            </p:cNvSpPr>
            <p:nvPr userDrawn="1"/>
          </p:nvSpPr>
          <p:spPr bwMode="auto">
            <a:xfrm>
              <a:off x="8133843" y="4095926"/>
              <a:ext cx="16632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9144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3716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8288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286000" indent="-355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7432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32004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6576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4114800" indent="-355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spcBef>
                  <a:spcPts val="600"/>
                </a:spcBef>
                <a:buClr>
                  <a:srgbClr val="000000"/>
                </a:buClr>
                <a:buSzPts val="2000"/>
                <a:buFont typeface="Work Sans Light"/>
                <a:buNone/>
              </a:pPr>
              <a:r>
                <a:rPr kumimoji="0" lang="en-US" altLang="ko-KR" sz="1200" i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n-ea"/>
                  <a:ea typeface="+mn-ea"/>
                  <a:cs typeface="Work Sans Light"/>
                  <a:sym typeface="Work Sans Light"/>
                </a:rPr>
                <a:t>Hyperledger</a:t>
              </a:r>
              <a:endParaRPr kumimoji="0" lang="en-US" altLang="ko-KR" sz="1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  <a:cs typeface="Work Sans Light"/>
                <a:sym typeface="Work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99" y="4437113"/>
            <a:ext cx="2843926" cy="22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445F84"/>
              </a:gs>
              <a:gs pos="0">
                <a:srgbClr val="404040"/>
              </a:gs>
              <a:gs pos="0">
                <a:srgbClr val="404040"/>
              </a:gs>
              <a:gs pos="100000">
                <a:srgbClr val="404040"/>
              </a:gs>
              <a:gs pos="66000">
                <a:srgbClr val="2A3B51"/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200"/>
              </a:spcBef>
              <a:spcAft>
                <a:spcPts val="0"/>
              </a:spcAft>
              <a:defRPr/>
            </a:pPr>
            <a:endParaRPr kumimoji="0" lang="ko-KR" altLang="en-US" sz="12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24" y="5389563"/>
            <a:ext cx="214532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445F84"/>
              </a:gs>
              <a:gs pos="0">
                <a:srgbClr val="404040"/>
              </a:gs>
              <a:gs pos="0">
                <a:srgbClr val="404040"/>
              </a:gs>
              <a:gs pos="100000">
                <a:srgbClr val="404040"/>
              </a:gs>
              <a:gs pos="66000">
                <a:srgbClr val="2A3B51"/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200"/>
              </a:spcBef>
              <a:spcAft>
                <a:spcPts val="0"/>
              </a:spcAft>
              <a:defRPr/>
            </a:pPr>
            <a:endParaRPr kumimoji="0" lang="ko-KR" altLang="en-US" sz="12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6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198"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395"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592"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789" algn="l" defTabSz="685796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49" indent="-171449" algn="l" defTabSz="685796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4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幼圆"/>
        </a:defRPr>
      </a:lvl1pPr>
      <a:lvl2pPr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2pPr>
      <a:lvl3pPr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3pPr>
      <a:lvl4pPr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4pPr>
      <a:lvl5pPr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5pPr>
      <a:lvl6pPr marL="457198"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6pPr>
      <a:lvl7pPr marL="914395"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7pPr>
      <a:lvl8pPr marL="1371592"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8pPr>
      <a:lvl9pPr marL="1828789" algn="ctr" defTabSz="912807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anose="02040502050505030304" pitchFamily="18" charset="0"/>
          <a:ea typeface="幼圆"/>
          <a:cs typeface="幼圆"/>
        </a:defRPr>
      </a:lvl9pPr>
    </p:titleStyle>
    <p:bodyStyle>
      <a:lvl1pPr marL="341311" indent="-341311" algn="l" defTabSz="912807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1359" indent="-284162" algn="l" defTabSz="912807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1407" indent="-227012" algn="l" defTabSz="912807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598603" indent="-227012" algn="l" defTabSz="912807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5801" indent="-227012" algn="l" defTabSz="912807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3831" indent="-228530" algn="l" defTabSz="914121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0891" indent="-228530" algn="l" defTabSz="91412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7951" indent="-228530" algn="l" defTabSz="914121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5011" indent="-228530" algn="l" defTabSz="91412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1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1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0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1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1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1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2" algn="l" defTabSz="9141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>
            <a:extLst>
              <a:ext uri="{FF2B5EF4-FFF2-40B4-BE49-F238E27FC236}">
                <a16:creationId xmlns:a16="http://schemas.microsoft.com/office/drawing/2014/main" id="{73D21239-04C2-214E-8F42-280EDCD8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" y="1916832"/>
            <a:ext cx="8832655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효과적인 감염병 대응을 위한 홈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생활치료센터의 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비대면 환자 감염 활동 추론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보호관리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개발</a:t>
            </a:r>
          </a:p>
        </p:txBody>
      </p:sp>
    </p:spTree>
    <p:extLst>
      <p:ext uri="{BB962C8B-B14F-4D97-AF65-F5344CB8AC3E}">
        <p14:creationId xmlns:p14="http://schemas.microsoft.com/office/powerpoint/2010/main" val="5782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25428" y="1589178"/>
            <a:ext cx="3513756" cy="4589548"/>
            <a:chOff x="3266451" y="1562949"/>
            <a:chExt cx="8296657" cy="458954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33800" y="1615407"/>
              <a:ext cx="8229308" cy="4537090"/>
            </a:xfrm>
            <a:prstGeom prst="roundRect">
              <a:avLst>
                <a:gd name="adj" fmla="val 2609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266451" y="1562949"/>
              <a:ext cx="8229308" cy="4537090"/>
            </a:xfrm>
            <a:prstGeom prst="roundRect">
              <a:avLst>
                <a:gd name="adj" fmla="val 260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5454" y="159389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UX TREND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856" y="1256890"/>
            <a:ext cx="246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다양한 컨텐츠 및 커뮤니티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13109" y="1589178"/>
            <a:ext cx="3513756" cy="4589548"/>
            <a:chOff x="3266451" y="1562949"/>
            <a:chExt cx="8296657" cy="458954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33800" y="1615407"/>
              <a:ext cx="8229308" cy="4537090"/>
            </a:xfrm>
            <a:prstGeom prst="roundRect">
              <a:avLst>
                <a:gd name="adj" fmla="val 2609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266451" y="1562949"/>
              <a:ext cx="8229308" cy="4537090"/>
            </a:xfrm>
            <a:prstGeom prst="roundRect">
              <a:avLst>
                <a:gd name="adj" fmla="val 260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34538" y="1256890"/>
            <a:ext cx="216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직접 관리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230735" y="1589178"/>
            <a:ext cx="3513756" cy="4589548"/>
            <a:chOff x="3266451" y="1562949"/>
            <a:chExt cx="8296657" cy="458954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333800" y="1615407"/>
              <a:ext cx="8229308" cy="4537090"/>
            </a:xfrm>
            <a:prstGeom prst="roundRect">
              <a:avLst>
                <a:gd name="adj" fmla="val 2609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66451" y="1562949"/>
              <a:ext cx="8229308" cy="4537090"/>
            </a:xfrm>
            <a:prstGeom prst="roundRect">
              <a:avLst>
                <a:gd name="adj" fmla="val 260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52164" y="1256890"/>
            <a:ext cx="216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3. </a:t>
            </a:r>
            <a:r>
              <a:rPr lang="ko-KR" altLang="en-US" sz="1200" b="1" dirty="0" smtClean="0">
                <a:latin typeface="+mn-ea"/>
              </a:rPr>
              <a:t>데이터 시각화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857" y="840150"/>
            <a:ext cx="10444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친숙해진 </a:t>
            </a:r>
            <a:r>
              <a:rPr lang="en-US" altLang="ko-KR" sz="1200" dirty="0" smtClean="0">
                <a:latin typeface="+mn-ea"/>
              </a:rPr>
              <a:t>Untact</a:t>
            </a:r>
            <a:r>
              <a:rPr lang="ko-KR" altLang="en-US" sz="1200" dirty="0" smtClean="0">
                <a:latin typeface="+mn-ea"/>
              </a:rPr>
              <a:t> 시대에 따라 </a:t>
            </a:r>
            <a:r>
              <a:rPr lang="ko-KR" altLang="en-US" sz="1200" b="1" dirty="0" smtClean="0">
                <a:latin typeface="+mn-ea"/>
              </a:rPr>
              <a:t>직접 관리하고 찾아보는 문화가 </a:t>
            </a:r>
            <a:r>
              <a:rPr lang="ko-KR" altLang="en-US" sz="1200" dirty="0" smtClean="0">
                <a:latin typeface="+mn-ea"/>
              </a:rPr>
              <a:t>자리잡고 있으며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정보 교류가 유용한 서비스에 대한 호감이 </a:t>
            </a:r>
            <a:r>
              <a:rPr lang="ko-KR" altLang="en-US" sz="1200" dirty="0" smtClean="0">
                <a:latin typeface="+mn-ea"/>
              </a:rPr>
              <a:t>증가하고 있다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2881" y="4425047"/>
            <a:ext cx="2991827" cy="1438855"/>
            <a:chOff x="542863" y="4199539"/>
            <a:chExt cx="2991827" cy="1438855"/>
          </a:xfrm>
        </p:grpSpPr>
        <p:sp>
          <p:nvSpPr>
            <p:cNvPr id="15" name="TextBox 14"/>
            <p:cNvSpPr txBox="1"/>
            <p:nvPr/>
          </p:nvSpPr>
          <p:spPr>
            <a:xfrm>
              <a:off x="625236" y="4438065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n-ea"/>
                </a:rPr>
                <a:t>다양한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온라인 컨텐츠의 확산 </a:t>
              </a:r>
              <a:endParaRPr lang="en-US" altLang="ko-KR" sz="1200" b="1" dirty="0" smtClean="0">
                <a:solidFill>
                  <a:srgbClr val="FF0000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latin typeface="+mn-ea"/>
                </a:rPr>
                <a:t>디지털 피트니스</a:t>
              </a:r>
              <a:r>
                <a:rPr lang="ko-KR" altLang="en-US" sz="1200" dirty="0" smtClean="0">
                  <a:latin typeface="+mn-ea"/>
                </a:rPr>
                <a:t>의 빠른 성장</a:t>
              </a:r>
              <a:endParaRPr lang="en-US" altLang="ko-KR" sz="12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건강 관리 정보</a:t>
              </a:r>
              <a:r>
                <a:rPr lang="ko-KR" altLang="en-US" sz="1200" dirty="0" smtClean="0">
                  <a:solidFill>
                    <a:srgbClr val="FF0000"/>
                  </a:solidFill>
                  <a:latin typeface="+mn-ea"/>
                </a:rPr>
                <a:t>에 </a:t>
              </a:r>
              <a:r>
                <a:rPr lang="ko-KR" altLang="en-US" sz="1200" dirty="0" smtClean="0">
                  <a:latin typeface="+mn-ea"/>
                </a:rPr>
                <a:t>대한 관심 증가 </a:t>
              </a: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latin typeface="+mn-ea"/>
                </a:rPr>
                <a:t>영상 컨텐츠 </a:t>
              </a:r>
              <a:r>
                <a:rPr lang="ko-KR" altLang="en-US" sz="1200" dirty="0" smtClean="0">
                  <a:latin typeface="+mn-ea"/>
                </a:rPr>
                <a:t>서비스 급 부상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863" y="4199539"/>
              <a:ext cx="12346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B050"/>
                  </a:solidFill>
                  <a:latin typeface="+mn-ea"/>
                </a:rPr>
                <a:t>Analysis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419376" y="4417352"/>
            <a:ext cx="3378965" cy="1446550"/>
            <a:chOff x="542863" y="4191844"/>
            <a:chExt cx="3378965" cy="1446550"/>
          </a:xfrm>
        </p:grpSpPr>
        <p:sp>
          <p:nvSpPr>
            <p:cNvPr id="41" name="TextBox 40"/>
            <p:cNvSpPr txBox="1"/>
            <p:nvPr/>
          </p:nvSpPr>
          <p:spPr>
            <a:xfrm>
              <a:off x="542863" y="4191844"/>
              <a:ext cx="12346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B050"/>
                  </a:solidFill>
                  <a:latin typeface="+mn-ea"/>
                </a:rPr>
                <a:t>Analysis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5235" y="4438065"/>
              <a:ext cx="32965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n-ea"/>
                </a:rPr>
                <a:t>전 연령 접근하기 쉬운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명확한  버튼 구성</a:t>
              </a:r>
              <a:endParaRPr lang="en-US" altLang="ko-KR" sz="1200" b="1" dirty="0" smtClean="0">
                <a:solidFill>
                  <a:srgbClr val="FF0000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latin typeface="+mn-ea"/>
                </a:rPr>
                <a:t>친근한 용어</a:t>
              </a:r>
              <a:r>
                <a:rPr lang="ko-KR" altLang="en-US" sz="1200" dirty="0" smtClean="0">
                  <a:latin typeface="+mn-ea"/>
                </a:rPr>
                <a:t>로 편안한 사용을 도움</a:t>
              </a: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n-ea"/>
                </a:rPr>
                <a:t>증상에 대한 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</a:rPr>
                <a:t>상세 가이드 정보 부족</a:t>
              </a:r>
              <a:endParaRPr lang="en-US" altLang="ko-KR" sz="1200" b="1" dirty="0">
                <a:solidFill>
                  <a:srgbClr val="FF0000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n-ea"/>
                </a:rPr>
                <a:t>유아</a:t>
              </a:r>
              <a:r>
                <a:rPr lang="en-US" altLang="ko-KR" sz="1200" dirty="0">
                  <a:latin typeface="+mn-ea"/>
                </a:rPr>
                <a:t>·</a:t>
              </a:r>
              <a:r>
                <a:rPr lang="ko-KR" altLang="en-US" sz="1200" dirty="0" smtClean="0">
                  <a:latin typeface="+mn-ea"/>
                </a:rPr>
                <a:t>노약자 </a:t>
              </a:r>
              <a:r>
                <a:rPr lang="ko-KR" altLang="en-US" sz="1200" b="1" dirty="0" smtClean="0">
                  <a:latin typeface="+mn-ea"/>
                </a:rPr>
                <a:t>대리 </a:t>
              </a:r>
              <a:r>
                <a:rPr lang="ko-KR" altLang="en-US" sz="1200" b="1" dirty="0">
                  <a:latin typeface="+mn-ea"/>
                </a:rPr>
                <a:t>체크 정책 미숙  </a:t>
              </a:r>
              <a:endParaRPr lang="en-US" altLang="ko-KR" sz="1200" b="1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230735" y="4417352"/>
            <a:ext cx="3636145" cy="1723549"/>
            <a:chOff x="542863" y="4191844"/>
            <a:chExt cx="3636145" cy="1723549"/>
          </a:xfrm>
        </p:grpSpPr>
        <p:sp>
          <p:nvSpPr>
            <p:cNvPr id="47" name="TextBox 46"/>
            <p:cNvSpPr txBox="1"/>
            <p:nvPr/>
          </p:nvSpPr>
          <p:spPr>
            <a:xfrm>
              <a:off x="542863" y="4191844"/>
              <a:ext cx="12346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B050"/>
                  </a:solidFill>
                  <a:latin typeface="+mn-ea"/>
                </a:rPr>
                <a:t>Analysis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235" y="4438065"/>
              <a:ext cx="35537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n-ea"/>
                </a:rPr>
                <a:t>데이터를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시각적으로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표현하여 </a:t>
              </a:r>
              <a:r>
                <a:rPr lang="ko-KR" altLang="en-US" sz="1200" dirty="0" smtClean="0">
                  <a:latin typeface="+mn-ea"/>
                </a:rPr>
                <a:t>통찰력 강화</a:t>
              </a: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n-ea"/>
                </a:rPr>
                <a:t>대화형 인터페이스로 분석 및 추론 강조</a:t>
              </a: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n-ea"/>
                </a:rPr>
                <a:t>흐름에 따른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</a:rPr>
                <a:t>변화 파악에 용이</a:t>
              </a:r>
              <a:r>
                <a:rPr lang="ko-KR" altLang="en-US" sz="1200" dirty="0" smtClean="0">
                  <a:latin typeface="+mn-ea"/>
                </a:rPr>
                <a:t>함</a:t>
              </a: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b="1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" b="16387"/>
          <a:stretch/>
        </p:blipFill>
        <p:spPr>
          <a:xfrm>
            <a:off x="6434474" y="2122654"/>
            <a:ext cx="1188000" cy="1947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9" b="14138"/>
          <a:stretch/>
        </p:blipFill>
        <p:spPr>
          <a:xfrm>
            <a:off x="4516205" y="2137156"/>
            <a:ext cx="1188000" cy="1848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5929" b="4220"/>
          <a:stretch/>
        </p:blipFill>
        <p:spPr>
          <a:xfrm>
            <a:off x="5434361" y="1931152"/>
            <a:ext cx="1188000" cy="2311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b="5992"/>
          <a:stretch/>
        </p:blipFill>
        <p:spPr>
          <a:xfrm>
            <a:off x="733612" y="1953546"/>
            <a:ext cx="1188000" cy="22091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b="6161"/>
          <a:stretch/>
        </p:blipFill>
        <p:spPr>
          <a:xfrm>
            <a:off x="2527393" y="1988862"/>
            <a:ext cx="1188000" cy="2200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" b="6497"/>
          <a:stretch/>
        </p:blipFill>
        <p:spPr>
          <a:xfrm>
            <a:off x="1472025" y="2117542"/>
            <a:ext cx="1188000" cy="2229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Soax – Proxy Packages ips dashboard statistic package worldwide access residential vpn internet proxies proxy ip server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9919" r="6382" b="9762"/>
          <a:stretch/>
        </p:blipFill>
        <p:spPr bwMode="auto">
          <a:xfrm>
            <a:off x="9572118" y="2112184"/>
            <a:ext cx="1884294" cy="13101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er Business / Company Spending - Dashboard product design ui ux desktop outcome income overview wallets stats fintech finance spending company dashboard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10357" r="6611" b="11563"/>
          <a:stretch/>
        </p:blipFill>
        <p:spPr bwMode="auto">
          <a:xfrm>
            <a:off x="8475323" y="2822659"/>
            <a:ext cx="1789720" cy="12096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39433" y="751504"/>
            <a:ext cx="9074552" cy="66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이등변 삼각형 41"/>
          <p:cNvSpPr/>
          <p:nvPr/>
        </p:nvSpPr>
        <p:spPr>
          <a:xfrm>
            <a:off x="1680007" y="2269034"/>
            <a:ext cx="2030600" cy="17505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b="1" dirty="0" smtClean="0">
                <a:latin typeface="+mn-ea"/>
              </a:rPr>
              <a:t>자가격리</a:t>
            </a:r>
            <a:r>
              <a:rPr lang="en-US" altLang="ko-KR" sz="1200" b="1" dirty="0" smtClean="0">
                <a:latin typeface="+mn-ea"/>
              </a:rPr>
              <a:t>APP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800" b="1" dirty="0" smtClean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격리 </a:t>
            </a:r>
            <a:r>
              <a:rPr lang="ko-KR" altLang="en-US" sz="800" dirty="0" smtClean="0">
                <a:latin typeface="+mn-ea"/>
              </a:rPr>
              <a:t>대상자</a:t>
            </a:r>
            <a:r>
              <a:rPr lang="en-US" altLang="ko-KR" sz="800" b="1" dirty="0" smtClean="0">
                <a:latin typeface="+mn-ea"/>
              </a:rPr>
              <a:t>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54" y="159389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UX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방향성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616" y="4872537"/>
            <a:ext cx="4665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자가진단 일정을 놓치지 않도록  기록 제출 여부를 </a:t>
            </a:r>
            <a:r>
              <a:rPr lang="ko-KR" altLang="en-US" sz="1200" b="1" dirty="0" smtClean="0">
                <a:latin typeface="+mn-ea"/>
              </a:rPr>
              <a:t>명확하게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보여지도록 함 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스스로 건강관리를 할 수 있는 </a:t>
            </a:r>
            <a:r>
              <a:rPr lang="ko-KR" altLang="en-US" sz="1200" b="1" dirty="0" smtClean="0">
                <a:latin typeface="+mn-ea"/>
              </a:rPr>
              <a:t>다양한 콘텐츠 제공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불안을 야기 시키는 </a:t>
            </a:r>
            <a:r>
              <a:rPr lang="ko-KR" altLang="en-US" sz="1200" b="1" dirty="0" smtClean="0">
                <a:latin typeface="+mn-ea"/>
              </a:rPr>
              <a:t>어두운 분위기는 지양</a:t>
            </a:r>
            <a:r>
              <a:rPr lang="ko-KR" altLang="en-US" sz="1200" dirty="0" smtClean="0">
                <a:latin typeface="+mn-ea"/>
              </a:rPr>
              <a:t>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93462" y="4872537"/>
            <a:ext cx="4665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현재 </a:t>
            </a:r>
            <a:r>
              <a:rPr lang="ko-KR" altLang="en-US" sz="1200" b="1" dirty="0" smtClean="0">
                <a:latin typeface="+mn-ea"/>
              </a:rPr>
              <a:t>상태를 즉시 확인</a:t>
            </a:r>
            <a:r>
              <a:rPr lang="ko-KR" altLang="en-US" sz="1200" dirty="0" smtClean="0">
                <a:latin typeface="+mn-ea"/>
              </a:rPr>
              <a:t>할 수 있도록 함 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 marL="171450" indent="-1714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+mn-ea"/>
              </a:rPr>
              <a:t>기록 접근 단계를 최소화 </a:t>
            </a:r>
            <a:r>
              <a:rPr lang="ko-KR" altLang="en-US" sz="1200" dirty="0" smtClean="0">
                <a:latin typeface="+mn-ea"/>
              </a:rPr>
              <a:t>하여 접근성을 형상 시킴 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+mn-ea"/>
              </a:rPr>
              <a:t>간결하고 명확한 시각화 표현으로 </a:t>
            </a:r>
            <a:r>
              <a:rPr lang="ko-KR" altLang="en-US" sz="1200" dirty="0" smtClean="0">
                <a:latin typeface="+mn-ea"/>
              </a:rPr>
              <a:t>수치화된 자료를 쉽게 확인 할 수 있도록 </a:t>
            </a:r>
            <a:r>
              <a:rPr lang="ko-KR" altLang="en-US" sz="1200" dirty="0">
                <a:latin typeface="+mn-ea"/>
              </a:rPr>
              <a:t>함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65307" y="1661119"/>
            <a:ext cx="1260000" cy="1260000"/>
          </a:xfrm>
          <a:prstGeom prst="ellipse">
            <a:avLst/>
          </a:prstGeom>
          <a:solidFill>
            <a:schemeClr val="bg1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스스로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관리 하는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체계화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92924" y="3389754"/>
            <a:ext cx="1260000" cy="1260000"/>
          </a:xfrm>
          <a:prstGeom prst="ellipse">
            <a:avLst/>
          </a:prstGeom>
          <a:solidFill>
            <a:schemeClr val="bg1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다양한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정보 제공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109896" y="3267572"/>
            <a:ext cx="1260000" cy="1260000"/>
          </a:xfrm>
          <a:prstGeom prst="ellipse">
            <a:avLst/>
          </a:prstGeom>
          <a:solidFill>
            <a:schemeClr val="bg1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친숙한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UI</a:t>
            </a:r>
          </a:p>
        </p:txBody>
      </p:sp>
      <p:sp>
        <p:nvSpPr>
          <p:cNvPr id="19" name="이등변 삼각형 18"/>
          <p:cNvSpPr/>
          <p:nvPr/>
        </p:nvSpPr>
        <p:spPr>
          <a:xfrm>
            <a:off x="7803688" y="2269034"/>
            <a:ext cx="2030600" cy="17505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b="1" dirty="0">
                <a:latin typeface="+mn-ea"/>
              </a:rPr>
              <a:t>생활 치료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APP</a:t>
            </a:r>
          </a:p>
          <a:p>
            <a:pPr algn="ctr"/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 smtClean="0">
                <a:latin typeface="+mn-ea"/>
              </a:rPr>
              <a:t>확진자 </a:t>
            </a:r>
            <a:r>
              <a:rPr lang="en-US" altLang="ko-KR" sz="800" b="1" dirty="0" smtClean="0">
                <a:latin typeface="+mn-ea"/>
              </a:rPr>
              <a:t>&amp;</a:t>
            </a:r>
            <a:br>
              <a:rPr lang="en-US" altLang="ko-KR" sz="800" b="1" dirty="0" smtClean="0">
                <a:latin typeface="+mn-ea"/>
              </a:rPr>
            </a:br>
            <a:r>
              <a:rPr lang="ko-KR" altLang="en-US" sz="800" b="1" dirty="0" smtClean="0">
                <a:latin typeface="+mn-ea"/>
              </a:rPr>
              <a:t>보호 </a:t>
            </a:r>
            <a:r>
              <a:rPr lang="ko-KR" altLang="en-US" sz="800" b="1" dirty="0">
                <a:latin typeface="+mn-ea"/>
              </a:rPr>
              <a:t>관리인</a:t>
            </a:r>
            <a:r>
              <a:rPr lang="en-US" altLang="ko-KR" sz="800" b="1" dirty="0">
                <a:latin typeface="+mn-ea"/>
              </a:rPr>
              <a:t>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188988" y="1661119"/>
            <a:ext cx="1260000" cy="1260000"/>
          </a:xfrm>
          <a:prstGeom prst="ellipse">
            <a:avLst/>
          </a:prstGeom>
          <a:solidFill>
            <a:schemeClr val="bg1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빠르게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기록 확인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16605" y="3389754"/>
            <a:ext cx="1260000" cy="1260000"/>
          </a:xfrm>
          <a:prstGeom prst="ellipse">
            <a:avLst/>
          </a:prstGeom>
          <a:solidFill>
            <a:schemeClr val="bg1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최소화된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단계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233577" y="3267572"/>
            <a:ext cx="1260000" cy="1260000"/>
          </a:xfrm>
          <a:prstGeom prst="ellipse">
            <a:avLst/>
          </a:prstGeom>
          <a:solidFill>
            <a:schemeClr val="bg1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간결하고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명확한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616" y="922009"/>
            <a:ext cx="1044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주 이용자의 유형에 맞춰 </a:t>
            </a:r>
            <a:r>
              <a:rPr lang="ko-KR" altLang="en-US" sz="1400" b="1" dirty="0" smtClean="0">
                <a:latin typeface="+mn-ea"/>
              </a:rPr>
              <a:t>필요한 주요 정보를 강조하여 </a:t>
            </a:r>
            <a:r>
              <a:rPr lang="ko-KR" altLang="en-US" sz="1400" dirty="0" smtClean="0">
                <a:latin typeface="+mn-ea"/>
              </a:rPr>
              <a:t>노출하여 </a:t>
            </a:r>
            <a:r>
              <a:rPr lang="ko-KR" altLang="en-US" sz="1400" b="1" dirty="0" smtClean="0">
                <a:latin typeface="+mn-ea"/>
              </a:rPr>
              <a:t>사용성을 향상</a:t>
            </a:r>
            <a:r>
              <a:rPr lang="ko-KR" altLang="en-US" sz="1400" dirty="0" smtClean="0">
                <a:latin typeface="+mn-ea"/>
              </a:rPr>
              <a:t> 시키도록 함 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69896" y="1229786"/>
            <a:ext cx="41067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454" y="159389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IA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765" y="675529"/>
            <a:ext cx="397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자가 격리 </a:t>
            </a:r>
            <a:r>
              <a:rPr lang="en-US" altLang="ko-KR" sz="1200" b="1" dirty="0" smtClean="0">
                <a:latin typeface="+mn-ea"/>
              </a:rPr>
              <a:t>APP (Mobile)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35284" y="1648049"/>
            <a:ext cx="9521432" cy="3561903"/>
            <a:chOff x="1259083" y="1396313"/>
            <a:chExt cx="9521432" cy="3561903"/>
          </a:xfrm>
        </p:grpSpPr>
        <p:sp>
          <p:nvSpPr>
            <p:cNvPr id="2" name="직사각형 1"/>
            <p:cNvSpPr/>
            <p:nvPr/>
          </p:nvSpPr>
          <p:spPr>
            <a:xfrm>
              <a:off x="5263908" y="1396313"/>
              <a:ext cx="1525512" cy="300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자가 격리 </a:t>
              </a:r>
              <a:r>
                <a:rPr lang="en-US" altLang="ko-KR" sz="900" b="1" dirty="0" smtClean="0"/>
                <a:t>APP</a:t>
              </a:r>
              <a:endParaRPr lang="ko-KR" altLang="en-US" sz="9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59083" y="3162572"/>
              <a:ext cx="1525512" cy="300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건강체크 기록</a:t>
              </a:r>
              <a:endParaRPr lang="ko-KR" altLang="en-US" sz="9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24390" y="3162572"/>
              <a:ext cx="1525512" cy="300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생활수칙 안내</a:t>
              </a:r>
              <a:endParaRPr lang="ko-KR" altLang="en-US" sz="9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89697" y="3162572"/>
              <a:ext cx="1525512" cy="300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커뮤니티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255003" y="3162572"/>
              <a:ext cx="1525512" cy="300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설정</a:t>
              </a:r>
              <a:endParaRPr lang="ko-KR" altLang="en-US" sz="9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259083" y="3701052"/>
              <a:ext cx="1525512" cy="3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목록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59083" y="4554492"/>
              <a:ext cx="1525512" cy="3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문진 작성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95399" y="412608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ㄴ 상세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24390" y="3701052"/>
              <a:ext cx="1525512" cy="3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목록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0706" y="412608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ㄴ 상세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89697" y="3701052"/>
              <a:ext cx="1525512" cy="3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목록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6013" y="412608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ㄴ 상세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55003" y="3701052"/>
              <a:ext cx="1525512" cy="3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사용자 정보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55003" y="4179423"/>
              <a:ext cx="1525512" cy="3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언어 설정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255003" y="4657794"/>
              <a:ext cx="1525512" cy="30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푸시 설정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2" idx="2"/>
            </p:cNvCxnSpPr>
            <p:nvPr/>
          </p:nvCxnSpPr>
          <p:spPr>
            <a:xfrm>
              <a:off x="6026664" y="1696735"/>
              <a:ext cx="0" cy="126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8" idx="0"/>
              <a:endCxn id="38" idx="0"/>
            </p:cNvCxnSpPr>
            <p:nvPr/>
          </p:nvCxnSpPr>
          <p:spPr>
            <a:xfrm rot="5400000" flipH="1" flipV="1">
              <a:off x="6019799" y="-835388"/>
              <a:ext cx="12700" cy="799592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24" idx="0"/>
              <a:endCxn id="25" idx="0"/>
            </p:cNvCxnSpPr>
            <p:nvPr/>
          </p:nvCxnSpPr>
          <p:spPr>
            <a:xfrm rot="5400000" flipH="1" flipV="1">
              <a:off x="6019799" y="1829919"/>
              <a:ext cx="12700" cy="266530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263908" y="2279442"/>
              <a:ext cx="1525512" cy="3004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메인</a:t>
              </a:r>
              <a:endParaRPr lang="ko-KR" altLang="en-US" sz="900" b="1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026149" y="2023353"/>
              <a:ext cx="1133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9413" y="1907937"/>
              <a:ext cx="35069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로그인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위치 설정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언어 설정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2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454" y="159389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IA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765" y="675529"/>
            <a:ext cx="397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생활 치료 </a:t>
            </a:r>
            <a:r>
              <a:rPr lang="en-US" altLang="ko-KR" sz="1200" b="1" dirty="0">
                <a:latin typeface="+mn-ea"/>
              </a:rPr>
              <a:t>APP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(Tablet)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40109" y="952528"/>
            <a:ext cx="1525512" cy="30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생활치료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APP</a:t>
            </a:r>
            <a:endParaRPr lang="ko-KR" altLang="en-US" sz="900" b="1" dirty="0"/>
          </a:p>
        </p:txBody>
      </p:sp>
      <p:sp>
        <p:nvSpPr>
          <p:cNvPr id="18" name="직사각형 17"/>
          <p:cNvSpPr/>
          <p:nvPr/>
        </p:nvSpPr>
        <p:spPr>
          <a:xfrm>
            <a:off x="1335284" y="2718787"/>
            <a:ext cx="1525512" cy="300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건강 상태</a:t>
            </a:r>
            <a:endParaRPr lang="ko-KR" altLang="en-US" sz="900" b="1" dirty="0"/>
          </a:p>
        </p:txBody>
      </p:sp>
      <p:sp>
        <p:nvSpPr>
          <p:cNvPr id="24" name="직사각형 23"/>
          <p:cNvSpPr/>
          <p:nvPr/>
        </p:nvSpPr>
        <p:spPr>
          <a:xfrm>
            <a:off x="4000591" y="2718787"/>
            <a:ext cx="1525512" cy="300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문진 내역</a:t>
            </a:r>
            <a:endParaRPr lang="ko-KR" altLang="en-US" sz="900" b="1" dirty="0"/>
          </a:p>
        </p:txBody>
      </p:sp>
      <p:sp>
        <p:nvSpPr>
          <p:cNvPr id="25" name="직사각형 24"/>
          <p:cNvSpPr/>
          <p:nvPr/>
        </p:nvSpPr>
        <p:spPr>
          <a:xfrm>
            <a:off x="6665898" y="2718787"/>
            <a:ext cx="1525512" cy="300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진료 내역</a:t>
            </a:r>
            <a:endParaRPr lang="ko-KR" altLang="en-US" sz="900" b="1" dirty="0"/>
          </a:p>
        </p:txBody>
      </p:sp>
      <p:sp>
        <p:nvSpPr>
          <p:cNvPr id="38" name="직사각형 37"/>
          <p:cNvSpPr/>
          <p:nvPr/>
        </p:nvSpPr>
        <p:spPr>
          <a:xfrm>
            <a:off x="9331204" y="2718787"/>
            <a:ext cx="1525512" cy="300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설정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>
            <a:off x="1335284" y="3257267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체온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35284" y="3735638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호흡수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591" y="3257267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6907" y="368229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ㄴ 상세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65898" y="3257267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02214" y="368229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ㄴ 상세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31204" y="3257267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31204" y="3735638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언어 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31204" y="4692380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푸시 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2" idx="2"/>
          </p:cNvCxnSpPr>
          <p:nvPr/>
        </p:nvCxnSpPr>
        <p:spPr>
          <a:xfrm>
            <a:off x="6102865" y="1252950"/>
            <a:ext cx="0" cy="126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8" idx="0"/>
            <a:endCxn id="38" idx="0"/>
          </p:cNvCxnSpPr>
          <p:nvPr/>
        </p:nvCxnSpPr>
        <p:spPr>
          <a:xfrm rot="5400000" flipH="1" flipV="1">
            <a:off x="6096000" y="-1279173"/>
            <a:ext cx="12700" cy="79959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4" idx="0"/>
            <a:endCxn id="25" idx="0"/>
          </p:cNvCxnSpPr>
          <p:nvPr/>
        </p:nvCxnSpPr>
        <p:spPr>
          <a:xfrm rot="5400000" flipH="1" flipV="1">
            <a:off x="6096000" y="1386134"/>
            <a:ext cx="12700" cy="266530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340109" y="1835657"/>
            <a:ext cx="1525512" cy="3004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메인</a:t>
            </a:r>
            <a:endParaRPr lang="ko-KR" altLang="en-US" sz="9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102350" y="1579568"/>
            <a:ext cx="113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5614" y="1464152"/>
            <a:ext cx="3506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위치 설정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언어 설정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디바이스 등록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1335284" y="4214009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산소포화도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35284" y="4692380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맥박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35284" y="5170751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혈압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35284" y="5649122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걸음 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35284" y="6127493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31204" y="4214009"/>
            <a:ext cx="1525512" cy="30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디바이스 변경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9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84901" y="1137724"/>
            <a:ext cx="2736719" cy="5143472"/>
            <a:chOff x="484901" y="1220727"/>
            <a:chExt cx="2736719" cy="51434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12582C-94D1-46B2-B5EE-27022ED60FD1}"/>
                </a:ext>
              </a:extLst>
            </p:cNvPr>
            <p:cNvSpPr/>
            <p:nvPr/>
          </p:nvSpPr>
          <p:spPr bwMode="auto">
            <a:xfrm>
              <a:off x="484901" y="1220727"/>
              <a:ext cx="2736719" cy="51434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699"/>
            <a:stretch/>
          </p:blipFill>
          <p:spPr>
            <a:xfrm>
              <a:off x="497969" y="1229006"/>
              <a:ext cx="2717302" cy="311763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</p:spPr>
        </p:pic>
        <p:cxnSp>
          <p:nvCxnSpPr>
            <p:cNvPr id="7" name="직선 연결선 6"/>
            <p:cNvCxnSpPr/>
            <p:nvPr/>
          </p:nvCxnSpPr>
          <p:spPr bwMode="auto">
            <a:xfrm>
              <a:off x="488443" y="1480123"/>
              <a:ext cx="2726827" cy="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222765" y="675529"/>
            <a:ext cx="397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자가 격리 </a:t>
            </a:r>
            <a:r>
              <a:rPr lang="en-US" altLang="ko-KR" sz="1200" b="1" dirty="0" smtClean="0">
                <a:latin typeface="+mn-ea"/>
              </a:rPr>
              <a:t>APP (Mobile)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3687" y="1512999"/>
            <a:ext cx="1080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IITP </a:t>
            </a:r>
            <a:r>
              <a:rPr lang="ko-KR" altLang="en-US" sz="1000" b="1" dirty="0" smtClean="0">
                <a:latin typeface="+mn-ea"/>
              </a:rPr>
              <a:t>자가격리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45" y="1539974"/>
            <a:ext cx="192270" cy="1922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09317" y="1879893"/>
            <a:ext cx="2517997" cy="7550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512" y="1948862"/>
            <a:ext cx="196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홍길동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512" y="2159461"/>
            <a:ext cx="2671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격리 기간 </a:t>
            </a:r>
            <a:r>
              <a:rPr lang="en-US" altLang="ko-KR" sz="800" dirty="0" smtClean="0">
                <a:latin typeface="+mn-ea"/>
              </a:rPr>
              <a:t>: 2021.07.01~2021.07.14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512" y="2370060"/>
            <a:ext cx="1095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담당자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김길동 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4" y="1537009"/>
            <a:ext cx="198200" cy="198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454" y="159389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UI Proposal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74620" y="1963963"/>
            <a:ext cx="398780" cy="13706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정상</a:t>
            </a:r>
            <a:endParaRPr lang="ko-KR" altLang="en-US" sz="7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0567" y="2765840"/>
            <a:ext cx="196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오늘 건강상태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9317" y="3012982"/>
            <a:ext cx="2517997" cy="8007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282" y="3102827"/>
            <a:ext cx="224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건강상태를 체크해 주세요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자가진단은 </a:t>
            </a:r>
            <a:r>
              <a:rPr lang="en-US" altLang="ko-KR" sz="800" dirty="0" smtClean="0">
                <a:latin typeface="+mn-ea"/>
              </a:rPr>
              <a:t>1</a:t>
            </a:r>
            <a:r>
              <a:rPr lang="ko-KR" altLang="en-US" sz="800" dirty="0" smtClean="0">
                <a:latin typeface="+mn-ea"/>
              </a:rPr>
              <a:t>일 </a:t>
            </a:r>
            <a:r>
              <a:rPr lang="en-US" altLang="ko-KR" sz="800" dirty="0" smtClean="0">
                <a:latin typeface="+mn-ea"/>
              </a:rPr>
              <a:t>1</a:t>
            </a:r>
            <a:r>
              <a:rPr lang="ko-KR" altLang="en-US" sz="800" dirty="0" smtClean="0">
                <a:latin typeface="+mn-ea"/>
              </a:rPr>
              <a:t>회 이상 꼭 체크해주세요</a:t>
            </a:r>
            <a:r>
              <a:rPr lang="en-US" altLang="ko-KR" sz="800" dirty="0">
                <a:latin typeface="+mn-ea"/>
              </a:rPr>
              <a:t>!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03185" y="3542051"/>
            <a:ext cx="581294" cy="1985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+mn-ea"/>
              </a:rPr>
              <a:t> </a:t>
            </a:r>
            <a:r>
              <a:rPr lang="ko-KR" altLang="en-US" sz="700" dirty="0" smtClean="0">
                <a:latin typeface="+mn-ea"/>
              </a:rPr>
              <a:t>진단 하기 </a:t>
            </a:r>
            <a:r>
              <a:rPr lang="en-US" altLang="ko-KR" sz="700" dirty="0" smtClean="0">
                <a:latin typeface="+mn-ea"/>
              </a:rPr>
              <a:t>&gt;</a:t>
            </a:r>
            <a:endParaRPr lang="ko-KR" altLang="en-US" sz="7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6040" y="2717628"/>
            <a:ext cx="1966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[</a:t>
            </a:r>
            <a:r>
              <a:rPr lang="ko-KR" altLang="en-US" sz="800" b="1" dirty="0" smtClean="0">
                <a:latin typeface="+mn-ea"/>
              </a:rPr>
              <a:t>건강체크 완료 시</a:t>
            </a:r>
            <a:r>
              <a:rPr lang="en-US" altLang="ko-KR" sz="800" b="1" dirty="0" smtClean="0">
                <a:latin typeface="+mn-ea"/>
              </a:rPr>
              <a:t>]</a:t>
            </a:r>
          </a:p>
          <a:p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주요 증상 정보 간략 하게 확인 가능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567" y="4875367"/>
            <a:ext cx="196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데일리</a:t>
            </a:r>
            <a:r>
              <a:rPr lang="ko-KR" altLang="en-US" sz="800" b="1" dirty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건강 관리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09317" y="5126524"/>
            <a:ext cx="969547" cy="471909"/>
            <a:chOff x="609317" y="4592010"/>
            <a:chExt cx="1189004" cy="702095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09317" y="4592010"/>
              <a:ext cx="1189004" cy="70209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657384" y="4639056"/>
              <a:ext cx="1073881" cy="60350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657384" y="4639056"/>
              <a:ext cx="1073881" cy="60350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659404" y="5130134"/>
            <a:ext cx="131064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워밍업 스트레칭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3:00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09317" y="5723588"/>
            <a:ext cx="969547" cy="471909"/>
            <a:chOff x="609317" y="4592010"/>
            <a:chExt cx="1189004" cy="70209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09317" y="4592010"/>
              <a:ext cx="1189004" cy="70209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57384" y="4639056"/>
              <a:ext cx="1073881" cy="60350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 flipV="1">
              <a:off x="657384" y="4639056"/>
              <a:ext cx="1073881" cy="60350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659404" y="5727198"/>
            <a:ext cx="131064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심리 안정을 위한 차크라 요가 와 명상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1:30:12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567" y="3932001"/>
            <a:ext cx="196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생활 수칙 안내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9318" y="4197418"/>
            <a:ext cx="1290602" cy="487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558" y="4271997"/>
            <a:ext cx="97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자가 격리 대상자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생활 수칙 안내    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50895" y="4333552"/>
            <a:ext cx="196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919564" y="4197418"/>
            <a:ext cx="1207750" cy="487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11804" y="4271997"/>
            <a:ext cx="116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자가 격리 대상자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가족 생활 수칙 안내    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4522" y="4333552"/>
            <a:ext cx="196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073400" y="1537009"/>
            <a:ext cx="65506" cy="6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440104" y="1629606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7108" y="1491106"/>
            <a:ext cx="53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PUSH </a:t>
            </a:r>
            <a:r>
              <a:rPr lang="ko-KR" altLang="en-US" sz="1200" dirty="0" smtClean="0">
                <a:latin typeface="+mn-ea"/>
              </a:rPr>
              <a:t>알림 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83757" y="3056643"/>
            <a:ext cx="2063604" cy="875358"/>
            <a:chOff x="3483757" y="3056643"/>
            <a:chExt cx="2063604" cy="87535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483757" y="3056643"/>
              <a:ext cx="2063604" cy="87535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42145" y="3106659"/>
              <a:ext cx="846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  <a:latin typeface="+mn-ea"/>
                </a:rPr>
                <a:t>●</a:t>
              </a:r>
              <a:r>
                <a:rPr lang="ko-KR" altLang="en-US" sz="800" dirty="0" smtClean="0">
                  <a:latin typeface="+mn-ea"/>
                </a:rPr>
                <a:t> 열 </a:t>
              </a:r>
              <a:r>
                <a:rPr lang="en-US" altLang="ko-KR" sz="800" dirty="0" smtClean="0">
                  <a:latin typeface="+mn-ea"/>
                </a:rPr>
                <a:t>: 36.5 </a:t>
              </a:r>
              <a:r>
                <a:rPr lang="ko-KR" altLang="en-US" sz="800" dirty="0" smtClean="0">
                  <a:latin typeface="+mn-ea"/>
                </a:rPr>
                <a:t>℃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29278" y="3102827"/>
              <a:ext cx="846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5050"/>
                  </a:solidFill>
                  <a:latin typeface="+mn-ea"/>
                </a:rPr>
                <a:t>●</a:t>
              </a:r>
              <a:r>
                <a:rPr lang="ko-KR" altLang="en-US" sz="800" dirty="0" smtClean="0">
                  <a:latin typeface="+mn-ea"/>
                </a:rPr>
                <a:t> 기침 </a:t>
              </a:r>
              <a:r>
                <a:rPr lang="en-US" altLang="ko-KR" sz="800" dirty="0" smtClean="0">
                  <a:latin typeface="+mn-ea"/>
                </a:rPr>
                <a:t>: </a:t>
              </a:r>
              <a:r>
                <a:rPr lang="ko-KR" altLang="en-US" sz="800" dirty="0" smtClean="0">
                  <a:latin typeface="+mn-ea"/>
                </a:rPr>
                <a:t>있음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42145" y="3353801"/>
              <a:ext cx="974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5050"/>
                  </a:solidFill>
                  <a:latin typeface="+mn-ea"/>
                </a:rPr>
                <a:t>●</a:t>
              </a:r>
              <a:r>
                <a:rPr lang="ko-KR" altLang="en-US" sz="800" dirty="0" smtClean="0">
                  <a:latin typeface="+mn-ea"/>
                </a:rPr>
                <a:t> 인후통 </a:t>
              </a:r>
              <a:r>
                <a:rPr lang="en-US" altLang="ko-KR" sz="800" dirty="0" smtClean="0">
                  <a:latin typeface="+mn-ea"/>
                </a:rPr>
                <a:t>: </a:t>
              </a:r>
              <a:r>
                <a:rPr lang="ko-KR" altLang="en-US" sz="800" dirty="0" smtClean="0">
                  <a:latin typeface="+mn-ea"/>
                </a:rPr>
                <a:t>있음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9278" y="3349969"/>
              <a:ext cx="1118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00B050"/>
                  </a:solidFill>
                  <a:latin typeface="+mn-ea"/>
                </a:rPr>
                <a:t>●</a:t>
              </a:r>
              <a:r>
                <a:rPr lang="ko-KR" altLang="en-US" sz="800" dirty="0" smtClean="0">
                  <a:latin typeface="+mn-ea"/>
                </a:rPr>
                <a:t> 호흡곤란 </a:t>
              </a:r>
              <a:r>
                <a:rPr lang="en-US" altLang="ko-KR" sz="800" dirty="0" smtClean="0">
                  <a:latin typeface="+mn-ea"/>
                </a:rPr>
                <a:t>: </a:t>
              </a:r>
              <a:r>
                <a:rPr lang="ko-KR" altLang="en-US" sz="800" dirty="0" smtClean="0">
                  <a:latin typeface="+mn-ea"/>
                </a:rPr>
                <a:t>없음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215488" y="3661509"/>
              <a:ext cx="581294" cy="19855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smtClean="0">
                  <a:latin typeface="+mn-ea"/>
                </a:rPr>
                <a:t> </a:t>
              </a:r>
              <a:r>
                <a:rPr lang="ko-KR" altLang="en-US" sz="700" dirty="0" smtClean="0">
                  <a:latin typeface="+mn-ea"/>
                </a:rPr>
                <a:t>진단 하기 </a:t>
              </a:r>
              <a:r>
                <a:rPr lang="en-US" altLang="ko-KR" sz="700" dirty="0" smtClean="0">
                  <a:latin typeface="+mn-ea"/>
                </a:rPr>
                <a:t>&gt;</a:t>
              </a:r>
              <a:endParaRPr lang="ko-KR" altLang="en-US" sz="700" dirty="0">
                <a:latin typeface="+mn-ea"/>
              </a:endParaRPr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 flipH="1">
            <a:off x="3440104" y="2159461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97108" y="2020961"/>
            <a:ext cx="539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개인 정보 및 격리 기간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담당자 정보 확인 가능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격리 장소 이탈 여부에 따라 정상</a:t>
            </a:r>
            <a:r>
              <a:rPr lang="en-US" altLang="ko-KR" sz="1200" dirty="0" smtClean="0">
                <a:latin typeface="+mn-ea"/>
              </a:rPr>
              <a:t>/ </a:t>
            </a:r>
            <a:r>
              <a:rPr lang="ko-KR" altLang="en-US" sz="1200" dirty="0" smtClean="0">
                <a:latin typeface="+mn-ea"/>
              </a:rPr>
              <a:t>이탈 표식 노출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5784884" y="3237113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41888" y="3098613"/>
            <a:ext cx="539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건강상태 기입 여부에 따른 노출 </a:t>
            </a: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변경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solidFill>
                  <a:srgbClr val="00B050"/>
                </a:solidFill>
                <a:latin typeface="+mn-ea"/>
              </a:rPr>
              <a:t>● 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5050"/>
                </a:solidFill>
                <a:latin typeface="+mn-ea"/>
              </a:rPr>
              <a:t>●</a:t>
            </a:r>
            <a:r>
              <a:rPr lang="ko-KR" altLang="en-US" sz="1200" dirty="0" smtClean="0">
                <a:latin typeface="+mn-ea"/>
              </a:rPr>
              <a:t> 표시로 주의 항목 구분함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진단하기 버튼 선택 시 당일 진단 </a:t>
            </a: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입력 폼으로 이동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Info </a:t>
            </a:r>
            <a:r>
              <a:rPr lang="ko-KR" altLang="en-US" sz="1200" dirty="0" smtClean="0">
                <a:latin typeface="+mn-ea"/>
              </a:rPr>
              <a:t>아이콘 선택 시  측정 기준 관련 안내 가이드 정보 확인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440104" y="4360931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7108" y="4222431"/>
            <a:ext cx="53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자가 격리 시 주의해야할 안내사항 및 공지사항 제공 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41073" y="4759710"/>
            <a:ext cx="562367" cy="52247"/>
            <a:chOff x="1641073" y="4759710"/>
            <a:chExt cx="562367" cy="52247"/>
          </a:xfrm>
        </p:grpSpPr>
        <p:sp>
          <p:nvSpPr>
            <p:cNvPr id="3" name="타원 2"/>
            <p:cNvSpPr/>
            <p:nvPr/>
          </p:nvSpPr>
          <p:spPr>
            <a:xfrm>
              <a:off x="1641073" y="4759710"/>
              <a:ext cx="52247" cy="522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768603" y="4759710"/>
              <a:ext cx="52247" cy="522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896133" y="4759710"/>
              <a:ext cx="52247" cy="522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2023663" y="4759710"/>
              <a:ext cx="52247" cy="522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151193" y="4759710"/>
              <a:ext cx="52247" cy="522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flipH="1">
            <a:off x="3440104" y="5484747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197108" y="5346247"/>
            <a:ext cx="53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건강 관리를 위한 다양한 컨텐츠를 제공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21645" y="2796772"/>
            <a:ext cx="138424" cy="138424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7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39136" y="1196369"/>
            <a:ext cx="7185902" cy="4742215"/>
            <a:chOff x="484901" y="1220727"/>
            <a:chExt cx="7524780" cy="51434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12582C-94D1-46B2-B5EE-27022ED60FD1}"/>
                </a:ext>
              </a:extLst>
            </p:cNvPr>
            <p:cNvSpPr/>
            <p:nvPr/>
          </p:nvSpPr>
          <p:spPr bwMode="auto">
            <a:xfrm>
              <a:off x="484901" y="1220727"/>
              <a:ext cx="7524780" cy="51434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340" b="95869"/>
            <a:stretch/>
          </p:blipFill>
          <p:spPr>
            <a:xfrm>
              <a:off x="497969" y="1229006"/>
              <a:ext cx="833120" cy="24295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</p:spPr>
        </p:pic>
        <p:cxnSp>
          <p:nvCxnSpPr>
            <p:cNvPr id="7" name="직선 연결선 6"/>
            <p:cNvCxnSpPr/>
            <p:nvPr/>
          </p:nvCxnSpPr>
          <p:spPr bwMode="auto">
            <a:xfrm>
              <a:off x="488443" y="1541193"/>
              <a:ext cx="752123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222765" y="675529"/>
            <a:ext cx="397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2. </a:t>
            </a:r>
            <a:r>
              <a:rPr lang="ko-KR" altLang="en-US" sz="1200" b="1" dirty="0" smtClean="0">
                <a:latin typeface="+mn-ea"/>
              </a:rPr>
              <a:t>생활 치료 </a:t>
            </a:r>
            <a:r>
              <a:rPr lang="en-US" altLang="ko-KR" sz="1200" b="1" dirty="0" smtClean="0">
                <a:latin typeface="+mn-ea"/>
              </a:rPr>
              <a:t>APP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(Tablet)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454" y="159389"/>
            <a:ext cx="34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Proposal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65509" y="1595654"/>
            <a:ext cx="192270" cy="195235"/>
            <a:chOff x="7724251" y="1351814"/>
            <a:chExt cx="192270" cy="19523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251" y="1354779"/>
              <a:ext cx="192270" cy="192270"/>
            </a:xfrm>
            <a:prstGeom prst="rect">
              <a:avLst/>
            </a:prstGeom>
          </p:spPr>
        </p:pic>
        <p:sp>
          <p:nvSpPr>
            <p:cNvPr id="60" name="타원 59"/>
            <p:cNvSpPr/>
            <p:nvPr/>
          </p:nvSpPr>
          <p:spPr>
            <a:xfrm>
              <a:off x="7843820" y="1351814"/>
              <a:ext cx="65506" cy="655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1" t="413" b="94699"/>
          <a:stretch/>
        </p:blipFill>
        <p:spPr>
          <a:xfrm>
            <a:off x="6839420" y="1219564"/>
            <a:ext cx="642068" cy="257395"/>
          </a:xfrm>
          <a:prstGeom prst="rect">
            <a:avLst/>
          </a:prstGeom>
          <a:solidFill>
            <a:srgbClr val="C4C4C4"/>
          </a:solidFill>
          <a:ln>
            <a:noFill/>
          </a:ln>
        </p:spPr>
      </p:pic>
      <p:sp>
        <p:nvSpPr>
          <p:cNvPr id="49" name="모서리가 둥근 직사각형 48"/>
          <p:cNvSpPr/>
          <p:nvPr/>
        </p:nvSpPr>
        <p:spPr>
          <a:xfrm>
            <a:off x="322341" y="2200937"/>
            <a:ext cx="1455659" cy="799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ㄴ</a:t>
            </a:r>
            <a:endParaRPr lang="ko-KR" altLang="en-US" b="1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2340" y="2276956"/>
            <a:ext cx="1533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홍길동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2340" y="2524879"/>
            <a:ext cx="846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나이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만 </a:t>
            </a:r>
            <a:r>
              <a:rPr lang="en-US" altLang="ko-KR" sz="800" dirty="0" smtClean="0">
                <a:latin typeface="+mn-ea"/>
              </a:rPr>
              <a:t>32</a:t>
            </a:r>
            <a:r>
              <a:rPr lang="ko-KR" altLang="en-US" sz="800" dirty="0" smtClean="0">
                <a:latin typeface="+mn-ea"/>
              </a:rPr>
              <a:t>세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2340" y="2757095"/>
            <a:ext cx="1095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담당자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김길동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5408" y="1516834"/>
            <a:ext cx="1444593" cy="684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364" y="1597276"/>
            <a:ext cx="112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IITP 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보호관리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1743" y="2524879"/>
            <a:ext cx="59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성별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남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93881"/>
              </p:ext>
            </p:extLst>
          </p:nvPr>
        </p:nvGraphicFramePr>
        <p:xfrm>
          <a:off x="322340" y="3006738"/>
          <a:ext cx="14556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660">
                  <a:extLst>
                    <a:ext uri="{9D8B030D-6E8A-4147-A177-3AD203B41FA5}">
                      <a16:colId xmlns:a16="http://schemas.microsoft.com/office/drawing/2014/main" val="159466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                   ▼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하위 메뉴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하위 메뉴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하위 메뉴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7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1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메뉴</a:t>
                      </a:r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altLang="ko-KR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8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1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메뉴</a:t>
                      </a:r>
                      <a:r>
                        <a:rPr lang="en-US" altLang="ko-KR" sz="1000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r>
                        <a:rPr lang="ko-KR" altLang="en-US" sz="1000" b="1" dirty="0" smtClean="0">
                          <a:solidFill>
                            <a:schemeClr val="accent1"/>
                          </a:solidFill>
                        </a:rPr>
                        <a:t>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altLang="ko-KR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719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03228" y="1638174"/>
            <a:ext cx="196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현재 건강 상태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9693" y="1659720"/>
            <a:ext cx="196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측정 일시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2021.01.01 13:30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48976"/>
              </p:ext>
            </p:extLst>
          </p:nvPr>
        </p:nvGraphicFramePr>
        <p:xfrm>
          <a:off x="1926600" y="1954716"/>
          <a:ext cx="5423985" cy="105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97">
                  <a:extLst>
                    <a:ext uri="{9D8B030D-6E8A-4147-A177-3AD203B41FA5}">
                      <a16:colId xmlns:a16="http://schemas.microsoft.com/office/drawing/2014/main" val="1594661924"/>
                    </a:ext>
                  </a:extLst>
                </a:gridCol>
                <a:gridCol w="1084797">
                  <a:extLst>
                    <a:ext uri="{9D8B030D-6E8A-4147-A177-3AD203B41FA5}">
                      <a16:colId xmlns:a16="http://schemas.microsoft.com/office/drawing/2014/main" val="4261245491"/>
                    </a:ext>
                  </a:extLst>
                </a:gridCol>
                <a:gridCol w="1084797">
                  <a:extLst>
                    <a:ext uri="{9D8B030D-6E8A-4147-A177-3AD203B41FA5}">
                      <a16:colId xmlns:a16="http://schemas.microsoft.com/office/drawing/2014/main" val="479098022"/>
                    </a:ext>
                  </a:extLst>
                </a:gridCol>
                <a:gridCol w="1084797">
                  <a:extLst>
                    <a:ext uri="{9D8B030D-6E8A-4147-A177-3AD203B41FA5}">
                      <a16:colId xmlns:a16="http://schemas.microsoft.com/office/drawing/2014/main" val="4100393775"/>
                    </a:ext>
                  </a:extLst>
                </a:gridCol>
                <a:gridCol w="1084797">
                  <a:extLst>
                    <a:ext uri="{9D8B030D-6E8A-4147-A177-3AD203B41FA5}">
                      <a16:colId xmlns:a16="http://schemas.microsoft.com/office/drawing/2014/main" val="751523811"/>
                    </a:ext>
                  </a:extLst>
                </a:gridCol>
              </a:tblGrid>
              <a:tr h="27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체온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맥박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분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호흡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분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혈압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(mmHG)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산소포화도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(SpO2)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96192"/>
                  </a:ext>
                </a:extLst>
              </a:tr>
              <a:tr h="78053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38.2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140/92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5406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2199764" y="2370493"/>
            <a:ext cx="573024" cy="305367"/>
            <a:chOff x="2368296" y="2350008"/>
            <a:chExt cx="603957" cy="47548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2368296" y="2350008"/>
              <a:ext cx="603957" cy="47548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ICON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2415541" y="2385060"/>
              <a:ext cx="51435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07920" y="2385060"/>
              <a:ext cx="52959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281804" y="2370493"/>
            <a:ext cx="573024" cy="305367"/>
            <a:chOff x="2368296" y="2350008"/>
            <a:chExt cx="603957" cy="475488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368296" y="2350008"/>
              <a:ext cx="603957" cy="47548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ICON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2415541" y="2385060"/>
              <a:ext cx="51435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 flipV="1">
              <a:off x="2407920" y="2385060"/>
              <a:ext cx="52959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377758" y="2370493"/>
            <a:ext cx="573024" cy="305367"/>
            <a:chOff x="2368296" y="2350008"/>
            <a:chExt cx="603957" cy="47548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368296" y="2350008"/>
              <a:ext cx="603957" cy="47548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ICON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2415541" y="2385060"/>
              <a:ext cx="51435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2407920" y="2385060"/>
              <a:ext cx="52959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418894" y="2370493"/>
            <a:ext cx="573024" cy="305367"/>
            <a:chOff x="2368296" y="2350008"/>
            <a:chExt cx="603957" cy="47548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368296" y="2350008"/>
              <a:ext cx="603957" cy="47548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ICON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2415541" y="2385060"/>
              <a:ext cx="51435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2407920" y="2385060"/>
              <a:ext cx="52959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6552908" y="2370493"/>
            <a:ext cx="573024" cy="305367"/>
            <a:chOff x="2368296" y="2350008"/>
            <a:chExt cx="603957" cy="475488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368296" y="2350008"/>
              <a:ext cx="603957" cy="47548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ICON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2415541" y="2385060"/>
              <a:ext cx="51435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 flipV="1">
              <a:off x="2407920" y="2385060"/>
              <a:ext cx="529590" cy="40767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926600" y="4907969"/>
            <a:ext cx="196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처방  내역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6600" y="5207976"/>
            <a:ext cx="2574280" cy="7306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14:10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근육 통증으로 인한 진통제 투여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16:21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의식 확인에 따른 진료 절차 노티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76738" y="4907969"/>
            <a:ext cx="196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특이사항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99576" y="5207976"/>
            <a:ext cx="2409971" cy="7306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특이사항 없음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2047376" y="4608738"/>
            <a:ext cx="51667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26600" y="3062076"/>
            <a:ext cx="196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체온 상태 변화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2340" y="6172502"/>
            <a:ext cx="53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환자 기본 정보 및 메뉴 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3" name="직선 화살표 연결선 72"/>
          <p:cNvCxnSpPr>
            <a:endCxn id="14" idx="2"/>
          </p:cNvCxnSpPr>
          <p:nvPr/>
        </p:nvCxnSpPr>
        <p:spPr>
          <a:xfrm flipV="1">
            <a:off x="1050170" y="5973458"/>
            <a:ext cx="0" cy="2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16375" y="2193152"/>
            <a:ext cx="36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가장 최근 측정된 건강상태 </a:t>
            </a: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노출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ICON</a:t>
            </a:r>
            <a:r>
              <a:rPr lang="ko-KR" altLang="en-US" sz="1200" dirty="0" smtClean="0">
                <a:latin typeface="+mn-ea"/>
              </a:rPr>
              <a:t>으로 평균치 초과 항목 구분 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350584" y="2393004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216375" y="3544432"/>
            <a:ext cx="368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상단 항목 선택 시 그래프 노출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그래프내 평균 정상 수치 기준 영역 표시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시간별</a:t>
            </a:r>
            <a:r>
              <a:rPr lang="en-US" altLang="ko-KR" sz="1200" dirty="0" smtClean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일</a:t>
            </a:r>
            <a:r>
              <a:rPr lang="ko-KR" altLang="en-US" sz="1200" dirty="0" smtClean="0">
                <a:latin typeface="+mn-ea"/>
              </a:rPr>
              <a:t>별 그래프 조회 가능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7350584" y="3853405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59881" y="3062076"/>
            <a:ext cx="1966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>
                <a:latin typeface="+mn-ea"/>
              </a:rPr>
              <a:t>일별</a:t>
            </a:r>
            <a:r>
              <a:rPr lang="ko-KR" altLang="en-US" sz="800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|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주별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1157" y="4276737"/>
            <a:ext cx="404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℃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41149" y="4369537"/>
            <a:ext cx="392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36.0</a:t>
            </a:r>
            <a:endParaRPr lang="ko-KR" altLang="en-US" sz="800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41149" y="4143175"/>
            <a:ext cx="392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36.5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41149" y="3916814"/>
            <a:ext cx="392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37.0</a:t>
            </a:r>
            <a:endParaRPr lang="ko-KR" altLang="en-US" sz="800" dirty="0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41149" y="3690452"/>
            <a:ext cx="392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37.5</a:t>
            </a:r>
            <a:endParaRPr lang="ko-KR" altLang="en-US" sz="800" dirty="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41149" y="3464091"/>
            <a:ext cx="392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38.0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364356" y="4045748"/>
            <a:ext cx="4845191" cy="208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364356" y="3613469"/>
            <a:ext cx="0" cy="11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687633" y="3326081"/>
            <a:ext cx="299657" cy="93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50782" y="3280617"/>
            <a:ext cx="640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latin typeface="+mn-ea"/>
              </a:rPr>
              <a:t>정상 기준</a:t>
            </a:r>
            <a:endParaRPr lang="ko-KR" altLang="en-US" sz="6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57581" y="3280617"/>
            <a:ext cx="640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체온</a:t>
            </a:r>
            <a:endParaRPr lang="ko-KR" altLang="en-US" sz="600" dirty="0">
              <a:latin typeface="+mn-ea"/>
            </a:endParaRPr>
          </a:p>
        </p:txBody>
      </p:sp>
      <p:cxnSp>
        <p:nvCxnSpPr>
          <p:cNvPr id="101" name="직선 연결선 100"/>
          <p:cNvCxnSpPr>
            <a:endCxn id="99" idx="1"/>
          </p:cNvCxnSpPr>
          <p:nvPr/>
        </p:nvCxnSpPr>
        <p:spPr>
          <a:xfrm>
            <a:off x="3864502" y="3372604"/>
            <a:ext cx="193079" cy="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05749" y="4614115"/>
            <a:ext cx="43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1/1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3271" y="4614115"/>
            <a:ext cx="43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1/2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60793" y="4614115"/>
            <a:ext cx="43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1/3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38315" y="4614115"/>
            <a:ext cx="43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1/4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15837" y="4614115"/>
            <a:ext cx="43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1/5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93359" y="4614115"/>
            <a:ext cx="43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1/6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70882" y="4614115"/>
            <a:ext cx="43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1/7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2656265" y="3521757"/>
            <a:ext cx="4159131" cy="789929"/>
            <a:chOff x="2656265" y="3521757"/>
            <a:chExt cx="4159131" cy="789929"/>
          </a:xfrm>
        </p:grpSpPr>
        <p:sp>
          <p:nvSpPr>
            <p:cNvPr id="113" name="자유형 112"/>
            <p:cNvSpPr/>
            <p:nvPr/>
          </p:nvSpPr>
          <p:spPr>
            <a:xfrm>
              <a:off x="2667001" y="3543300"/>
              <a:ext cx="4114800" cy="754407"/>
            </a:xfrm>
            <a:custGeom>
              <a:avLst/>
              <a:gdLst>
                <a:gd name="connsiteX0" fmla="*/ 0 w 4198185"/>
                <a:gd name="connsiteY0" fmla="*/ 684045 h 762082"/>
                <a:gd name="connsiteX1" fmla="*/ 655320 w 4198185"/>
                <a:gd name="connsiteY1" fmla="*/ 493545 h 762082"/>
                <a:gd name="connsiteX2" fmla="*/ 1394460 w 4198185"/>
                <a:gd name="connsiteY2" fmla="*/ 470685 h 762082"/>
                <a:gd name="connsiteX3" fmla="*/ 1981200 w 4198185"/>
                <a:gd name="connsiteY3" fmla="*/ 760245 h 762082"/>
                <a:gd name="connsiteX4" fmla="*/ 2720340 w 4198185"/>
                <a:gd name="connsiteY4" fmla="*/ 310665 h 762082"/>
                <a:gd name="connsiteX5" fmla="*/ 3459480 w 4198185"/>
                <a:gd name="connsiteY5" fmla="*/ 66825 h 762082"/>
                <a:gd name="connsiteX6" fmla="*/ 4114800 w 4198185"/>
                <a:gd name="connsiteY6" fmla="*/ 5865 h 762082"/>
                <a:gd name="connsiteX7" fmla="*/ 4168140 w 4198185"/>
                <a:gd name="connsiteY7" fmla="*/ 5865 h 762082"/>
                <a:gd name="connsiteX0" fmla="*/ 0 w 4198185"/>
                <a:gd name="connsiteY0" fmla="*/ 684045 h 762090"/>
                <a:gd name="connsiteX1" fmla="*/ 670560 w 4198185"/>
                <a:gd name="connsiteY1" fmla="*/ 485925 h 762090"/>
                <a:gd name="connsiteX2" fmla="*/ 1394460 w 4198185"/>
                <a:gd name="connsiteY2" fmla="*/ 470685 h 762090"/>
                <a:gd name="connsiteX3" fmla="*/ 1981200 w 4198185"/>
                <a:gd name="connsiteY3" fmla="*/ 760245 h 762090"/>
                <a:gd name="connsiteX4" fmla="*/ 2720340 w 4198185"/>
                <a:gd name="connsiteY4" fmla="*/ 310665 h 762090"/>
                <a:gd name="connsiteX5" fmla="*/ 3459480 w 4198185"/>
                <a:gd name="connsiteY5" fmla="*/ 66825 h 762090"/>
                <a:gd name="connsiteX6" fmla="*/ 4114800 w 4198185"/>
                <a:gd name="connsiteY6" fmla="*/ 5865 h 762090"/>
                <a:gd name="connsiteX7" fmla="*/ 4168140 w 4198185"/>
                <a:gd name="connsiteY7" fmla="*/ 5865 h 762090"/>
                <a:gd name="connsiteX0" fmla="*/ 0 w 4198185"/>
                <a:gd name="connsiteY0" fmla="*/ 684045 h 762090"/>
                <a:gd name="connsiteX1" fmla="*/ 670560 w 4198185"/>
                <a:gd name="connsiteY1" fmla="*/ 485925 h 762090"/>
                <a:gd name="connsiteX2" fmla="*/ 1394460 w 4198185"/>
                <a:gd name="connsiteY2" fmla="*/ 470685 h 762090"/>
                <a:gd name="connsiteX3" fmla="*/ 1981200 w 4198185"/>
                <a:gd name="connsiteY3" fmla="*/ 760245 h 762090"/>
                <a:gd name="connsiteX4" fmla="*/ 2720340 w 4198185"/>
                <a:gd name="connsiteY4" fmla="*/ 310665 h 762090"/>
                <a:gd name="connsiteX5" fmla="*/ 3459480 w 4198185"/>
                <a:gd name="connsiteY5" fmla="*/ 66825 h 762090"/>
                <a:gd name="connsiteX6" fmla="*/ 4114800 w 4198185"/>
                <a:gd name="connsiteY6" fmla="*/ 5865 h 762090"/>
                <a:gd name="connsiteX7" fmla="*/ 4168140 w 4198185"/>
                <a:gd name="connsiteY7" fmla="*/ 5865 h 762090"/>
                <a:gd name="connsiteX0" fmla="*/ 0 w 4198185"/>
                <a:gd name="connsiteY0" fmla="*/ 684045 h 762669"/>
                <a:gd name="connsiteX1" fmla="*/ 670560 w 4198185"/>
                <a:gd name="connsiteY1" fmla="*/ 485925 h 762669"/>
                <a:gd name="connsiteX2" fmla="*/ 1379220 w 4198185"/>
                <a:gd name="connsiteY2" fmla="*/ 489735 h 762669"/>
                <a:gd name="connsiteX3" fmla="*/ 1981200 w 4198185"/>
                <a:gd name="connsiteY3" fmla="*/ 760245 h 762669"/>
                <a:gd name="connsiteX4" fmla="*/ 2720340 w 4198185"/>
                <a:gd name="connsiteY4" fmla="*/ 310665 h 762669"/>
                <a:gd name="connsiteX5" fmla="*/ 3459480 w 4198185"/>
                <a:gd name="connsiteY5" fmla="*/ 66825 h 762669"/>
                <a:gd name="connsiteX6" fmla="*/ 4114800 w 4198185"/>
                <a:gd name="connsiteY6" fmla="*/ 5865 h 762669"/>
                <a:gd name="connsiteX7" fmla="*/ 4168140 w 4198185"/>
                <a:gd name="connsiteY7" fmla="*/ 5865 h 762669"/>
                <a:gd name="connsiteX0" fmla="*/ 0 w 4198185"/>
                <a:gd name="connsiteY0" fmla="*/ 684045 h 762355"/>
                <a:gd name="connsiteX1" fmla="*/ 670560 w 4198185"/>
                <a:gd name="connsiteY1" fmla="*/ 485925 h 762355"/>
                <a:gd name="connsiteX2" fmla="*/ 1379220 w 4198185"/>
                <a:gd name="connsiteY2" fmla="*/ 489735 h 762355"/>
                <a:gd name="connsiteX3" fmla="*/ 1981200 w 4198185"/>
                <a:gd name="connsiteY3" fmla="*/ 760245 h 762355"/>
                <a:gd name="connsiteX4" fmla="*/ 2720340 w 4198185"/>
                <a:gd name="connsiteY4" fmla="*/ 310665 h 762355"/>
                <a:gd name="connsiteX5" fmla="*/ 3459480 w 4198185"/>
                <a:gd name="connsiteY5" fmla="*/ 66825 h 762355"/>
                <a:gd name="connsiteX6" fmla="*/ 4114800 w 4198185"/>
                <a:gd name="connsiteY6" fmla="*/ 5865 h 762355"/>
                <a:gd name="connsiteX7" fmla="*/ 4168140 w 4198185"/>
                <a:gd name="connsiteY7" fmla="*/ 5865 h 762355"/>
                <a:gd name="connsiteX0" fmla="*/ 0 w 4198185"/>
                <a:gd name="connsiteY0" fmla="*/ 684045 h 760272"/>
                <a:gd name="connsiteX1" fmla="*/ 670560 w 4198185"/>
                <a:gd name="connsiteY1" fmla="*/ 485925 h 760272"/>
                <a:gd name="connsiteX2" fmla="*/ 1379220 w 4198185"/>
                <a:gd name="connsiteY2" fmla="*/ 489735 h 760272"/>
                <a:gd name="connsiteX3" fmla="*/ 1981200 w 4198185"/>
                <a:gd name="connsiteY3" fmla="*/ 760245 h 760272"/>
                <a:gd name="connsiteX4" fmla="*/ 2720340 w 4198185"/>
                <a:gd name="connsiteY4" fmla="*/ 310665 h 760272"/>
                <a:gd name="connsiteX5" fmla="*/ 3459480 w 4198185"/>
                <a:gd name="connsiteY5" fmla="*/ 66825 h 760272"/>
                <a:gd name="connsiteX6" fmla="*/ 4114800 w 4198185"/>
                <a:gd name="connsiteY6" fmla="*/ 5865 h 760272"/>
                <a:gd name="connsiteX7" fmla="*/ 4168140 w 4198185"/>
                <a:gd name="connsiteY7" fmla="*/ 5865 h 760272"/>
                <a:gd name="connsiteX0" fmla="*/ 0 w 4198185"/>
                <a:gd name="connsiteY0" fmla="*/ 684045 h 760272"/>
                <a:gd name="connsiteX1" fmla="*/ 670560 w 4198185"/>
                <a:gd name="connsiteY1" fmla="*/ 485925 h 760272"/>
                <a:gd name="connsiteX2" fmla="*/ 1379220 w 4198185"/>
                <a:gd name="connsiteY2" fmla="*/ 489735 h 760272"/>
                <a:gd name="connsiteX3" fmla="*/ 1981200 w 4198185"/>
                <a:gd name="connsiteY3" fmla="*/ 760245 h 760272"/>
                <a:gd name="connsiteX4" fmla="*/ 2720340 w 4198185"/>
                <a:gd name="connsiteY4" fmla="*/ 310665 h 760272"/>
                <a:gd name="connsiteX5" fmla="*/ 3459480 w 4198185"/>
                <a:gd name="connsiteY5" fmla="*/ 66825 h 760272"/>
                <a:gd name="connsiteX6" fmla="*/ 4114800 w 4198185"/>
                <a:gd name="connsiteY6" fmla="*/ 5865 h 760272"/>
                <a:gd name="connsiteX7" fmla="*/ 4168140 w 4198185"/>
                <a:gd name="connsiteY7" fmla="*/ 5865 h 760272"/>
                <a:gd name="connsiteX0" fmla="*/ 0 w 4198185"/>
                <a:gd name="connsiteY0" fmla="*/ 684045 h 760272"/>
                <a:gd name="connsiteX1" fmla="*/ 670560 w 4198185"/>
                <a:gd name="connsiteY1" fmla="*/ 485925 h 760272"/>
                <a:gd name="connsiteX2" fmla="*/ 1379220 w 4198185"/>
                <a:gd name="connsiteY2" fmla="*/ 489735 h 760272"/>
                <a:gd name="connsiteX3" fmla="*/ 1981200 w 4198185"/>
                <a:gd name="connsiteY3" fmla="*/ 760245 h 760272"/>
                <a:gd name="connsiteX4" fmla="*/ 2720340 w 4198185"/>
                <a:gd name="connsiteY4" fmla="*/ 310665 h 760272"/>
                <a:gd name="connsiteX5" fmla="*/ 3459480 w 4198185"/>
                <a:gd name="connsiteY5" fmla="*/ 66825 h 760272"/>
                <a:gd name="connsiteX6" fmla="*/ 4114800 w 4198185"/>
                <a:gd name="connsiteY6" fmla="*/ 5865 h 760272"/>
                <a:gd name="connsiteX7" fmla="*/ 4168140 w 4198185"/>
                <a:gd name="connsiteY7" fmla="*/ 5865 h 760272"/>
                <a:gd name="connsiteX0" fmla="*/ 0 w 4175213"/>
                <a:gd name="connsiteY0" fmla="*/ 680181 h 756408"/>
                <a:gd name="connsiteX1" fmla="*/ 670560 w 4175213"/>
                <a:gd name="connsiteY1" fmla="*/ 482061 h 756408"/>
                <a:gd name="connsiteX2" fmla="*/ 1379220 w 4175213"/>
                <a:gd name="connsiteY2" fmla="*/ 485871 h 756408"/>
                <a:gd name="connsiteX3" fmla="*/ 1981200 w 4175213"/>
                <a:gd name="connsiteY3" fmla="*/ 756381 h 756408"/>
                <a:gd name="connsiteX4" fmla="*/ 2720340 w 4175213"/>
                <a:gd name="connsiteY4" fmla="*/ 306801 h 756408"/>
                <a:gd name="connsiteX5" fmla="*/ 3459480 w 4175213"/>
                <a:gd name="connsiteY5" fmla="*/ 62961 h 756408"/>
                <a:gd name="connsiteX6" fmla="*/ 4114800 w 4175213"/>
                <a:gd name="connsiteY6" fmla="*/ 2001 h 756408"/>
                <a:gd name="connsiteX7" fmla="*/ 4168140 w 4175213"/>
                <a:gd name="connsiteY7" fmla="*/ 2001 h 756408"/>
                <a:gd name="connsiteX0" fmla="*/ 0 w 4262930"/>
                <a:gd name="connsiteY0" fmla="*/ 684045 h 760272"/>
                <a:gd name="connsiteX1" fmla="*/ 670560 w 4262930"/>
                <a:gd name="connsiteY1" fmla="*/ 485925 h 760272"/>
                <a:gd name="connsiteX2" fmla="*/ 1379220 w 4262930"/>
                <a:gd name="connsiteY2" fmla="*/ 489735 h 760272"/>
                <a:gd name="connsiteX3" fmla="*/ 1981200 w 4262930"/>
                <a:gd name="connsiteY3" fmla="*/ 760245 h 760272"/>
                <a:gd name="connsiteX4" fmla="*/ 2720340 w 4262930"/>
                <a:gd name="connsiteY4" fmla="*/ 310665 h 760272"/>
                <a:gd name="connsiteX5" fmla="*/ 3459480 w 4262930"/>
                <a:gd name="connsiteY5" fmla="*/ 66825 h 760272"/>
                <a:gd name="connsiteX6" fmla="*/ 4114800 w 4262930"/>
                <a:gd name="connsiteY6" fmla="*/ 5865 h 760272"/>
                <a:gd name="connsiteX7" fmla="*/ 4251960 w 4262930"/>
                <a:gd name="connsiteY7" fmla="*/ 5865 h 760272"/>
                <a:gd name="connsiteX0" fmla="*/ 0 w 4114800"/>
                <a:gd name="connsiteY0" fmla="*/ 678180 h 754407"/>
                <a:gd name="connsiteX1" fmla="*/ 670560 w 4114800"/>
                <a:gd name="connsiteY1" fmla="*/ 480060 h 754407"/>
                <a:gd name="connsiteX2" fmla="*/ 1379220 w 4114800"/>
                <a:gd name="connsiteY2" fmla="*/ 483870 h 754407"/>
                <a:gd name="connsiteX3" fmla="*/ 1981200 w 4114800"/>
                <a:gd name="connsiteY3" fmla="*/ 754380 h 754407"/>
                <a:gd name="connsiteX4" fmla="*/ 2720340 w 4114800"/>
                <a:gd name="connsiteY4" fmla="*/ 304800 h 754407"/>
                <a:gd name="connsiteX5" fmla="*/ 3459480 w 4114800"/>
                <a:gd name="connsiteY5" fmla="*/ 60960 h 754407"/>
                <a:gd name="connsiteX6" fmla="*/ 4114800 w 4114800"/>
                <a:gd name="connsiteY6" fmla="*/ 0 h 754407"/>
                <a:gd name="connsiteX0" fmla="*/ 0 w 4114800"/>
                <a:gd name="connsiteY0" fmla="*/ 678180 h 754407"/>
                <a:gd name="connsiteX1" fmla="*/ 670560 w 4114800"/>
                <a:gd name="connsiteY1" fmla="*/ 480060 h 754407"/>
                <a:gd name="connsiteX2" fmla="*/ 1379220 w 4114800"/>
                <a:gd name="connsiteY2" fmla="*/ 483870 h 754407"/>
                <a:gd name="connsiteX3" fmla="*/ 1981200 w 4114800"/>
                <a:gd name="connsiteY3" fmla="*/ 754380 h 754407"/>
                <a:gd name="connsiteX4" fmla="*/ 2720340 w 4114800"/>
                <a:gd name="connsiteY4" fmla="*/ 304800 h 754407"/>
                <a:gd name="connsiteX5" fmla="*/ 3459480 w 4114800"/>
                <a:gd name="connsiteY5" fmla="*/ 60960 h 754407"/>
                <a:gd name="connsiteX6" fmla="*/ 4114800 w 4114800"/>
                <a:gd name="connsiteY6" fmla="*/ 0 h 754407"/>
                <a:gd name="connsiteX0" fmla="*/ 0 w 4114800"/>
                <a:gd name="connsiteY0" fmla="*/ 678180 h 754407"/>
                <a:gd name="connsiteX1" fmla="*/ 670560 w 4114800"/>
                <a:gd name="connsiteY1" fmla="*/ 480060 h 754407"/>
                <a:gd name="connsiteX2" fmla="*/ 1379220 w 4114800"/>
                <a:gd name="connsiteY2" fmla="*/ 483870 h 754407"/>
                <a:gd name="connsiteX3" fmla="*/ 1981200 w 4114800"/>
                <a:gd name="connsiteY3" fmla="*/ 754380 h 754407"/>
                <a:gd name="connsiteX4" fmla="*/ 2720340 w 4114800"/>
                <a:gd name="connsiteY4" fmla="*/ 304800 h 754407"/>
                <a:gd name="connsiteX5" fmla="*/ 3459480 w 4114800"/>
                <a:gd name="connsiteY5" fmla="*/ 60960 h 754407"/>
                <a:gd name="connsiteX6" fmla="*/ 4114800 w 4114800"/>
                <a:gd name="connsiteY6" fmla="*/ 0 h 75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754407">
                  <a:moveTo>
                    <a:pt x="0" y="678180"/>
                  </a:moveTo>
                  <a:cubicBezTo>
                    <a:pt x="5715" y="680720"/>
                    <a:pt x="657860" y="478155"/>
                    <a:pt x="670560" y="480060"/>
                  </a:cubicBezTo>
                  <a:cubicBezTo>
                    <a:pt x="683260" y="481965"/>
                    <a:pt x="1374140" y="480060"/>
                    <a:pt x="1379220" y="483870"/>
                  </a:cubicBezTo>
                  <a:cubicBezTo>
                    <a:pt x="1384300" y="487680"/>
                    <a:pt x="1982470" y="757555"/>
                    <a:pt x="1981200" y="754380"/>
                  </a:cubicBezTo>
                  <a:cubicBezTo>
                    <a:pt x="1979930" y="751205"/>
                    <a:pt x="2721610" y="306070"/>
                    <a:pt x="2720340" y="304800"/>
                  </a:cubicBezTo>
                  <a:cubicBezTo>
                    <a:pt x="2719070" y="303530"/>
                    <a:pt x="3451860" y="58420"/>
                    <a:pt x="3459480" y="60960"/>
                  </a:cubicBezTo>
                  <a:cubicBezTo>
                    <a:pt x="3467100" y="63500"/>
                    <a:pt x="3982720" y="10160"/>
                    <a:pt x="411480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2656265" y="420334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3314686" y="399734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4028882" y="400253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618551" y="4265967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5373175" y="382165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6109190" y="357113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6769677" y="3521757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8216375" y="5247989"/>
            <a:ext cx="368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전문가의 처방 내역 및 환자의 특이사항 메모 노출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7350584" y="5386489"/>
            <a:ext cx="75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>
            <a:extLst>
              <a:ext uri="{FF2B5EF4-FFF2-40B4-BE49-F238E27FC236}">
                <a16:creationId xmlns:a16="http://schemas.microsoft.com/office/drawing/2014/main" id="{73D21239-04C2-214E-8F42-280EDCD8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916832"/>
            <a:ext cx="9218735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8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homeppt.com">
  <a:themeElements>
    <a:clrScheme name="111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172B4B"/>
      </a:accent1>
      <a:accent2>
        <a:srgbClr val="FFC000"/>
      </a:accent2>
      <a:accent3>
        <a:srgbClr val="7F7F7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640</Words>
  <Application>Microsoft Office PowerPoint</Application>
  <PresentationFormat>와이드스크린</PresentationFormat>
  <Paragraphs>198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5" baseType="lpstr">
      <vt:lpstr>HY견명조</vt:lpstr>
      <vt:lpstr>宋体</vt:lpstr>
      <vt:lpstr>Work Sans Light</vt:lpstr>
      <vt:lpstr>幼圆</vt:lpstr>
      <vt:lpstr>나눔고딕</vt:lpstr>
      <vt:lpstr>나눔스퀘어 Bold</vt:lpstr>
      <vt:lpstr>나눔스퀘어 ExtraBold</vt:lpstr>
      <vt:lpstr>맑은 고딕</vt:lpstr>
      <vt:lpstr>Arial</vt:lpstr>
      <vt:lpstr>Calibri</vt:lpstr>
      <vt:lpstr>Calibri Light</vt:lpstr>
      <vt:lpstr>Courier New</vt:lpstr>
      <vt:lpstr>Palatino Linotype</vt:lpstr>
      <vt:lpstr>Segoe UI</vt:lpstr>
      <vt:lpstr>Wingdings</vt:lpstr>
      <vt:lpstr>Office 主题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dltn1613@uracle.co.kr</dc:creator>
  <cp:lastModifiedBy>dltn1613@uracle.co.kr</cp:lastModifiedBy>
  <cp:revision>228</cp:revision>
  <dcterms:created xsi:type="dcterms:W3CDTF">2021-07-06T05:16:45Z</dcterms:created>
  <dcterms:modified xsi:type="dcterms:W3CDTF">2021-07-20T02:23:22Z</dcterms:modified>
</cp:coreProperties>
</file>