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7" r:id="rId3"/>
    <p:sldId id="279" r:id="rId4"/>
    <p:sldId id="281" r:id="rId5"/>
    <p:sldId id="282" r:id="rId6"/>
    <p:sldId id="284" r:id="rId7"/>
    <p:sldId id="283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304" r:id="rId18"/>
    <p:sldId id="294" r:id="rId19"/>
    <p:sldId id="295" r:id="rId20"/>
    <p:sldId id="296" r:id="rId21"/>
    <p:sldId id="298" r:id="rId22"/>
    <p:sldId id="300" r:id="rId23"/>
    <p:sldId id="301" r:id="rId24"/>
    <p:sldId id="306" r:id="rId25"/>
    <p:sldId id="297" r:id="rId26"/>
    <p:sldId id="299" r:id="rId27"/>
    <p:sldId id="302" r:id="rId28"/>
    <p:sldId id="305" r:id="rId29"/>
    <p:sldId id="303" r:id="rId3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705849"/>
    <a:srgbClr val="937E72"/>
    <a:srgbClr val="FEF6F0"/>
    <a:srgbClr val="BE6C0D"/>
    <a:srgbClr val="F9E4B7"/>
    <a:srgbClr val="FCD5B5"/>
    <a:srgbClr val="B57D39"/>
    <a:srgbClr val="5D3A09"/>
    <a:srgbClr val="553D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6" autoAdjust="0"/>
  </p:normalViewPr>
  <p:slideViewPr>
    <p:cSldViewPr>
      <p:cViewPr>
        <p:scale>
          <a:sx n="100" d="100"/>
          <a:sy n="100" d="100"/>
        </p:scale>
        <p:origin x="-194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893C-EA5E-4ACF-97BE-BE72FEF3F733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B7A37-CB4A-45CD-95AA-996198169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537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E8378-31E4-497B-991E-B59134E8CF46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EF29-42A9-4583-A74E-2116FAD51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69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6E0E-E103-4475-ACF6-72833D747DA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5E46-D546-4420-9B37-89B0177F91F3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995-C3B3-494E-87C3-744B4203DF7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rot="5400000">
            <a:off x="8600707" y="243487"/>
            <a:ext cx="214314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개체 틀 1"/>
          <p:cNvSpPr txBox="1">
            <a:spLocks/>
          </p:cNvSpPr>
          <p:nvPr userDrawn="1"/>
        </p:nvSpPr>
        <p:spPr>
          <a:xfrm>
            <a:off x="8715404" y="100442"/>
            <a:ext cx="428628" cy="13777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page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0824" y="71414"/>
            <a:ext cx="490526" cy="285752"/>
          </a:xfrm>
          <a:prstGeom prst="rect">
            <a:avLst/>
          </a:prstGeom>
        </p:spPr>
        <p:txBody>
          <a:bodyPr vert="horz" lIns="36000" tIns="36000" rIns="36000" bIns="36000" rtlCol="0" anchor="t" anchorCtr="0"/>
          <a:lstStyle>
            <a:lvl1pPr algn="r"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F5883-F967-4777-8C7E-C8A1B6CF05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182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AFD-48EE-45AE-8000-7E4536147007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1F0F-4950-416B-B79B-C4CF7DC67999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6EC3-2A8C-4BA2-9CBB-936194D6E379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82B-56BC-4FF6-806C-B6174F1CB357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3CD7-E4DB-40AA-8308-E856472EE21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049E-1E22-475A-A8F2-084021D9FFE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04C-5457-4AB6-877D-CD33DF25060D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7061-E169-4015-84F8-CA8E16D9104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4BDE-E184-43E9-8A99-7E67C7A5A1E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16632"/>
            <a:ext cx="2915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 err="1" smtClean="0"/>
              <a:t>Lv</a:t>
            </a:r>
            <a:r>
              <a:rPr lang="en-US" altLang="ko-KR" sz="1600" b="1" dirty="0" smtClean="0"/>
              <a:t> - 10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4401" y="2868227"/>
            <a:ext cx="29158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446" y="62068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전체 기획 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1</a:t>
            </a:r>
            <a:r>
              <a:rPr lang="ko-KR" altLang="en-US" sz="4000" b="1" dirty="0" smtClean="0"/>
              <a:t>차</a:t>
            </a:r>
            <a:endParaRPr lang="en-US" altLang="ko-KR" sz="4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100392" y="0"/>
            <a:ext cx="1043608" cy="40466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522372"/>
              </p:ext>
            </p:extLst>
          </p:nvPr>
        </p:nvGraphicFramePr>
        <p:xfrm>
          <a:off x="458491" y="2708920"/>
          <a:ext cx="822701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89"/>
                <a:gridCol w="968889"/>
                <a:gridCol w="5336325"/>
                <a:gridCol w="95291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배포버전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2016-02-20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전체기획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2016-02-28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수정 및 추가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2016-03-01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광고 이벤트 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220486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915816" y="1964446"/>
            <a:ext cx="3312368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내꿈은 엘리트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플레이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8313" y="393041"/>
            <a:ext cx="1544878" cy="4226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내방</a:t>
            </a:r>
            <a:endParaRPr lang="ko-KR" altLang="en-US" sz="12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98313" y="1236853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스케줄 관리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0" idx="2"/>
            <a:endCxn id="31" idx="0"/>
          </p:cNvCxnSpPr>
          <p:nvPr/>
        </p:nvCxnSpPr>
        <p:spPr>
          <a:xfrm>
            <a:off x="2270752" y="815717"/>
            <a:ext cx="0" cy="42113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498313" y="3016503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스케줄은 일주일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단위로 입력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8313" y="3744481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스케줄 진행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85213" y="1236852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아르바이트 선택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34" idx="3"/>
            <a:endCxn id="33" idx="3"/>
          </p:cNvCxnSpPr>
          <p:nvPr/>
        </p:nvCxnSpPr>
        <p:spPr>
          <a:xfrm flipV="1">
            <a:off x="3043191" y="3208189"/>
            <a:ext cx="12700" cy="72797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1"/>
            <a:endCxn id="31" idx="1"/>
          </p:cNvCxnSpPr>
          <p:nvPr/>
        </p:nvCxnSpPr>
        <p:spPr>
          <a:xfrm rot="10800000">
            <a:off x="1498313" y="1428539"/>
            <a:ext cx="12700" cy="1779650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2"/>
            <a:endCxn id="34" idx="0"/>
          </p:cNvCxnSpPr>
          <p:nvPr/>
        </p:nvCxnSpPr>
        <p:spPr>
          <a:xfrm>
            <a:off x="2270752" y="3399874"/>
            <a:ext cx="0" cy="34460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85213" y="1768297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학원 선택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85213" y="2305418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31" idx="3"/>
            <a:endCxn id="36" idx="1"/>
          </p:cNvCxnSpPr>
          <p:nvPr/>
        </p:nvCxnSpPr>
        <p:spPr>
          <a:xfrm flipV="1">
            <a:off x="3043191" y="1428538"/>
            <a:ext cx="1342022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1" idx="3"/>
            <a:endCxn id="43" idx="1"/>
          </p:cNvCxnSpPr>
          <p:nvPr/>
        </p:nvCxnSpPr>
        <p:spPr>
          <a:xfrm>
            <a:off x="3043191" y="1428539"/>
            <a:ext cx="1342022" cy="531444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1" idx="3"/>
            <a:endCxn id="49" idx="1"/>
          </p:cNvCxnSpPr>
          <p:nvPr/>
        </p:nvCxnSpPr>
        <p:spPr>
          <a:xfrm>
            <a:off x="3043191" y="1428539"/>
            <a:ext cx="1342022" cy="1068565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4856559" y="4281740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대학교 입학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전면 광고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56559" y="5239287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환생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5" idx="2"/>
            <a:endCxn id="66" idx="0"/>
          </p:cNvCxnSpPr>
          <p:nvPr/>
        </p:nvCxnSpPr>
        <p:spPr>
          <a:xfrm>
            <a:off x="5628998" y="4665111"/>
            <a:ext cx="0" cy="57417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29853" y="3852318"/>
            <a:ext cx="26027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대학까지 남은 </a:t>
            </a:r>
            <a:r>
              <a:rPr lang="ko-KR" altLang="en-US" sz="1000" dirty="0" err="1" smtClean="0"/>
              <a:t>날자가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되면 입학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결과 오픈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98313" y="4509120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1100" dirty="0" smtClean="0">
                <a:solidFill>
                  <a:schemeClr val="tx1"/>
                </a:solidFill>
              </a:rPr>
              <a:t> 상승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연출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연결선 70"/>
          <p:cNvCxnSpPr>
            <a:stCxn id="34" idx="2"/>
            <a:endCxn id="70" idx="0"/>
          </p:cNvCxnSpPr>
          <p:nvPr/>
        </p:nvCxnSpPr>
        <p:spPr>
          <a:xfrm>
            <a:off x="2270752" y="4127852"/>
            <a:ext cx="0" cy="38126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34" idx="3"/>
            <a:endCxn id="65" idx="0"/>
          </p:cNvCxnSpPr>
          <p:nvPr/>
        </p:nvCxnSpPr>
        <p:spPr>
          <a:xfrm>
            <a:off x="3043191" y="3936167"/>
            <a:ext cx="2585807" cy="345573"/>
          </a:xfrm>
          <a:prstGeom prst="bentConnector2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242636" y="5267017"/>
            <a:ext cx="2056233" cy="383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이벤트 발생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장학생 퀴즈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수학경연 대회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4" name="직선 연결선 73"/>
          <p:cNvCxnSpPr>
            <a:stCxn id="70" idx="2"/>
            <a:endCxn id="73" idx="0"/>
          </p:cNvCxnSpPr>
          <p:nvPr/>
        </p:nvCxnSpPr>
        <p:spPr>
          <a:xfrm>
            <a:off x="2270752" y="4892491"/>
            <a:ext cx="1" cy="374526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51392" y="4892491"/>
            <a:ext cx="11322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날짜에 따라 정해진 이벤트가 발생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4041" y="5704503"/>
            <a:ext cx="31311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smtClean="0"/>
              <a:t>이벤트는 광고를 보는 것으로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광고를 보면 보상 지급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스텟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골드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가구 등</a:t>
            </a:r>
            <a:r>
              <a:rPr lang="en-US" altLang="ko-KR" sz="1000" b="1" dirty="0" smtClean="0"/>
              <a:t>..)</a:t>
            </a:r>
            <a:endParaRPr lang="ko-KR" altLang="en-US" sz="10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6012160" y="1386504"/>
            <a:ext cx="216024" cy="1209242"/>
          </a:xfrm>
          <a:prstGeom prst="rightBrac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300192" y="1906960"/>
            <a:ext cx="26027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err="1" smtClean="0"/>
              <a:t>스텟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숙련도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골드 획득</a:t>
            </a:r>
            <a:endParaRPr lang="en-US" altLang="ko-KR" sz="10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숙련도에 따라 다음 일정 오픈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87714" y="5001820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엘리트 대학 입학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엔딩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5" name="꺾인 연결선 84"/>
          <p:cNvCxnSpPr>
            <a:stCxn id="65" idx="2"/>
            <a:endCxn id="84" idx="0"/>
          </p:cNvCxnSpPr>
          <p:nvPr/>
        </p:nvCxnSpPr>
        <p:spPr>
          <a:xfrm rot="16200000" flipH="1">
            <a:off x="6426221" y="3867887"/>
            <a:ext cx="336709" cy="193115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57414" y="5624410"/>
            <a:ext cx="32149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숙련도 및 일정을 제외한 나머지 재화와 </a:t>
            </a:r>
            <a:r>
              <a:rPr lang="ko-KR" altLang="en-US" sz="1000" dirty="0" err="1" smtClean="0"/>
              <a:t>스텟은</a:t>
            </a:r>
            <a:r>
              <a:rPr lang="ko-KR" altLang="en-US" sz="1000" dirty="0" smtClean="0"/>
              <a:t> 초기화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596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타이틀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-36191" y="299189"/>
            <a:ext cx="4176143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해상도는 세로 사이즈로 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사이즈는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800*1280 16:9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타이틀에 문의 하기 버튼이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문의하기 버튼을 누르면 문의 메일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아이디어나 불편사항을 받아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차기작을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다듬기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CS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를 받을 수 있도록 문의 사항 추가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타이틀에서 화면을 터치하면 게임 화면으로 입장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게임으로 최초 입장 시 게임 목적을 주기 위해 스토리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9992" y="531776"/>
            <a:ext cx="3744416" cy="56886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2" name="오른쪽 중괄호 31"/>
          <p:cNvSpPr/>
          <p:nvPr/>
        </p:nvSpPr>
        <p:spPr>
          <a:xfrm flipH="1">
            <a:off x="4067944" y="527956"/>
            <a:ext cx="288032" cy="5620444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 flipH="1">
            <a:off x="6269694" y="4564223"/>
            <a:ext cx="205012" cy="3744416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1880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1280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56176" y="65389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800</a:t>
            </a:r>
            <a:endParaRPr lang="ko-KR" altLang="en-US" sz="1200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325"/>
          <a:stretch/>
        </p:blipFill>
        <p:spPr bwMode="auto">
          <a:xfrm>
            <a:off x="6156176" y="3599418"/>
            <a:ext cx="1805655" cy="2734506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67" t="3289" r="30536" b="4378"/>
          <a:stretch/>
        </p:blipFill>
        <p:spPr>
          <a:xfrm>
            <a:off x="4513026" y="548543"/>
            <a:ext cx="3731382" cy="5671865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5711279" y="797900"/>
            <a:ext cx="133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. 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24128" y="5877272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문의하기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157192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화면을 터치해 주세요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767" y="136522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대학 들어가고 싶어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1549889"/>
            <a:ext cx="3096344" cy="137505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5676" y="1418100"/>
            <a:ext cx="1296144" cy="26357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17337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Em@Lv10.com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53698" y="2683793"/>
            <a:ext cx="900100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5576" y="21949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좋은 아이디어나 불편한 내용을 보내주시면 재미있는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게임을 제작하도록 하겠습니다</a:t>
            </a:r>
            <a:r>
              <a:rPr lang="en-US" altLang="ko-KR" sz="900" dirty="0" smtClean="0"/>
              <a:t>.</a:t>
            </a:r>
            <a:endParaRPr lang="en-US" altLang="ko-KR" sz="1200" dirty="0" smtClean="0"/>
          </a:p>
        </p:txBody>
      </p:sp>
      <p:pic>
        <p:nvPicPr>
          <p:cNvPr id="51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0666" y="2110770"/>
            <a:ext cx="3331363" cy="33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259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6397" y="989236"/>
            <a:ext cx="3916630" cy="345638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나는 집안 형편이 어렵습니다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어머니도 아프시고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 수 있는 게 없습니다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그러던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어느날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어머니께서 대학에 꼭 들어갔으면 좋겠다고 하십니다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우리집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형편으로는 대학에 입학이 불가능합니다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더 큰 문제는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평범한 머리를 타고난 저의 재능이 문제입니다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운동 신경도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암기능력도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이해력도 부족한 저는 원하는 대학을 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없습니다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그래도 어머니께는 알았다고 하고 밝게 웃고 밖으로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나와 하염없이 걸었습니다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그런데 갑자기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무언가 머리를 강하게 때렸습니다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그렇게 저는 죽었습니다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아니 죽었을 거라고 생각했습니다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하지만 눈을 뜨니 몇 달 전으로 돌아와 있었습니다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이겁니다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이거라면 어머님의 소원을 들어줄 수 있을 거 같습니다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남들이 가는 엘리트 대학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갈 수 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최초 입장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499992" cy="51512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최초 입장 시 플레이 목적을 주기 위해 간략한 스토리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스타워즈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창세기전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처럼 타이틀화면에 내용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 내용은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수정 또는 변경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급하기 쓰느라 임시적으로 작성하였으며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감성적으로 수정할 예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정해진 문장씩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스토리가 끝나면 내방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이동하여 게임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9992" y="531776"/>
            <a:ext cx="3744416" cy="56886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325"/>
          <a:stretch/>
        </p:blipFill>
        <p:spPr bwMode="auto">
          <a:xfrm>
            <a:off x="6156176" y="3599418"/>
            <a:ext cx="1805655" cy="2734506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67" t="3289" r="30536" b="4378"/>
          <a:stretch/>
        </p:blipFill>
        <p:spPr>
          <a:xfrm>
            <a:off x="4513026" y="548543"/>
            <a:ext cx="3731382" cy="5671865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4499992" y="327908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나는 집안 형편이 어렵습니다</a:t>
            </a:r>
            <a:r>
              <a:rPr lang="en-US" altLang="ko-KR" sz="1200" b="1" dirty="0" smtClean="0"/>
              <a:t>.</a:t>
            </a:r>
          </a:p>
          <a:p>
            <a:pPr algn="ctr"/>
            <a:r>
              <a:rPr lang="ko-KR" altLang="en-US" sz="1200" b="1" dirty="0" smtClean="0"/>
              <a:t>어머니도 아프시고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할 수 있는 게 없습니다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7468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난이도 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824215" cy="35354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게임을 최초 진행하면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부자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부자로 시작하여 입학 후 다시 환생하면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노말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평범한 가정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마지막 난이도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거지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난이도는 선택 불가능하면 환생하면 다음 난이도로 플레이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거지에서 환생하면 무제한 모드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계속 거지로 환생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오른쪽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Flow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처럼 적용하여 개발을 최소화하며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쉬운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난이도를 조절하기 위해 아래 데이터를 수정 가능하도록 개발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컬럼은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개발 중 추가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적용하여 초반에 지급되는 골드로 난이도 조절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2160" y="44271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최초 시작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103055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이지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부</a:t>
            </a:r>
            <a:r>
              <a:rPr lang="ko-KR" altLang="en-US" sz="900" b="1" dirty="0">
                <a:solidFill>
                  <a:schemeClr val="tx1"/>
                </a:solidFill>
              </a:rPr>
              <a:t>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0" idx="2"/>
            <a:endCxn id="11" idx="0"/>
          </p:cNvCxnSpPr>
          <p:nvPr/>
        </p:nvCxnSpPr>
        <p:spPr>
          <a:xfrm>
            <a:off x="6547757" y="716848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012160" y="161838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2160" y="220622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12160" y="279406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다음 난이도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노말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평범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12160" y="338190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160" y="396974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12160" y="455757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마지막 난이도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하드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거지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12160" y="514541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12160" y="573325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22" idx="1"/>
            <a:endCxn id="20" idx="1"/>
          </p:cNvCxnSpPr>
          <p:nvPr/>
        </p:nvCxnSpPr>
        <p:spPr>
          <a:xfrm rot="10800000">
            <a:off x="6012160" y="4694646"/>
            <a:ext cx="12700" cy="1175678"/>
          </a:xfrm>
          <a:prstGeom prst="bentConnector3">
            <a:avLst>
              <a:gd name="adj1" fmla="val 522000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788024" y="515719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무제한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" idx="2"/>
            <a:endCxn id="15" idx="0"/>
          </p:cNvCxnSpPr>
          <p:nvPr/>
        </p:nvCxnSpPr>
        <p:spPr>
          <a:xfrm>
            <a:off x="6547757" y="1304686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  <a:endCxn id="17" idx="0"/>
          </p:cNvCxnSpPr>
          <p:nvPr/>
        </p:nvCxnSpPr>
        <p:spPr>
          <a:xfrm>
            <a:off x="6547757" y="2480362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5" idx="2"/>
            <a:endCxn id="16" idx="0"/>
          </p:cNvCxnSpPr>
          <p:nvPr/>
        </p:nvCxnSpPr>
        <p:spPr>
          <a:xfrm>
            <a:off x="6547757" y="1892524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2"/>
            <a:endCxn id="18" idx="0"/>
          </p:cNvCxnSpPr>
          <p:nvPr/>
        </p:nvCxnSpPr>
        <p:spPr>
          <a:xfrm>
            <a:off x="6547757" y="3068200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8" idx="2"/>
            <a:endCxn id="19" idx="0"/>
          </p:cNvCxnSpPr>
          <p:nvPr/>
        </p:nvCxnSpPr>
        <p:spPr>
          <a:xfrm>
            <a:off x="6547757" y="3656038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2"/>
            <a:endCxn id="20" idx="0"/>
          </p:cNvCxnSpPr>
          <p:nvPr/>
        </p:nvCxnSpPr>
        <p:spPr>
          <a:xfrm>
            <a:off x="6547757" y="4243876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2"/>
            <a:endCxn id="21" idx="0"/>
          </p:cNvCxnSpPr>
          <p:nvPr/>
        </p:nvCxnSpPr>
        <p:spPr>
          <a:xfrm>
            <a:off x="6547757" y="4831714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2"/>
            <a:endCxn id="22" idx="0"/>
          </p:cNvCxnSpPr>
          <p:nvPr/>
        </p:nvCxnSpPr>
        <p:spPr>
          <a:xfrm>
            <a:off x="6547757" y="5419552"/>
            <a:ext cx="0" cy="313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075541"/>
              </p:ext>
            </p:extLst>
          </p:nvPr>
        </p:nvGraphicFramePr>
        <p:xfrm>
          <a:off x="683569" y="2184775"/>
          <a:ext cx="3960441" cy="678321"/>
        </p:xfrm>
        <a:graphic>
          <a:graphicData uri="http://schemas.openxmlformats.org/drawingml/2006/table">
            <a:tbl>
              <a:tblPr/>
              <a:tblGrid>
                <a:gridCol w="942509"/>
                <a:gridCol w="942509"/>
                <a:gridCol w="2075423"/>
              </a:tblGrid>
              <a:tr h="2927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 명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난이도 타입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LevelType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3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무한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StartGold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난이도의 시작할 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0996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내방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130050" cy="168878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 및 스토리 진행 후 내방으로 입장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내방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구성은 오른쪽 그림과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상단에는 홈쇼핑 아이콘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입시 일자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정보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화면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중아에는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집안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뒤배경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가구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하단에는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스케줄표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스케줄에는 사용 방법이 간략하게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사용법은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105" name="그룹 4104"/>
          <p:cNvGrpSpPr/>
          <p:nvPr/>
        </p:nvGrpSpPr>
        <p:grpSpPr>
          <a:xfrm>
            <a:off x="4427984" y="604316"/>
            <a:ext cx="4787362" cy="5163867"/>
            <a:chOff x="4427984" y="604316"/>
            <a:chExt cx="4787362" cy="5163867"/>
          </a:xfrm>
        </p:grpSpPr>
        <p:grpSp>
          <p:nvGrpSpPr>
            <p:cNvPr id="4104" name="그룹 4103"/>
            <p:cNvGrpSpPr/>
            <p:nvPr/>
          </p:nvGrpSpPr>
          <p:grpSpPr>
            <a:xfrm>
              <a:off x="4427984" y="760270"/>
              <a:ext cx="4787362" cy="5007913"/>
              <a:chOff x="3912783" y="980728"/>
              <a:chExt cx="5646765" cy="5007913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923927" y="980728"/>
                <a:ext cx="5152387" cy="5003693"/>
              </a:xfrm>
              <a:prstGeom prst="roundRect">
                <a:avLst>
                  <a:gd name="adj" fmla="val 0"/>
                </a:avLst>
              </a:prstGeom>
              <a:blipFill>
                <a:blip r:embed="rId2" cstate="print"/>
                <a:srcRect/>
                <a:stretch>
                  <a:fillRect l="-24688" t="-2693" r="-20738" b="-6405"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 defTabSz="1300163"/>
                <a:endPara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4099" name="Picture 3" descr="D:\00. 작업\10. EM\03. 리소스\캐릭터\캐릭터_고등학생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56" y="1808639"/>
                <a:ext cx="3929392" cy="334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3927021" y="4964013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4843524" y="1103547"/>
                <a:ext cx="136815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9,999,999,999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343347" y="1101974"/>
                <a:ext cx="1872207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대학 입시 일자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: 12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개월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781634" y="1095865"/>
                <a:ext cx="366430" cy="30025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329378" y="1101974"/>
                <a:ext cx="673930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환생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12783" y="4261023"/>
                <a:ext cx="698157" cy="2492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</a:rPr>
                  <a:t>월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3927021" y="4472217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927020" y="5480880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66772" y="5456257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 err="1" smtClean="0"/>
                  <a:t>클리닉</a:t>
                </a:r>
                <a:r>
                  <a:rPr lang="ko-KR" altLang="en-US" sz="1200" dirty="0" smtClean="0"/>
                  <a:t> 센터</a:t>
                </a:r>
                <a:endParaRPr lang="ko-KR" altLang="en-US" sz="1200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933143" y="5481123"/>
                <a:ext cx="422833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943350" y="546986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46820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539450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610698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V="1">
                <a:off x="681945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75319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V="1">
                <a:off x="8244408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3938238" y="4985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43350" y="4964013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V="1">
                <a:off x="46820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356580" y="4986565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터치하여 </a:t>
                </a:r>
                <a:r>
                  <a:rPr lang="en-US" altLang="ko-KR" sz="1200" dirty="0" smtClean="0"/>
                  <a:t>2</a:t>
                </a:r>
                <a:r>
                  <a:rPr lang="ko-KR" altLang="en-US" sz="1200" dirty="0" smtClean="0"/>
                  <a:t>주차 일정을 입력하세요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 flipV="1">
                <a:off x="539450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0698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681945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75319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8244408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00" name="Picture 4" descr="D:\00. 작업\10. EM\03. 리소스\청소\cleaning_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69" y="5400929"/>
                <a:ext cx="711071" cy="587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3938238" y="4477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943350" y="447221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46820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56580" y="4478565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터치하여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주차 일정을 입력하세요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V="1">
                <a:off x="539450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610698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681945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319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8244408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705646">
              <a:off x="4502754" y="604316"/>
              <a:ext cx="615804" cy="678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모서리가 둥근 직사각형 101"/>
            <p:cNvSpPr/>
            <p:nvPr/>
          </p:nvSpPr>
          <p:spPr>
            <a:xfrm>
              <a:off x="7045973" y="4070627"/>
              <a:ext cx="1196867" cy="976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7045973" y="4068187"/>
              <a:ext cx="622371" cy="9762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047541" y="4061832"/>
              <a:ext cx="1196867" cy="9762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>
                      <a:lumMod val="85000"/>
                    </a:schemeClr>
                  </a:solidFill>
                </a:rPr>
                <a:t>99999</a:t>
              </a:r>
              <a:endParaRPr lang="ko-KR" altLang="en-US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507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내방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UI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211960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설명은 오른쪽과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아이콘을 누르면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쇼핑 목록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홈쇼핑에서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가구를 구입하여 배치하면 변경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캐릭터를 누르면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팝업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버튼을 누르면 환생 정보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출력될 정보는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출력되며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중 추가 및 변경될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하단 일정을 누르면 일정 목록이 출력되며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일정을 선택하면 해당 일정 추가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진행할 일정을 선택하면 일정 자동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104" name="그룹 4103"/>
          <p:cNvGrpSpPr/>
          <p:nvPr/>
        </p:nvGrpSpPr>
        <p:grpSpPr>
          <a:xfrm>
            <a:off x="4427984" y="1282859"/>
            <a:ext cx="4787362" cy="5007913"/>
            <a:chOff x="3912783" y="980728"/>
            <a:chExt cx="5646765" cy="500791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23927" y="980728"/>
              <a:ext cx="5152387" cy="5003693"/>
            </a:xfrm>
            <a:prstGeom prst="roundRect">
              <a:avLst>
                <a:gd name="adj" fmla="val 0"/>
              </a:avLst>
            </a:prstGeom>
            <a:blipFill>
              <a:blip r:embed="rId2" cstate="print"/>
              <a:srcRect/>
              <a:stretch>
                <a:fillRect l="-24688" t="-2693" r="-20738" b="-6405"/>
              </a:stretch>
            </a:blip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4099" name="Picture 3" descr="D:\00. 작업\10. EM\03. 리소스\캐릭터\캐릭터_고등학생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56" y="1808639"/>
              <a:ext cx="3929392" cy="334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927021" y="4964013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843524" y="1103547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9,999,999,999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343347" y="1101974"/>
              <a:ext cx="1872207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대학 입시 일자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: 12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개월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781634" y="1079611"/>
              <a:ext cx="366430" cy="33275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G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29378" y="1101974"/>
              <a:ext cx="673930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환생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2783" y="4261023"/>
              <a:ext cx="698157" cy="249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월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927021" y="4472217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27020" y="5480880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66772" y="5456257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 smtClean="0"/>
                <a:t>클리닉</a:t>
              </a:r>
              <a:r>
                <a:rPr lang="ko-KR" altLang="en-US" sz="1200" dirty="0" smtClean="0"/>
                <a:t> 센터</a:t>
              </a:r>
              <a:endParaRPr lang="ko-KR" altLang="en-US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933143" y="5481123"/>
              <a:ext cx="422833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43350" y="546986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9" name="직선 연결선 88"/>
            <p:cNvCxnSpPr/>
            <p:nvPr/>
          </p:nvCxnSpPr>
          <p:spPr>
            <a:xfrm flipV="1">
              <a:off x="46820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539450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610698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681945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75319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8244408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938238" y="4985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43350" y="4964013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46820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356580" y="4986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539450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610698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681945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75319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8244408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 descr="D:\00. 작업\10. EM\03. 리소스\청소\cleaning_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69" y="5400929"/>
              <a:ext cx="711071" cy="58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3938238" y="4477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43350" y="447221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46820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56580" y="4478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539450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10698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681945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319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8244408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502754" y="1126905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설명선 1 6"/>
          <p:cNvSpPr/>
          <p:nvPr/>
        </p:nvSpPr>
        <p:spPr>
          <a:xfrm>
            <a:off x="2672755" y="993697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80031"/>
              <a:gd name="adj4" fmla="val 14037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가구 구입 및 배치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설명선 1 46"/>
          <p:cNvSpPr/>
          <p:nvPr/>
        </p:nvSpPr>
        <p:spPr>
          <a:xfrm>
            <a:off x="4426446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골드 정보 출력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0" name="설명선 1 49"/>
          <p:cNvSpPr/>
          <p:nvPr/>
        </p:nvSpPr>
        <p:spPr>
          <a:xfrm>
            <a:off x="5880817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 입시 남은 일자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51" name="설명선 1 50"/>
          <p:cNvSpPr/>
          <p:nvPr/>
        </p:nvSpPr>
        <p:spPr>
          <a:xfrm>
            <a:off x="7282265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환생 정보 출력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팝업창으로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설명선 1 51"/>
          <p:cNvSpPr/>
          <p:nvPr/>
        </p:nvSpPr>
        <p:spPr>
          <a:xfrm>
            <a:off x="2954949" y="2564904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305670"/>
              <a:gd name="adj4" fmla="val 17565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홈쇼핑에서 구입 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사용하면 변경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설명선 1 52"/>
          <p:cNvSpPr/>
          <p:nvPr/>
        </p:nvSpPr>
        <p:spPr>
          <a:xfrm>
            <a:off x="5009808" y="2150765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80031"/>
              <a:gd name="adj4" fmla="val 14037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캐릭터 및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캐릭터 누르면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5" name="설명선 1 54"/>
          <p:cNvSpPr/>
          <p:nvPr/>
        </p:nvSpPr>
        <p:spPr>
          <a:xfrm>
            <a:off x="2699792" y="4202372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137676"/>
              <a:gd name="adj4" fmla="val 18257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</a:t>
            </a:r>
            <a:r>
              <a:rPr lang="ko-KR" altLang="en-US" sz="900" b="1" dirty="0">
                <a:solidFill>
                  <a:schemeClr val="tx1"/>
                </a:solidFill>
              </a:rPr>
              <a:t>정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일정이 비여 있을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일정 목록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8" name="설명선 1 57"/>
          <p:cNvSpPr/>
          <p:nvPr/>
        </p:nvSpPr>
        <p:spPr>
          <a:xfrm>
            <a:off x="2388875" y="5647132"/>
            <a:ext cx="1823085" cy="643639"/>
          </a:xfrm>
          <a:prstGeom prst="borderCallout1">
            <a:avLst>
              <a:gd name="adj1" fmla="val 48396"/>
              <a:gd name="adj2" fmla="val 99918"/>
              <a:gd name="adj3" fmla="val 41656"/>
              <a:gd name="adj4" fmla="val 134414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일정을 지정한 경우 관련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이미지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]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와 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내용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]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출력되며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 다 입력하면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주부터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차례대로 진행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23850" y="1861183"/>
            <a:ext cx="2159918" cy="137505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850" y="204506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환생 횟수 </a:t>
            </a:r>
            <a:r>
              <a:rPr lang="en-US" altLang="ko-KR" sz="1200" b="1" dirty="0" smtClean="0"/>
              <a:t>: 999999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18128" y="1717167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3850" y="2352845"/>
            <a:ext cx="2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플레이 시간 </a:t>
            </a:r>
            <a:r>
              <a:rPr lang="en-US" altLang="ko-KR" sz="1200" b="1" dirty="0" smtClean="0"/>
              <a:t>: 150</a:t>
            </a:r>
            <a:r>
              <a:rPr lang="ko-KR" altLang="en-US" sz="1200" b="1" dirty="0" smtClean="0"/>
              <a:t>시간 </a:t>
            </a:r>
            <a:r>
              <a:rPr lang="en-US" altLang="ko-KR" sz="1200" b="1" dirty="0" smtClean="0"/>
              <a:t>29</a:t>
            </a:r>
            <a:r>
              <a:rPr lang="ko-KR" altLang="en-US" sz="1200" b="1" dirty="0" smtClean="0"/>
              <a:t>분</a:t>
            </a:r>
            <a:endParaRPr lang="en-US" altLang="ko-KR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23850" y="2621263"/>
            <a:ext cx="2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엘리트 대학 기록 </a:t>
            </a:r>
            <a:r>
              <a:rPr lang="en-US" altLang="ko-KR" sz="1200" b="1" dirty="0" smtClean="0"/>
              <a:t>: S</a:t>
            </a:r>
            <a:r>
              <a:rPr lang="ko-KR" altLang="en-US" sz="1200" b="1" dirty="0" smtClean="0"/>
              <a:t>대</a:t>
            </a:r>
            <a:endParaRPr lang="en-US" altLang="ko-KR" sz="1200" b="1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7045973" y="4554359"/>
            <a:ext cx="1198435" cy="106415"/>
            <a:chOff x="7045973" y="4554359"/>
            <a:chExt cx="1198435" cy="10641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045973" y="4563154"/>
              <a:ext cx="1196867" cy="976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045973" y="4560714"/>
              <a:ext cx="622371" cy="9762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047541" y="4554359"/>
              <a:ext cx="1196867" cy="9762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321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130050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화면에서 홈쇼핑버튼을 누르면 쇼핑 목록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목록은 오른쪽 그림과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목록은 카테고리를 제공하지 않고 한 화면에서 다 볼 수 있도록 구성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목록이 많지 않기 때문에 카테고리 버튼 제공하지 않음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상품 리스트가 출력되며 상품에는 이름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설명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구매 금액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구매 버튼은 상태에 따라 변경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상태는 아래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구성 및 추가 설명은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61349" y="476672"/>
            <a:ext cx="4368225" cy="5003693"/>
          </a:xfrm>
          <a:prstGeom prst="roundRect">
            <a:avLst>
              <a:gd name="adj" fmla="val 0"/>
            </a:avLst>
          </a:prstGeom>
          <a:blipFill>
            <a:blip r:embed="rId2" cstate="print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40989" y="599491"/>
            <a:ext cx="1159928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9,999,999,999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88518" y="575555"/>
            <a:ext cx="310662" cy="3327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396317" y="597918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663972" y="1489519"/>
            <a:ext cx="4365602" cy="1061286"/>
            <a:chOff x="4440055" y="2295706"/>
            <a:chExt cx="4365602" cy="505854"/>
          </a:xfrm>
        </p:grpSpPr>
        <p:sp>
          <p:nvSpPr>
            <p:cNvPr id="2" name="직사각형 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867925" y="1001065"/>
            <a:ext cx="4099754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홈쇼핑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680904" y="616239"/>
            <a:ext cx="852853" cy="9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663972" y="2564432"/>
            <a:ext cx="4365602" cy="1061286"/>
            <a:chOff x="4440055" y="2295706"/>
            <a:chExt cx="4365602" cy="505854"/>
          </a:xfrm>
        </p:grpSpPr>
        <p:sp>
          <p:nvSpPr>
            <p:cNvPr id="68" name="직사각형 67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4504" y="1559249"/>
            <a:ext cx="558978" cy="92182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63972" y="3578808"/>
            <a:ext cx="4365602" cy="1061286"/>
            <a:chOff x="4440055" y="2295706"/>
            <a:chExt cx="4365602" cy="505854"/>
          </a:xfrm>
        </p:grpSpPr>
        <p:sp>
          <p:nvSpPr>
            <p:cNvPr id="72" name="직사각형 7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74" name="Picture 3" descr="D:\00. 작업\10. EM\02. 기획\00. 전체 기획서\00. 참조\20130407_4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3972" y="3815765"/>
            <a:ext cx="1335092" cy="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4663972" y="4645535"/>
            <a:ext cx="4365602" cy="1061286"/>
            <a:chOff x="4440055" y="2295706"/>
            <a:chExt cx="4365602" cy="505854"/>
          </a:xfrm>
        </p:grpSpPr>
        <p:sp>
          <p:nvSpPr>
            <p:cNvPr id="79" name="직사각형 78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99" name="Picture 3" descr="D:\00. 작업\10. EM\02. 기획\00. 전체 기획서\00. 참조\20130407_4 (1)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3972" y="4882492"/>
            <a:ext cx="1335092" cy="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923" y="2589830"/>
            <a:ext cx="778140" cy="98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670894" y="2544770"/>
            <a:ext cx="4365602" cy="1061286"/>
            <a:chOff x="4440055" y="2295706"/>
            <a:chExt cx="4365602" cy="505854"/>
          </a:xfrm>
        </p:grpSpPr>
        <p:sp>
          <p:nvSpPr>
            <p:cNvPr id="102" name="직사각형 10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숙련도 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>
                  <a:solidFill>
                    <a:srgbClr val="FFFF00"/>
                  </a:solidFill>
                </a:rPr>
                <a:t>)</a:t>
              </a:r>
              <a:endParaRPr lang="ko-KR" altLang="en-US" sz="12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70894" y="4645535"/>
            <a:ext cx="4365602" cy="1061286"/>
            <a:chOff x="4440055" y="2295706"/>
            <a:chExt cx="4365602" cy="505854"/>
          </a:xfrm>
        </p:grpSpPr>
        <p:sp>
          <p:nvSpPr>
            <p:cNvPr id="105" name="직사각형 104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휴식 </a:t>
              </a:r>
              <a:r>
                <a:rPr lang="ko-KR" altLang="en-US" sz="1200" dirty="0">
                  <a:solidFill>
                    <a:srgbClr val="FFFF00"/>
                  </a:solidFill>
                </a:rPr>
                <a:t>숙련도 </a:t>
              </a:r>
              <a:r>
                <a:rPr lang="en-US" altLang="ko-KR" sz="1200" dirty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)</a:t>
              </a:r>
              <a:endParaRPr lang="ko-KR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3063" y="1647468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하이브리드</a:t>
            </a:r>
            <a:r>
              <a:rPr lang="ko-KR" altLang="en-US" sz="1400" b="1" dirty="0" smtClean="0"/>
              <a:t> 냉장고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543849" y="2168719"/>
            <a:ext cx="256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알바로</a:t>
            </a:r>
            <a:r>
              <a:rPr lang="ko-KR" altLang="en-US" sz="1000" dirty="0" smtClean="0"/>
              <a:t> 얻는 골드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추가 획득</a:t>
            </a: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108285" y="1503146"/>
            <a:ext cx="926469" cy="1047659"/>
            <a:chOff x="7884368" y="2309333"/>
            <a:chExt cx="926469" cy="1047659"/>
          </a:xfrm>
        </p:grpSpPr>
        <p:sp>
          <p:nvSpPr>
            <p:cNvPr id="110" name="직사각형 109"/>
            <p:cNvSpPr/>
            <p:nvPr/>
          </p:nvSpPr>
          <p:spPr>
            <a:xfrm>
              <a:off x="7884368" y="2309333"/>
              <a:ext cx="906833" cy="104765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구매</a:t>
              </a: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936290" y="2999821"/>
              <a:ext cx="874547" cy="276999"/>
              <a:chOff x="5410890" y="2866913"/>
              <a:chExt cx="874547" cy="27699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5578165" y="2866913"/>
                <a:ext cx="7072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99999</a:t>
                </a:r>
                <a:endParaRPr lang="ko-KR" altLang="en-US" sz="1200" b="1" dirty="0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410890" y="2887731"/>
                <a:ext cx="187174" cy="200488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5573063" y="3748900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폭신한 엔젤 침대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43849" y="4270151"/>
            <a:ext cx="256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휴식할 때 스트레스 </a:t>
            </a:r>
            <a:r>
              <a:rPr lang="ko-KR" altLang="en-US" sz="1000" dirty="0" err="1" smtClean="0"/>
              <a:t>능력치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추가 감소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8108285" y="3603300"/>
            <a:ext cx="906833" cy="10476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설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치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4602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구매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42635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</a:rPr>
              <a:t>설치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06686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설치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완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료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5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상품을 구매 </a:t>
            </a:r>
            <a:endParaRPr lang="en-US" altLang="ko-KR" sz="1000" dirty="0" smtClean="0"/>
          </a:p>
          <a:p>
            <a:r>
              <a:rPr lang="ko-KR" altLang="en-US" sz="1000" dirty="0" smtClean="0"/>
              <a:t>가능한 상태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6569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잠김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977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잠겨 있는 </a:t>
            </a:r>
            <a:endParaRPr lang="en-US" altLang="ko-KR" sz="1000" dirty="0" smtClean="0"/>
          </a:p>
          <a:p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284564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구매하여 설치</a:t>
            </a:r>
            <a:endParaRPr lang="en-US" altLang="ko-KR" sz="1000" dirty="0" smtClean="0"/>
          </a:p>
          <a:p>
            <a:r>
              <a:rPr lang="ko-KR" altLang="en-US" sz="1000" dirty="0" smtClean="0"/>
              <a:t>가능한 상태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53619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설치 완료된 </a:t>
            </a:r>
            <a:endParaRPr lang="en-US" altLang="ko-KR" sz="1000" dirty="0" smtClean="0"/>
          </a:p>
          <a:p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16" name="가로로 말린 두루마리 모양 15"/>
          <p:cNvSpPr/>
          <p:nvPr/>
        </p:nvSpPr>
        <p:spPr>
          <a:xfrm>
            <a:off x="4794518" y="2183190"/>
            <a:ext cx="541220" cy="297886"/>
          </a:xfrm>
          <a:prstGeom prst="horizontalScroll">
            <a:avLst/>
          </a:prstGeom>
          <a:solidFill>
            <a:srgbClr val="FF0000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Sale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56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7452320" cy="695176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목록을 추가하기 위해 아래와 같이 테이블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테이블 구성은 회의 후 수정될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정리 중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홈쇼핑테이블 시트 참조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 리스트는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중 추가  가능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이벤트 적용 방식은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9018514"/>
              </p:ext>
            </p:extLst>
          </p:nvPr>
        </p:nvGraphicFramePr>
        <p:xfrm>
          <a:off x="251520" y="548680"/>
          <a:ext cx="7475367" cy="4525966"/>
        </p:xfrm>
        <a:graphic>
          <a:graphicData uri="http://schemas.openxmlformats.org/drawingml/2006/table">
            <a:tbl>
              <a:tblPr/>
              <a:tblGrid>
                <a:gridCol w="826660"/>
                <a:gridCol w="873898"/>
                <a:gridCol w="2586264"/>
                <a:gridCol w="3188545"/>
              </a:tblGrid>
              <a:tr h="3188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고유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순서대로 상품 출력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쇼핑 상품 이름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테이블에서 링크하여 사용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InfoID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쇼핑 상품의 효과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테이블에서 링크하여 사용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카테고리타입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CategoryType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 카테고리 타입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음수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양수 입력 가능하도록 구성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2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아이콘 파일명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파일명에 해당하는 아이콘 출력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구매금액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Buy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구입 비용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 차감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이벤트가 적용되었을 때 효과 적용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[10001,10002,10003]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입력 가능하도록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타입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OpenType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숙련도 타입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값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OpenValue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오픈에 필요한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974179"/>
              </p:ext>
            </p:extLst>
          </p:nvPr>
        </p:nvGraphicFramePr>
        <p:xfrm>
          <a:off x="281722" y="5571931"/>
          <a:ext cx="6954574" cy="1025421"/>
        </p:xfrm>
        <a:graphic>
          <a:graphicData uri="http://schemas.openxmlformats.org/drawingml/2006/table">
            <a:tbl>
              <a:tblPr/>
              <a:tblGrid>
                <a:gridCol w="936607"/>
                <a:gridCol w="1203055"/>
                <a:gridCol w="2672559"/>
                <a:gridCol w="2142353"/>
              </a:tblGrid>
              <a:tr h="2825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리스트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광고의 이름을 여러 개 만들어 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종류별로 데이터 제작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광고의 이름을 여러 개 만들어 광고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냉장고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침대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 각 가구별로 광고 데이터 제작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광고의 이름을 여러 개 만들어 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콘도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 별로 광고 데이터 제작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복권에 응모하게 되면 확률에 의해 당첨이 정해지며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당첨되면 골드 획득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356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 –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421340" cy="468960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아이콘을 누르다 보면 정해진 확률에 의해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출력되었을 때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시청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을 누르면 광고 중 하나가 출력됨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(4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개의 광고 중 하나가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보면 전면 광고가 출력되며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본 후 홈쇼핑 화면으로 이동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본 후 홈쇼핑 상품이 세일 되어 판매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방식은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본 광고를 타입으로 정의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테이블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컬럼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참조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상품 중 세일 이벤트가 같은 타입 값을 가진 상품은 세일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값은 범위 랜덤으로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Min, Max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값 중 사이 값을 랜덤으로 산출하여 구매 값 할인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세일되며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다른 화면으로 이동 하면 세일 취소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이벤트 테이블은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23page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참조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 방식은 일정 이벤트 중에도 사용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(22page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참조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537048" y="616254"/>
            <a:ext cx="4787362" cy="5007913"/>
            <a:chOff x="3912783" y="980728"/>
            <a:chExt cx="5646765" cy="5007913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923927" y="980728"/>
              <a:ext cx="5152387" cy="5003693"/>
            </a:xfrm>
            <a:prstGeom prst="roundRect">
              <a:avLst>
                <a:gd name="adj" fmla="val 0"/>
              </a:avLst>
            </a:prstGeom>
            <a:blipFill>
              <a:blip r:embed="rId2" cstate="print"/>
              <a:srcRect/>
              <a:stretch>
                <a:fillRect l="-24688" t="-2693" r="-20738" b="-6405"/>
              </a:stretch>
            </a:blip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55" name="Picture 3" descr="D:\00. 작업\10. EM\03. 리소스\캐릭터\캐릭터_고등학생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56" y="1808639"/>
              <a:ext cx="3929392" cy="334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3927021" y="4964013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843524" y="1103547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9,999,999,999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343347" y="1101974"/>
              <a:ext cx="1872207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대학 입시 일자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: 12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개월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4781634" y="1095865"/>
              <a:ext cx="366430" cy="30025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G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8329378" y="1101974"/>
              <a:ext cx="673930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환생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2783" y="4261023"/>
              <a:ext cx="698157" cy="249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월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27021" y="4472217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927020" y="5480880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66772" y="5456257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 smtClean="0"/>
                <a:t>클리닉</a:t>
              </a:r>
              <a:r>
                <a:rPr lang="ko-KR" altLang="en-US" sz="1200" dirty="0" smtClean="0"/>
                <a:t> 센터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33143" y="5481123"/>
              <a:ext cx="422833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3350" y="546986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46820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539450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10698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681945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319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8244408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38238" y="4985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943350" y="4964013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46820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356580" y="4986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539450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610698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681945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75319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8244408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4" descr="D:\00. 작업\10. EM\03. 리소스\청소\cleaning_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69" y="5400929"/>
              <a:ext cx="711071" cy="58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938238" y="4477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943350" y="447221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46820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356580" y="4478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 flipV="1">
              <a:off x="539450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V="1">
              <a:off x="610698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681945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75319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V="1">
              <a:off x="8244408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611818" y="460300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모서리가 둥근 직사각형 117"/>
          <p:cNvSpPr/>
          <p:nvPr/>
        </p:nvSpPr>
        <p:spPr>
          <a:xfrm>
            <a:off x="4534662" y="616254"/>
            <a:ext cx="4368225" cy="5003693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53420" y="2019451"/>
            <a:ext cx="3746576" cy="274113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877866" y="1859986"/>
            <a:ext cx="1897684" cy="3189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★광고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이벤트★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53420" y="2348880"/>
            <a:ext cx="37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홈쇼핑에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광고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가 방송 중입니다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dirty="0" smtClean="0"/>
              <a:t>광고를 보시면 다양한 상품이 세일됩니다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293444" y="4514236"/>
            <a:ext cx="1198033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광고 시청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960613" y="3975415"/>
            <a:ext cx="386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실제 광고가 보입니다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광고를 보지 않으시려면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닫기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버튼을 눌러주세요</a:t>
            </a:r>
            <a:endParaRPr lang="en-US" altLang="ko-KR" sz="1100" dirty="0" smtClean="0"/>
          </a:p>
        </p:txBody>
      </p:sp>
      <p:sp>
        <p:nvSpPr>
          <p:cNvPr id="131" name="직사각형 130"/>
          <p:cNvSpPr/>
          <p:nvPr/>
        </p:nvSpPr>
        <p:spPr>
          <a:xfrm>
            <a:off x="5307084" y="4514236"/>
            <a:ext cx="1198033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3420" y="2931550"/>
            <a:ext cx="3746576" cy="916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광고 시청 효과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상품 중 일부 세일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999999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골드 획득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0000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가구 오픈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12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능력치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정보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7" y="299189"/>
            <a:ext cx="4130050" cy="37662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캐릭터를 선택하면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정보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정보창에는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가지이며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연관성은 위 내용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내용을 테이블로 구성하여 초기 값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세팅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모든 난이도 공통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11342" y="548680"/>
            <a:ext cx="3613186" cy="3897348"/>
            <a:chOff x="4537048" y="460300"/>
            <a:chExt cx="4787362" cy="5163867"/>
          </a:xfrm>
        </p:grpSpPr>
        <p:grpSp>
          <p:nvGrpSpPr>
            <p:cNvPr id="53" name="그룹 52"/>
            <p:cNvGrpSpPr/>
            <p:nvPr/>
          </p:nvGrpSpPr>
          <p:grpSpPr>
            <a:xfrm>
              <a:off x="4537048" y="616254"/>
              <a:ext cx="4787362" cy="5007913"/>
              <a:chOff x="3912783" y="980728"/>
              <a:chExt cx="5646765" cy="5007913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3923927" y="980728"/>
                <a:ext cx="5152387" cy="5003693"/>
              </a:xfrm>
              <a:prstGeom prst="roundRect">
                <a:avLst>
                  <a:gd name="adj" fmla="val 0"/>
                </a:avLst>
              </a:prstGeom>
              <a:blipFill>
                <a:blip r:embed="rId2" cstate="print"/>
                <a:srcRect/>
                <a:stretch>
                  <a:fillRect l="-24688" t="-2693" r="-20738" b="-6405"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 defTabSz="1300163"/>
                <a:endPara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Picture 3" descr="D:\00. 작업\10. EM\03. 리소스\캐릭터\캐릭터_고등학생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56" y="1808639"/>
                <a:ext cx="3929392" cy="334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직사각형 55"/>
              <p:cNvSpPr/>
              <p:nvPr/>
            </p:nvSpPr>
            <p:spPr>
              <a:xfrm>
                <a:off x="3927021" y="4964013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4843524" y="1103547"/>
                <a:ext cx="136815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9,999,999,999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6343347" y="1101974"/>
                <a:ext cx="1872207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대학 입시 일자 </a:t>
                </a:r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: 12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개월 </a:t>
                </a:r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781634" y="1095865"/>
                <a:ext cx="366430" cy="30025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8329378" y="1101974"/>
                <a:ext cx="673930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환생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912783" y="4261023"/>
                <a:ext cx="698157" cy="2492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>
                    <a:solidFill>
                      <a:schemeClr val="tx1"/>
                    </a:solidFill>
                  </a:rPr>
                  <a:t>월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927021" y="4472217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27020" y="5480880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66772" y="5456258"/>
                <a:ext cx="3495583" cy="3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50" dirty="0" err="1" smtClean="0"/>
                  <a:t>클리닉</a:t>
                </a:r>
                <a:r>
                  <a:rPr lang="ko-KR" altLang="en-US" sz="1050" dirty="0" smtClean="0"/>
                  <a:t> 센터</a:t>
                </a:r>
                <a:endParaRPr lang="ko-KR" altLang="en-US" sz="105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933143" y="5481123"/>
                <a:ext cx="422833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943350" y="546986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V="1">
                <a:off x="46820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539450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610698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681945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319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8244408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/>
              <p:cNvSpPr/>
              <p:nvPr/>
            </p:nvSpPr>
            <p:spPr>
              <a:xfrm>
                <a:off x="3938238" y="4985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943350" y="4964013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 flipV="1">
                <a:off x="46820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356580" y="4986565"/>
                <a:ext cx="3495583" cy="32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터치하여 </a:t>
                </a:r>
                <a:r>
                  <a:rPr lang="en-US" altLang="ko-KR" sz="1000" dirty="0" smtClean="0"/>
                  <a:t>2</a:t>
                </a:r>
                <a:r>
                  <a:rPr lang="ko-KR" altLang="en-US" sz="1000" dirty="0" smtClean="0"/>
                  <a:t>주차 일정을 입력하세요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flipV="1">
                <a:off x="539450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0698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681945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75319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8244408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4" descr="D:\00. 작업\10. EM\03. 리소스\청소\cleaning_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69" y="5400929"/>
                <a:ext cx="711071" cy="587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3938238" y="4477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943350" y="447221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flipV="1">
                <a:off x="46820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356580" y="4478565"/>
                <a:ext cx="3495583" cy="32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터치하여 </a:t>
                </a:r>
                <a:r>
                  <a:rPr lang="en-US" altLang="ko-KR" sz="1000" dirty="0" smtClean="0"/>
                  <a:t>1</a:t>
                </a:r>
                <a:r>
                  <a:rPr lang="ko-KR" altLang="en-US" sz="1000" dirty="0" smtClean="0"/>
                  <a:t>주차 일정을 입력하세요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V="1">
                <a:off x="539450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610698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681945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75319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8244408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705646">
              <a:off x="4611818" y="460300"/>
              <a:ext cx="615804" cy="678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4656571" y="1308327"/>
              <a:ext cx="4196255" cy="2225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pPr algn="ctr"/>
              <a:endParaRPr lang="en-US" altLang="ko-KR" sz="600" b="1" dirty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스트레스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(0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까지 떨어지면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주간 휴식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인내력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집중도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6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히든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b="1" dirty="0" err="1" smtClean="0">
                  <a:solidFill>
                    <a:schemeClr val="tx1"/>
                  </a:solidFill>
                </a:rPr>
                <a:t>스텟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보이지 않음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재력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골드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&gt;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대학에 들어 갈 때 돈에 따라 들어갈 수 있는 대학이 달라짐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운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확률에 의해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스텟이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대폭상승 할 경우가 생김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26985" y="3377184"/>
              <a:ext cx="1198033" cy="3600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닫기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777161" y="1125236"/>
              <a:ext cx="1897684" cy="31892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캐릭터 정보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9058340"/>
              </p:ext>
            </p:extLst>
          </p:nvPr>
        </p:nvGraphicFramePr>
        <p:xfrm>
          <a:off x="89528" y="1025532"/>
          <a:ext cx="5490584" cy="2321518"/>
        </p:xfrm>
        <a:graphic>
          <a:graphicData uri="http://schemas.openxmlformats.org/drawingml/2006/table">
            <a:tbl>
              <a:tblPr/>
              <a:tblGrid>
                <a:gridCol w="303881"/>
                <a:gridCol w="570929"/>
                <a:gridCol w="2385009"/>
                <a:gridCol w="2230765"/>
              </a:tblGrid>
              <a:tr h="248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순서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능력치 명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연관성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체력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캐릭터의 체력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휴식으로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학원을 다니면 체력 소모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캐릭터의 스트레스 지수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휴식으로 감소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학원을 다니면 스트레스 상승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인내력에 따라 학습 스텟 추가 상승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학원일을 오래하면 인내력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수학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외국어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국어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상식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숙련도에 따라 알바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숙련도에 따라 학원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숙련도에 따라 휴식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획득한 골드량에 따라 들어갈 대학이 달라짐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히든 스텟 보이지 않음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확률에 의해 스텟이 대폭 상승할 경우 생김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히든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스텟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보이지 않음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4958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목적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037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학업을 소재를 하여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높이고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반복 환생을 통해 자신도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들어갈 수 있는다는 대리만족감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105273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방식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정리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1378086"/>
            <a:ext cx="8752465" cy="35354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고등학생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학생이 되어 대학교에 들어가기 위해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등을 이용해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상승시킨다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유저가 스케줄에 입력하는 방식으로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 적용방식은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월부터 시작되어 대학교 입학 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일주일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씩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주를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주를 모두 입력하면 게임이 진행되며 과정은 애니메이션으로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애니메이션 진행되는 동안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상승되는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시간이 다 흐르면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스텟창에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주간의 상승한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스케줄 진행에 따라 다양한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상승하며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상승한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따라 아르바이트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휴식에 단계들이 오픈 된다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플레이 도중 대학교 입학하게 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어느 대학에 들어갔는지 알려주는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출려된다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대학교 입학하게 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구분되며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엘리트 대학에 입학할 때 출력된다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환생하게 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대학 입학 후 반복 환생하여 자신이 원하는 엘리트 대학교까지 갈 때 까지 반복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플레이한다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219818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달력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965621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달력은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주로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없거나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추가된 일정의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를 누르면 일정 목록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목록은 다음 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모든 일정을 입력하면 자동으로 일정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유저가 시작을 눌러서 진행할 지 고민필요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환생이 있기 때문에 시작 버튼은 필요 없다고 생각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모든 일정 입력이 완료되면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 단위로 일정 진행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진행 형태는 아래와 게이지가차는 연출로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주부터 차례대로 진행되면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주까지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진행되는 동안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상승 결과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연출은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 cstate="print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01" name="타원 100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98252" y="463286"/>
            <a:ext cx="551268" cy="6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설명선 1 143"/>
          <p:cNvSpPr/>
          <p:nvPr/>
        </p:nvSpPr>
        <p:spPr>
          <a:xfrm>
            <a:off x="3089243" y="3775160"/>
            <a:ext cx="1512168" cy="578324"/>
          </a:xfrm>
          <a:prstGeom prst="borderCallout1">
            <a:avLst>
              <a:gd name="adj1" fmla="val 22044"/>
              <a:gd name="adj2" fmla="val 100548"/>
              <a:gd name="adj3" fmla="val -35730"/>
              <a:gd name="adj4" fmla="val 13110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다 지나면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씩 증가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53275" y="2199278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1788" y="2218802"/>
            <a:ext cx="2186718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5668" y="2199278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926294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1467032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007769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2548506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3089243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3629982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22009" y="2240796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pic>
        <p:nvPicPr>
          <p:cNvPr id="156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8670" y="2162638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67544" y="2790009"/>
            <a:ext cx="3600400" cy="20241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게이지가 차는 애니메이션 진행 연출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캐릭터는 </a:t>
            </a:r>
            <a:r>
              <a:rPr lang="ko-KR" altLang="en-US" sz="1000" dirty="0" err="1" smtClean="0"/>
              <a:t>스프라이트</a:t>
            </a:r>
            <a:r>
              <a:rPr lang="ko-KR" altLang="en-US" sz="1000" dirty="0" smtClean="0"/>
              <a:t> 애니메이션 진행</a:t>
            </a:r>
            <a:r>
              <a:rPr lang="en-US" altLang="ko-KR" sz="1000" dirty="0" smtClean="0"/>
              <a:t>(2</a:t>
            </a:r>
            <a:r>
              <a:rPr lang="ko-KR" altLang="en-US" sz="1000" dirty="0" smtClean="0"/>
              <a:t>컷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158" name="직사각형 157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50637" y="4188255"/>
            <a:ext cx="2186718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140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7519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그룹 169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74" name="설명선 1 173"/>
          <p:cNvSpPr/>
          <p:nvPr/>
        </p:nvSpPr>
        <p:spPr>
          <a:xfrm>
            <a:off x="4374775" y="390957"/>
            <a:ext cx="1512168" cy="578324"/>
          </a:xfrm>
          <a:prstGeom prst="borderCallout1">
            <a:avLst>
              <a:gd name="adj1" fmla="val 102747"/>
              <a:gd name="adj2" fmla="val 64644"/>
              <a:gd name="adj3" fmla="val 145440"/>
              <a:gd name="adj4" fmla="val 81347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일정이 진행되면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상승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결과창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출력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4051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달력 연출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965621" cy="145794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진행되면 상승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일정이 끝날 때까지 연출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일정이 끝나면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사라짐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완료되면 상승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상승 연출은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숫자가 상승 또는 감소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하는 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숫자 카운트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연출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연출이 끝나면 상승 결과 창 사라지고 달력이 아무것도 없는 상태로 초기화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 cstate="print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01" name="타원 100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98252" y="463286"/>
            <a:ext cx="551268" cy="6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63" name="직사각형 62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50637" y="4188255"/>
            <a:ext cx="317045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140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846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9218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7" name="설명선 1 96"/>
          <p:cNvSpPr/>
          <p:nvPr/>
        </p:nvSpPr>
        <p:spPr>
          <a:xfrm>
            <a:off x="4374775" y="390957"/>
            <a:ext cx="1512168" cy="578324"/>
          </a:xfrm>
          <a:prstGeom prst="borderCallout1">
            <a:avLst>
              <a:gd name="adj1" fmla="val 102747"/>
              <a:gd name="adj2" fmla="val 64644"/>
              <a:gd name="adj3" fmla="val 145440"/>
              <a:gd name="adj4" fmla="val 81347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완료되면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숫자가 상승 또는 감소하는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숫자 카운트 연출 진행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8" name="설명선 1 97"/>
          <p:cNvSpPr/>
          <p:nvPr/>
        </p:nvSpPr>
        <p:spPr>
          <a:xfrm>
            <a:off x="5646802" y="3444332"/>
            <a:ext cx="1512168" cy="578324"/>
          </a:xfrm>
          <a:prstGeom prst="borderCallout1">
            <a:avLst>
              <a:gd name="adj1" fmla="val 19456"/>
              <a:gd name="adj2" fmla="val 101358"/>
              <a:gd name="adj3" fmla="val 21209"/>
              <a:gd name="adj4" fmla="val 115361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완료될 때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게이지도 감소 및 상승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51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이벤트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480800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이벤트는 일정이 진행 중 발생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진행 중 이벤트가 진행되면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게임이 멈추고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닫기 버튼을 누르면 다시 일정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시청을 하면 게임은 계속 멈춰 있으면 광고 화면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광고가 진행되는 동안 게임 진행 안됨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시청 완료 후 광고 효과 및 혜택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주택 복권일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주택 복권 지급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지급 후 확률에 의해 복권을 통해 골드 획득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학원 광고 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랜덤으로 학원비 세일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콘도 숙박권 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특정 휴식 목록 세일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위와 같이 적용 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 리스트 및 테이블 구성은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 cstate="print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73" name="타원 172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176" name="직사각형 175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178" name="직선 연결선 177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직사각형 187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93" name="직사각형 192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95" name="직선 연결선 194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5050637" y="4188255"/>
            <a:ext cx="317045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203" name="직선 연결선 202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211" name="직선 연결선 210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219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846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0" name="그룹 219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221" name="모서리가 둥근 직사각형 22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224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6" name="설명선 1 235"/>
          <p:cNvSpPr/>
          <p:nvPr/>
        </p:nvSpPr>
        <p:spPr>
          <a:xfrm>
            <a:off x="5646802" y="3444332"/>
            <a:ext cx="1512168" cy="578324"/>
          </a:xfrm>
          <a:prstGeom prst="borderCallout1">
            <a:avLst>
              <a:gd name="adj1" fmla="val 19456"/>
              <a:gd name="adj2" fmla="val 101358"/>
              <a:gd name="adj3" fmla="val 21209"/>
              <a:gd name="adj4" fmla="val 115361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완료될 때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게이지도 감소 및 상승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12234" y="397183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5036072" y="602897"/>
            <a:ext cx="3914140" cy="4483550"/>
            <a:chOff x="4534662" y="616254"/>
            <a:chExt cx="4368225" cy="500369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34662" y="616254"/>
              <a:ext cx="4368225" cy="5003693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953420" y="1859986"/>
              <a:ext cx="3876577" cy="3014290"/>
              <a:chOff x="4953420" y="1859986"/>
              <a:chExt cx="3876577" cy="301429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953420" y="2019451"/>
                <a:ext cx="3746576" cy="274113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877866" y="1859986"/>
                <a:ext cx="1897684" cy="31892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★광고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이벤트★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53420" y="2348880"/>
                <a:ext cx="3746576" cy="51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주택 복권 이벤트가 진행 중입니다</a:t>
                </a:r>
                <a:r>
                  <a:rPr lang="en-US" altLang="ko-KR" sz="1200" b="1" dirty="0" smtClean="0"/>
                  <a:t>.</a:t>
                </a:r>
              </a:p>
              <a:p>
                <a:pPr algn="ctr"/>
                <a:r>
                  <a:rPr lang="ko-KR" altLang="en-US" sz="1200" dirty="0" smtClean="0"/>
                  <a:t>광고를 보시면 주택 복권을 획득합니다</a:t>
                </a:r>
                <a:r>
                  <a:rPr lang="en-US" altLang="ko-KR" sz="1200" dirty="0" smtClean="0"/>
                  <a:t>.</a:t>
                </a: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293444" y="4514236"/>
                <a:ext cx="1198033" cy="3600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광고 시청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60613" y="3975415"/>
                <a:ext cx="3869384" cy="46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/>
                  <a:t>*</a:t>
                </a:r>
                <a:r>
                  <a:rPr lang="ko-KR" altLang="en-US" sz="1050" dirty="0" smtClean="0"/>
                  <a:t>실제 광고가 보입니다</a:t>
                </a:r>
                <a:r>
                  <a:rPr lang="en-US" altLang="ko-KR" sz="1050" dirty="0" smtClean="0"/>
                  <a:t>. </a:t>
                </a:r>
                <a:endParaRPr lang="en-US" altLang="ko-KR" sz="1050" dirty="0"/>
              </a:p>
              <a:p>
                <a:r>
                  <a:rPr lang="en-US" altLang="ko-KR" sz="1050" dirty="0" smtClean="0"/>
                  <a:t>*</a:t>
                </a:r>
                <a:r>
                  <a:rPr lang="ko-KR" altLang="en-US" sz="1050" dirty="0" smtClean="0"/>
                  <a:t>광고를 보지 않으시려면 </a:t>
                </a:r>
                <a:r>
                  <a:rPr lang="en-US" altLang="ko-KR" sz="1050" dirty="0" smtClean="0"/>
                  <a:t>[</a:t>
                </a:r>
                <a:r>
                  <a:rPr lang="ko-KR" altLang="en-US" sz="1050" dirty="0" smtClean="0"/>
                  <a:t>닫기</a:t>
                </a:r>
                <a:r>
                  <a:rPr lang="en-US" altLang="ko-KR" sz="1050" dirty="0" smtClean="0"/>
                  <a:t>]</a:t>
                </a:r>
                <a:r>
                  <a:rPr lang="ko-KR" altLang="en-US" sz="1050" dirty="0" smtClean="0"/>
                  <a:t>버튼을 눌러주세요</a:t>
                </a:r>
                <a:endParaRPr lang="en-US" altLang="ko-KR" sz="1050" dirty="0" smtClean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307084" y="4514236"/>
                <a:ext cx="1198033" cy="3600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닫기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953420" y="2931550"/>
                <a:ext cx="3746576" cy="9169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광고 시청 효과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주택 복권 획득</a:t>
                </a:r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*</a:t>
                </a:r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광고를 본 후 주택복권 결과가 발표됩니다</a:t>
                </a:r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320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 테이블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9078304" cy="538209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테이블 구성은 아래 내용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이벤트마다 진행 방식이 다르기 때문에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진행 이벤트 기획 별도로 제작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주택복권 같은 광고는 진행 방식이 다르기 때문에 별도 문서 제작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이벤트가 추가될 때 마다 데이터가 추가 될 수 있음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2640448"/>
              </p:ext>
            </p:extLst>
          </p:nvPr>
        </p:nvGraphicFramePr>
        <p:xfrm>
          <a:off x="323528" y="548680"/>
          <a:ext cx="7613989" cy="4525962"/>
        </p:xfrm>
        <a:graphic>
          <a:graphicData uri="http://schemas.openxmlformats.org/drawingml/2006/table">
            <a:tbl>
              <a:tblPr/>
              <a:tblGrid>
                <a:gridCol w="1025017"/>
                <a:gridCol w="1319562"/>
                <a:gridCol w="2924832"/>
                <a:gridCol w="2344578"/>
              </a:tblGrid>
              <a:tr h="327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이벤트별 고유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별로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개씩존재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타입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EventType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일정 진행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타입에 따라 출력 기준이 정해짐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EvenTName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이름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설명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EventInfo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설명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효과 설명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EventBuyInfo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효과 설명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확률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SaleMin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 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 랜덤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확률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SaleMax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최대 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 랜덤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 골드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GainGold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수락했을 때 획득하는 골드량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광고를 보면 능력치가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확률 그룹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probabilityGroupID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복권처럼 확률이 있을 경우 확률 확률 테이블에 그룹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참조하여 확률 진행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118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 확률 조건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002248" cy="51512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확률 테이블을 제작하여 각 확률을 컨트롤할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Flow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는 오른쪽 참조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 시작 후 보정 횟수 값을 산정하여 저장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이벤트가 보정 횟수 동안 발생하지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않으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다음 홈쇼핑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진행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100%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확률로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및 일정 진행 중  발생 확률이 산정되어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진행 여부 결정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 발생되면 난이도 에 따라 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중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 발생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들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 랜덤으로 발생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발생 이 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쿨타임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횟수 산정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쿨타임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횟수동안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광고 이벤트 발생 하지 않음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홈쇼핑 누른 횟수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진행 횟수 등으로 구분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 내용이 개발이 오래 걸릴 경우 간단하게 개발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0607220"/>
              </p:ext>
            </p:extLst>
          </p:nvPr>
        </p:nvGraphicFramePr>
        <p:xfrm>
          <a:off x="179512" y="588886"/>
          <a:ext cx="8352928" cy="1424420"/>
        </p:xfrm>
        <a:graphic>
          <a:graphicData uri="http://schemas.openxmlformats.org/drawingml/2006/table">
            <a:tbl>
              <a:tblPr/>
              <a:tblGrid>
                <a:gridCol w="454475"/>
                <a:gridCol w="1300737"/>
                <a:gridCol w="6597716"/>
              </a:tblGrid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순서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조건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값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확률로 적용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쿨타임 횟수로 정해짐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보정 횟수로 정해짐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횟수동안 이벤트가 발생되지 않으면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및 일정 진행 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100%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광고 이벤트 진행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256987" y="3300346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553131" y="3300346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진행 중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76256" y="2176062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2694519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 값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산</a:t>
            </a:r>
            <a:r>
              <a:rPr lang="ko-KR" altLang="en-US" sz="900" b="1" dirty="0">
                <a:solidFill>
                  <a:schemeClr val="tx1"/>
                </a:solidFill>
              </a:rPr>
              <a:t>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76256" y="3919482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발생 확률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산정</a:t>
            </a:r>
          </a:p>
        </p:txBody>
      </p:sp>
      <p:cxnSp>
        <p:nvCxnSpPr>
          <p:cNvPr id="11" name="꺾인 연결선 10"/>
          <p:cNvCxnSpPr>
            <a:stCxn id="9" idx="2"/>
            <a:endCxn id="7" idx="0"/>
          </p:cNvCxnSpPr>
          <p:nvPr/>
        </p:nvCxnSpPr>
        <p:spPr>
          <a:xfrm rot="16200000" flipH="1">
            <a:off x="7545450" y="2817412"/>
            <a:ext cx="288992" cy="676875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3" idx="0"/>
          </p:cNvCxnSpPr>
          <p:nvPr/>
        </p:nvCxnSpPr>
        <p:spPr>
          <a:xfrm rot="5400000">
            <a:off x="6897379" y="2846216"/>
            <a:ext cx="288992" cy="619269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9" idx="0"/>
          </p:cNvCxnSpPr>
          <p:nvPr/>
        </p:nvCxnSpPr>
        <p:spPr>
          <a:xfrm>
            <a:off x="7351509" y="2492897"/>
            <a:ext cx="0" cy="20162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10" idx="0"/>
          </p:cNvCxnSpPr>
          <p:nvPr/>
        </p:nvCxnSpPr>
        <p:spPr>
          <a:xfrm rot="5400000">
            <a:off x="7538797" y="3429894"/>
            <a:ext cx="302301" cy="676875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" idx="2"/>
            <a:endCxn id="10" idx="0"/>
          </p:cNvCxnSpPr>
          <p:nvPr/>
        </p:nvCxnSpPr>
        <p:spPr>
          <a:xfrm rot="16200000" flipH="1">
            <a:off x="6890724" y="3458696"/>
            <a:ext cx="302301" cy="619269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26762" y="2636912"/>
            <a:ext cx="21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이벤트가 발생되기 </a:t>
            </a:r>
            <a:endParaRPr lang="en-US" altLang="ko-KR" sz="1000" dirty="0" smtClean="0"/>
          </a:p>
          <a:p>
            <a:r>
              <a:rPr lang="ko-KR" altLang="en-US" sz="1000" dirty="0" smtClean="0"/>
              <a:t>전까지 계속 저장</a:t>
            </a:r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66627" y="5196383"/>
            <a:ext cx="1371095" cy="35396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난이도 그룹 중 랜덤으로 광고 이벤트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개 발생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6775443" y="4408097"/>
            <a:ext cx="1152129" cy="561663"/>
          </a:xfrm>
          <a:prstGeom prst="diamond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이벤트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발생하였는가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?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10" idx="2"/>
            <a:endCxn id="27" idx="0"/>
          </p:cNvCxnSpPr>
          <p:nvPr/>
        </p:nvCxnSpPr>
        <p:spPr>
          <a:xfrm flipH="1">
            <a:off x="7351508" y="4236317"/>
            <a:ext cx="1" cy="1717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4909370" y="6307247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재 산정</a:t>
            </a:r>
          </a:p>
        </p:txBody>
      </p:sp>
      <p:sp>
        <p:nvSpPr>
          <p:cNvPr id="33" name="순서도: 데이터 32"/>
          <p:cNvSpPr/>
          <p:nvPr/>
        </p:nvSpPr>
        <p:spPr>
          <a:xfrm>
            <a:off x="6647532" y="6104404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쿨타임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횟수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값 산정</a:t>
            </a:r>
          </a:p>
        </p:txBody>
      </p:sp>
      <p:cxnSp>
        <p:nvCxnSpPr>
          <p:cNvPr id="35" name="직선 연결선 34"/>
          <p:cNvCxnSpPr>
            <a:stCxn id="27" idx="2"/>
            <a:endCxn id="28" idx="0"/>
          </p:cNvCxnSpPr>
          <p:nvPr/>
        </p:nvCxnSpPr>
        <p:spPr>
          <a:xfrm>
            <a:off x="7351508" y="4969760"/>
            <a:ext cx="667" cy="22662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2"/>
            <a:endCxn id="33" idx="1"/>
          </p:cNvCxnSpPr>
          <p:nvPr/>
        </p:nvCxnSpPr>
        <p:spPr>
          <a:xfrm flipH="1">
            <a:off x="7346414" y="5550346"/>
            <a:ext cx="5761" cy="55405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5028540" y="5251419"/>
            <a:ext cx="1152129" cy="561663"/>
          </a:xfrm>
          <a:prstGeom prst="diamond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증가한 값이 보정 값과 똑같은가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?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0" idx="1"/>
            <a:endCxn id="8" idx="1"/>
          </p:cNvCxnSpPr>
          <p:nvPr/>
        </p:nvCxnSpPr>
        <p:spPr>
          <a:xfrm rot="10800000" flipH="1">
            <a:off x="5028540" y="2334481"/>
            <a:ext cx="1847716" cy="3197771"/>
          </a:xfrm>
          <a:prstGeom prst="bentConnector3">
            <a:avLst>
              <a:gd name="adj1" fmla="val -12372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0" idx="2"/>
            <a:endCxn id="28" idx="1"/>
          </p:cNvCxnSpPr>
          <p:nvPr/>
        </p:nvCxnSpPr>
        <p:spPr>
          <a:xfrm rot="5400000" flipH="1" flipV="1">
            <a:off x="5915757" y="5062213"/>
            <a:ext cx="439717" cy="1062022"/>
          </a:xfrm>
          <a:prstGeom prst="bentConnector4">
            <a:avLst>
              <a:gd name="adj1" fmla="val -51988"/>
              <a:gd name="adj2" fmla="val 77121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0" idx="2"/>
            <a:endCxn id="32" idx="1"/>
          </p:cNvCxnSpPr>
          <p:nvPr/>
        </p:nvCxnSpPr>
        <p:spPr>
          <a:xfrm>
            <a:off x="5604605" y="5813082"/>
            <a:ext cx="3647" cy="49416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7" idx="1"/>
            <a:endCxn id="40" idx="0"/>
          </p:cNvCxnSpPr>
          <p:nvPr/>
        </p:nvCxnSpPr>
        <p:spPr>
          <a:xfrm rot="10800000" flipV="1">
            <a:off x="5604605" y="4688929"/>
            <a:ext cx="1170838" cy="56249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1840" y="6254554"/>
            <a:ext cx="21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보정 횟수에 의해 광고 이벤트가 발생하면 보정 횟수 재 산정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22706" y="4941168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58610" y="4467547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08583" y="5739445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1876" y="5251420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4938373" y="4558118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 값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증</a:t>
            </a:r>
            <a:r>
              <a:rPr lang="ko-KR" altLang="en-US" sz="900" b="1" dirty="0">
                <a:solidFill>
                  <a:schemeClr val="tx1"/>
                </a:solidFill>
              </a:rPr>
              <a:t>가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32040" y="4334907"/>
            <a:ext cx="214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보정 횟수는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부터 증가</a:t>
            </a:r>
            <a:endParaRPr lang="ko-KR" altLang="en-US" sz="1000" dirty="0"/>
          </a:p>
        </p:txBody>
      </p:sp>
      <p:cxnSp>
        <p:nvCxnSpPr>
          <p:cNvPr id="85" name="꺾인 연결선 84"/>
          <p:cNvCxnSpPr>
            <a:stCxn id="32" idx="4"/>
            <a:endCxn id="8" idx="1"/>
          </p:cNvCxnSpPr>
          <p:nvPr/>
        </p:nvCxnSpPr>
        <p:spPr>
          <a:xfrm rot="5400000" flipH="1" flipV="1">
            <a:off x="4075850" y="3866882"/>
            <a:ext cx="4332807" cy="1268004"/>
          </a:xfrm>
          <a:prstGeom prst="bentConnector4">
            <a:avLst>
              <a:gd name="adj1" fmla="val -2261"/>
              <a:gd name="adj2" fmla="val -193511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633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목록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7" y="299189"/>
            <a:ext cx="4605198" cy="37662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달력을 누르면 일정 목록 팝업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형태는 오른쪽 그림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상단에는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카테고리는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휴식으로 나뉘며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선택한 카테고리에 따라 목록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각 목록마다 사용하는 재화가 다르기 때문에 카테고리마다 다르게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버튼을 누르면 선택되며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주가 완료되면 해당 재화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소모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목록 중 일부는 잠겨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숙련도에 따라 오픈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숙련도는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휴식을 한만큼 상승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편의점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: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숙련도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25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상승</a:t>
            </a:r>
            <a:endParaRPr lang="en-US" altLang="ko-KR" sz="1000" dirty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숙련도는 환생해도 초기화 되지 않으며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누적됨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661349" y="476672"/>
            <a:ext cx="4368225" cy="5003693"/>
          </a:xfrm>
          <a:prstGeom prst="roundRect">
            <a:avLst>
              <a:gd name="adj" fmla="val 0"/>
            </a:avLst>
          </a:prstGeom>
          <a:blipFill>
            <a:blip r:embed="rId2" cstate="print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0989" y="599491"/>
            <a:ext cx="1159928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9,999,999,999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388518" y="575555"/>
            <a:ext cx="310662" cy="3327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396317" y="597918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41880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알</a:t>
            </a:r>
            <a:r>
              <a:rPr lang="ko-KR" altLang="en-US" sz="1400" b="1">
                <a:solidFill>
                  <a:schemeClr val="tx1"/>
                </a:solidFill>
              </a:rPr>
              <a:t>바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6214055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학원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7586230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휴식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4663972" y="1489519"/>
            <a:ext cx="4365602" cy="1061286"/>
            <a:chOff x="4440055" y="2295706"/>
            <a:chExt cx="4365602" cy="505854"/>
          </a:xfrm>
        </p:grpSpPr>
        <p:sp>
          <p:nvSpPr>
            <p:cNvPr id="127" name="직사각형 126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663972" y="2564432"/>
            <a:ext cx="4365602" cy="1061286"/>
            <a:chOff x="4440055" y="2295706"/>
            <a:chExt cx="4365602" cy="505854"/>
          </a:xfrm>
        </p:grpSpPr>
        <p:sp>
          <p:nvSpPr>
            <p:cNvPr id="146" name="직사각형 145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63972" y="3578808"/>
            <a:ext cx="4365602" cy="1061286"/>
            <a:chOff x="4440055" y="2295706"/>
            <a:chExt cx="4365602" cy="505854"/>
          </a:xfrm>
        </p:grpSpPr>
        <p:sp>
          <p:nvSpPr>
            <p:cNvPr id="160" name="직사각형 159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663972" y="4645535"/>
            <a:ext cx="4365602" cy="1061286"/>
            <a:chOff x="4440055" y="2295706"/>
            <a:chExt cx="4365602" cy="505854"/>
          </a:xfrm>
        </p:grpSpPr>
        <p:sp>
          <p:nvSpPr>
            <p:cNvPr id="164" name="직사각형 163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573063" y="1647468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27</a:t>
            </a:r>
            <a:r>
              <a:rPr lang="ko-KR" altLang="en-US" sz="1400" b="1" dirty="0" smtClean="0"/>
              <a:t>시 편의점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543849" y="2168719"/>
            <a:ext cx="256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골드 </a:t>
            </a:r>
            <a:r>
              <a:rPr lang="en-US" altLang="ko-KR" sz="1000" dirty="0" smtClean="0"/>
              <a:t>+2500, </a:t>
            </a:r>
            <a:r>
              <a:rPr lang="ko-KR" altLang="en-US" sz="1000" dirty="0" smtClean="0"/>
              <a:t>인내력 </a:t>
            </a:r>
            <a:r>
              <a:rPr lang="en-US" altLang="ko-KR" sz="1000" dirty="0" smtClean="0"/>
              <a:t>+5, </a:t>
            </a:r>
            <a:r>
              <a:rPr lang="ko-KR" altLang="en-US" sz="1000" dirty="0" smtClean="0"/>
              <a:t>수학 </a:t>
            </a:r>
            <a:r>
              <a:rPr lang="en-US" altLang="ko-KR" sz="1000" dirty="0" smtClean="0"/>
              <a:t>+1</a:t>
            </a:r>
            <a:br>
              <a:rPr lang="en-US" altLang="ko-KR" sz="1000" dirty="0" smtClean="0"/>
            </a:br>
            <a:r>
              <a:rPr lang="ko-KR" altLang="en-US" sz="1000" dirty="0" smtClean="0"/>
              <a:t>외국어 </a:t>
            </a:r>
            <a:r>
              <a:rPr lang="en-US" altLang="ko-KR" sz="1000" dirty="0" smtClean="0"/>
              <a:t>-2</a:t>
            </a:r>
            <a:endParaRPr lang="ko-KR" altLang="en-US" sz="1000" dirty="0"/>
          </a:p>
        </p:txBody>
      </p:sp>
      <p:grpSp>
        <p:nvGrpSpPr>
          <p:cNvPr id="176" name="그룹 175"/>
          <p:cNvGrpSpPr/>
          <p:nvPr/>
        </p:nvGrpSpPr>
        <p:grpSpPr>
          <a:xfrm>
            <a:off x="8108285" y="1503146"/>
            <a:ext cx="920591" cy="1047659"/>
            <a:chOff x="7884368" y="2309333"/>
            <a:chExt cx="920591" cy="1047659"/>
          </a:xfrm>
        </p:grpSpPr>
        <p:sp>
          <p:nvSpPr>
            <p:cNvPr id="177" name="직사각형 176"/>
            <p:cNvSpPr/>
            <p:nvPr/>
          </p:nvSpPr>
          <p:spPr>
            <a:xfrm>
              <a:off x="7884368" y="2309333"/>
              <a:ext cx="906833" cy="104765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체력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8097687" y="2999821"/>
              <a:ext cx="70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-25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5573063" y="3748900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깔끔</a:t>
            </a:r>
            <a:r>
              <a:rPr lang="ko-KR" altLang="en-US" sz="1400" b="1" dirty="0" smtClean="0"/>
              <a:t> 청소 센터</a:t>
            </a:r>
            <a:endParaRPr lang="ko-KR" altLang="en-US" sz="14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8108285" y="3603300"/>
            <a:ext cx="906833" cy="10476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체력</a:t>
            </a:r>
          </a:p>
        </p:txBody>
      </p:sp>
      <p:grpSp>
        <p:nvGrpSpPr>
          <p:cNvPr id="187" name="그룹 186"/>
          <p:cNvGrpSpPr/>
          <p:nvPr/>
        </p:nvGrpSpPr>
        <p:grpSpPr>
          <a:xfrm>
            <a:off x="6809527" y="616434"/>
            <a:ext cx="1372448" cy="272241"/>
            <a:chOff x="7374941" y="3558453"/>
            <a:chExt cx="1072839" cy="95262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16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739406" y="1602331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편의점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4739406" y="2725933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편의점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4670894" y="2544770"/>
            <a:ext cx="4365602" cy="1061286"/>
            <a:chOff x="4440055" y="2295706"/>
            <a:chExt cx="4365602" cy="505854"/>
          </a:xfrm>
        </p:grpSpPr>
        <p:sp>
          <p:nvSpPr>
            <p:cNvPr id="169" name="직사각형 168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숙련도 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>
                  <a:solidFill>
                    <a:srgbClr val="FFFF00"/>
                  </a:solidFill>
                </a:rPr>
                <a:t>)</a:t>
              </a:r>
              <a:endParaRPr lang="ko-KR" altLang="en-US" sz="12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직사각형 195"/>
          <p:cNvSpPr/>
          <p:nvPr/>
        </p:nvSpPr>
        <p:spPr>
          <a:xfrm>
            <a:off x="4739406" y="3778088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청소센터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329224" y="4270151"/>
            <a:ext cx="70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-35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43849" y="4153924"/>
            <a:ext cx="256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골드 </a:t>
            </a:r>
            <a:r>
              <a:rPr lang="en-US" altLang="ko-KR" sz="1000" dirty="0" smtClean="0"/>
              <a:t>+4500, </a:t>
            </a:r>
            <a:r>
              <a:rPr lang="ko-KR" altLang="en-US" sz="1000" dirty="0" smtClean="0"/>
              <a:t>인내력 </a:t>
            </a:r>
            <a:r>
              <a:rPr lang="en-US" altLang="ko-KR" sz="1000" dirty="0" smtClean="0"/>
              <a:t>+7, </a:t>
            </a:r>
            <a:r>
              <a:rPr lang="ko-KR" altLang="en-US" sz="1000" dirty="0" smtClean="0"/>
              <a:t>수학 </a:t>
            </a:r>
            <a:r>
              <a:rPr lang="en-US" altLang="ko-KR" sz="1000" dirty="0" smtClean="0"/>
              <a:t>-7</a:t>
            </a:r>
            <a:br>
              <a:rPr lang="en-US" altLang="ko-KR" sz="1000" dirty="0" smtClean="0"/>
            </a:br>
            <a:r>
              <a:rPr lang="ko-KR" altLang="en-US" sz="1000" dirty="0" smtClean="0"/>
              <a:t>외국어 </a:t>
            </a:r>
            <a:r>
              <a:rPr lang="en-US" altLang="ko-KR" sz="1000" dirty="0" smtClean="0"/>
              <a:t>-4</a:t>
            </a:r>
            <a:endParaRPr lang="ko-KR" altLang="en-US" sz="1000" dirty="0"/>
          </a:p>
        </p:txBody>
      </p:sp>
      <p:sp>
        <p:nvSpPr>
          <p:cNvPr id="199" name="직사각형 198"/>
          <p:cNvSpPr/>
          <p:nvPr/>
        </p:nvSpPr>
        <p:spPr>
          <a:xfrm>
            <a:off x="4739406" y="4807036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주유소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4670894" y="4645535"/>
            <a:ext cx="4365602" cy="1061286"/>
            <a:chOff x="4440055" y="2295706"/>
            <a:chExt cx="4365602" cy="505854"/>
          </a:xfrm>
        </p:grpSpPr>
        <p:sp>
          <p:nvSpPr>
            <p:cNvPr id="172" name="직사각형 17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</a:t>
              </a:r>
              <a:r>
                <a:rPr lang="ko-KR" altLang="en-US" sz="1200" dirty="0">
                  <a:solidFill>
                    <a:srgbClr val="FFFF00"/>
                  </a:solidFill>
                </a:rPr>
                <a:t>숙련도 </a:t>
              </a:r>
              <a:r>
                <a:rPr lang="en-US" altLang="ko-KR" sz="1200" dirty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)</a:t>
              </a:r>
              <a:endParaRPr lang="ko-KR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설명선 1 199"/>
          <p:cNvSpPr/>
          <p:nvPr/>
        </p:nvSpPr>
        <p:spPr>
          <a:xfrm>
            <a:off x="7352201" y="4958404"/>
            <a:ext cx="1512168" cy="578324"/>
          </a:xfrm>
          <a:prstGeom prst="borderCallout1">
            <a:avLst>
              <a:gd name="adj1" fmla="val 3927"/>
              <a:gd name="adj2" fmla="val 43480"/>
              <a:gd name="adj3" fmla="val -61423"/>
              <a:gd name="adj4" fmla="val 7378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학원과 휴식의 경우 골드로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쉬니까 돈이 나가는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컨셉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31753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목록 테이블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492043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목록을 데이터로 컨트롤 할 수 있도록 구성하기 위해 테이블로 구성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테이블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획득하는 데이터 값을 음수와 양수를 같이 사용할 수 있도록 구성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(+20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-5)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휴식을 통해 획득할 수 있는 값이 감소 및 증가할 수 있기 때문에 양수와 음수 값을 넣을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8064201"/>
              </p:ext>
            </p:extLst>
          </p:nvPr>
        </p:nvGraphicFramePr>
        <p:xfrm>
          <a:off x="395537" y="787150"/>
          <a:ext cx="5112567" cy="3642103"/>
        </p:xfrm>
        <a:graphic>
          <a:graphicData uri="http://schemas.openxmlformats.org/drawingml/2006/table">
            <a:tbl>
              <a:tblPr/>
              <a:tblGrid>
                <a:gridCol w="798837"/>
                <a:gridCol w="1038490"/>
                <a:gridCol w="1757445"/>
                <a:gridCol w="1517795"/>
              </a:tblGrid>
              <a:tr h="2579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빠른 순서로 목록 출력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Schedule_NameID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 스트링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 설명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Schedule_InfoID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 설명 스트링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값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UseVaule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숙련도 타입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값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OpenValue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오픈에 필요한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획득골드량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GainGold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하고 획득하는 골드 량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음수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양수 입력 가능하도록 구성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188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대학교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215044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날자가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되면 자동으로 대학 입시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진행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와 연출이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연출 방식 샘플은 오른쪽 그림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입시 조건은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의해 자동으로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입학 지원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버튼을 누르면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입학 페이지가 사라지고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전면 광고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조건은 아래와 같으면 데이터로 구성하여 추가 및 수정이 용이하도록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데이터 구성은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67" t="3289" r="30536" b="4378"/>
          <a:stretch/>
        </p:blipFill>
        <p:spPr>
          <a:xfrm>
            <a:off x="5364088" y="760271"/>
            <a:ext cx="3437012" cy="5003692"/>
          </a:xfrm>
          <a:prstGeom prst="rect">
            <a:avLst/>
          </a:prstGeom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5364088" y="760270"/>
            <a:ext cx="3441569" cy="500369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3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761" y="2572567"/>
            <a:ext cx="2463090" cy="2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위로 구부러진 리본 1"/>
          <p:cNvSpPr/>
          <p:nvPr/>
        </p:nvSpPr>
        <p:spPr>
          <a:xfrm>
            <a:off x="5652120" y="912747"/>
            <a:ext cx="2952328" cy="648072"/>
          </a:xfrm>
          <a:prstGeom prst="ellipseRibbon2">
            <a:avLst>
              <a:gd name="adj1" fmla="val 25000"/>
              <a:gd name="adj2" fmla="val 66777"/>
              <a:gd name="adj3" fmla="val 125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대학 입학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364088" y="1700808"/>
            <a:ext cx="3441569" cy="72008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엘리트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하버드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894460" y="5301208"/>
            <a:ext cx="2467648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입학 지원</a:t>
            </a:r>
          </a:p>
        </p:txBody>
      </p:sp>
    </p:spTree>
    <p:extLst>
      <p:ext uri="{BB962C8B-B14F-4D97-AF65-F5344CB8AC3E}">
        <p14:creationId xmlns:p14="http://schemas.microsoft.com/office/powerpoint/2010/main" xmlns="" val="352374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대학교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422793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테이블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테이블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구성은위와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같이 적용하여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별로 입학 조건을 컨트롤할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또는 회의 후 추가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9653880"/>
              </p:ext>
            </p:extLst>
          </p:nvPr>
        </p:nvGraphicFramePr>
        <p:xfrm>
          <a:off x="395536" y="567068"/>
          <a:ext cx="8229600" cy="3350134"/>
        </p:xfrm>
        <a:graphic>
          <a:graphicData uri="http://schemas.openxmlformats.org/drawingml/2006/table">
            <a:tbl>
              <a:tblPr/>
              <a:tblGrid>
                <a:gridCol w="1073050"/>
                <a:gridCol w="1306698"/>
                <a:gridCol w="2342248"/>
                <a:gridCol w="3507604"/>
              </a:tblGrid>
              <a:tr h="320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마다 공유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등급 이름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GradeNameId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등급 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엘리트 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이름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UniversityNameId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이름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 골드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ConditionGold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골드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ConditionStress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스트레스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ConditionPatience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인내력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ConditionMath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수학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Condition_GLanguage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외국어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Condition_Language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국어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ConditionCommon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상식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ConditionJop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알바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ConditionPrivate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학원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ConditionRest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휴식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 타입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EndingType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엔딩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진엔딩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따라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이미지 변경되며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크레딧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출력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139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꺾인 연결선 33"/>
          <p:cNvCxnSpPr>
            <a:stCxn id="2" idx="2"/>
            <a:endCxn id="28" idx="1"/>
          </p:cNvCxnSpPr>
          <p:nvPr/>
        </p:nvCxnSpPr>
        <p:spPr>
          <a:xfrm rot="16200000" flipH="1">
            <a:off x="1915094" y="1186457"/>
            <a:ext cx="2504507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관계도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5346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관계도는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아래와 같음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회의 후 변경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2" y="833807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게임 정보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43014" y="833807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테이블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초기 값 참조</a:t>
            </a:r>
          </a:p>
        </p:txBody>
      </p:sp>
      <p:cxnSp>
        <p:nvCxnSpPr>
          <p:cNvPr id="9" name="직선 연결선 8"/>
          <p:cNvCxnSpPr>
            <a:stCxn id="2" idx="3"/>
            <a:endCxn id="8" idx="1"/>
          </p:cNvCxnSpPr>
          <p:nvPr/>
        </p:nvCxnSpPr>
        <p:spPr>
          <a:xfrm>
            <a:off x="2483768" y="1121839"/>
            <a:ext cx="215924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643014" y="169790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난이도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시작 골드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12" idx="1"/>
            <a:endCxn id="2" idx="3"/>
          </p:cNvCxnSpPr>
          <p:nvPr/>
        </p:nvCxnSpPr>
        <p:spPr>
          <a:xfrm rot="10800000">
            <a:off x="2483768" y="1121839"/>
            <a:ext cx="2159246" cy="864096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643014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2" idx="2"/>
            <a:endCxn id="16" idx="1"/>
          </p:cNvCxnSpPr>
          <p:nvPr/>
        </p:nvCxnSpPr>
        <p:spPr>
          <a:xfrm rot="16200000" flipH="1">
            <a:off x="2447267" y="654284"/>
            <a:ext cx="1440160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75258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광고 이벤트 조건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참</a:t>
            </a:r>
            <a:r>
              <a:rPr lang="ko-KR" altLang="en-US" sz="900" b="1" dirty="0">
                <a:solidFill>
                  <a:schemeClr val="tx1"/>
                </a:solidFill>
              </a:rPr>
              <a:t>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92280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홈쇼핑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3014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일</a:t>
            </a:r>
            <a:r>
              <a:rPr lang="ko-KR" altLang="en-US" sz="900" b="1">
                <a:solidFill>
                  <a:schemeClr val="tx1"/>
                </a:solidFill>
              </a:rPr>
              <a:t>정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16" idx="3"/>
            <a:endCxn id="22" idx="1"/>
          </p:cNvCxnSpPr>
          <p:nvPr/>
        </p:nvCxnSpPr>
        <p:spPr>
          <a:xfrm>
            <a:off x="6227190" y="2850031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092280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28" idx="3"/>
            <a:endCxn id="32" idx="1"/>
          </p:cNvCxnSpPr>
          <p:nvPr/>
        </p:nvCxnSpPr>
        <p:spPr>
          <a:xfrm>
            <a:off x="6227190" y="3914378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643014" y="458112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</a:t>
            </a:r>
            <a:r>
              <a:rPr lang="ko-KR" altLang="en-US" sz="900" b="1" dirty="0">
                <a:solidFill>
                  <a:schemeClr val="tx1"/>
                </a:solidFill>
              </a:rPr>
              <a:t>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92280" y="458112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대학교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2" idx="2"/>
            <a:endCxn id="39" idx="1"/>
          </p:cNvCxnSpPr>
          <p:nvPr/>
        </p:nvCxnSpPr>
        <p:spPr>
          <a:xfrm rot="16200000" flipH="1">
            <a:off x="1437703" y="1663848"/>
            <a:ext cx="3459289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375258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광고 이벤트 조건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참조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39" idx="3"/>
            <a:endCxn id="41" idx="1"/>
          </p:cNvCxnSpPr>
          <p:nvPr/>
        </p:nvCxnSpPr>
        <p:spPr>
          <a:xfrm>
            <a:off x="6227190" y="4869160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60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261211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유저에게 주어지는 특수 능력으로 부족한 점들을 환생을 통해 엘리트 대학교에 입학할 수 있게 하는 핵심 시스템이다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환생은 대학교 입학 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끝난 후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환생에 적용되는 내용은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최초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으로 시작하며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에서 환생하면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환생하게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되고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때는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 후에는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계속 환생한다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부터는 다양한 이벤트가 발생하여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게임내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팁을 제공하여 다양한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및 골드를 상승시켜 지루함을 방지한다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위와 같은 방식으로 초반에 짧게 결과를 볼 수 있게 하여 지루함을 방식하고 어떤 방식으로 게임이 진행되는지 알 수 있도록 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lvl="1"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환생한 후에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아르바이트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휴식과 가구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장비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는 초기화되지 않는다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또한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환생할 때마다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max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치가 증가한다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초기값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50 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반복할 때마다 테이블에 있는 값만큼 증가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초기화는 골드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스텟만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초기화 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97" y="270892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아르바이트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323849" y="303427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아르바이트는 단계에 따라 다양하게 제공되며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 및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각 아르바이트마다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아르바이트에서 잘 추려 스케줄링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해야한다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 단계는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오픈조건으로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사용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아르바이트는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보상으로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97" y="414908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공부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323849" y="447443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공부는 아르바이트를 통해 획득한 골드로 학원에 들어가는 것을 말한다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원하는 학원에 지원하면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 및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공부에도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공부는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5517232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5842582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스트레스를 감소시키기 위해 사용되며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휴식한 기간에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적용되어 랜덤으로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중 하나가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스트레스 값이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최대치에 도달하면 한 달간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강제 휴식을 취한다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단계에 따라 스트레스 감소하는 값이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휴식은 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33104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12271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반복되는 플레이의 지루함을 방지하고 게임 팁과 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대박을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놀릴 수 있는 기회로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일주일 시뮬레이션 중 랜덤으로 발생하며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확률에 의해 결정된 이벤트가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리스트를 준비 후 회의 한 결과를 토대로 정리한다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리스트는 다음 기획서에 추가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*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로또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일하다 돈 줍기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수학 경시 대회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697" y="148812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가구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장비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아이템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323849" y="1753943"/>
            <a:ext cx="8752465" cy="240509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RPG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에서 장비와 같이 사용되는 아이템이다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가구에 따라 적용되는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능성은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침대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휴식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책상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공부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달력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운이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높이져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능력치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획득할 확률이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컴퓨터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중 능력 및 골드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특성은 위와 같으며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1~5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골드로 구입할 수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단계가 높을수록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획득량이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가구 오픈 방식은 환생 횟수로 </a:t>
            </a:r>
            <a:r>
              <a:rPr lang="ko-KR" altLang="en-US" sz="1050" b="1" dirty="0" err="1" smtClean="0">
                <a:latin typeface="나눔고딕" pitchFamily="50" charset="-127"/>
                <a:ea typeface="나눔고딕" pitchFamily="50" charset="-127"/>
              </a:rPr>
              <a:t>오픈되며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오픈 된 이후 골드로 구매 가능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697" y="403677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1-8. BM(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323849" y="4362124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광고만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적용 방식은 환생 하기 전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전면 광고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로 출력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유니티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애드로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없으며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콘솔 게임처럼 유저가 즐길 수 있도록 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몇 번 보게 할 것인가 정해 최종 대학교를 오픈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697" y="573325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1-9.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엔딩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 bwMode="auto">
          <a:xfrm>
            <a:off x="323849" y="6058606"/>
            <a:ext cx="8752465" cy="5346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진엔딩이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대학교 입학하는 스토리이며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엘리트 입학 후 백수가 되는 스토리이다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4304498"/>
            <a:ext cx="9144000" cy="1356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755848"/>
            <a:ext cx="9144000" cy="22809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33034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1-10.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스텟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게임 내 오픈 조건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입학 조건으로 사용된다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종류는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값은 테이블로 적용하여 값을 수정할 수 있도록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테이블 구성은 리스트를 뽑은 후 회의를 통해 결정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836712"/>
            <a:ext cx="3744416" cy="24919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체력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스트레스</a:t>
            </a:r>
            <a:r>
              <a:rPr lang="en-US" altLang="ko-KR" sz="900" dirty="0" smtClean="0">
                <a:solidFill>
                  <a:schemeClr val="tx1"/>
                </a:solidFill>
              </a:rPr>
              <a:t>(0</a:t>
            </a:r>
            <a:r>
              <a:rPr lang="ko-KR" altLang="en-US" sz="900" dirty="0" smtClean="0">
                <a:solidFill>
                  <a:schemeClr val="tx1"/>
                </a:solidFill>
              </a:rPr>
              <a:t>까지 떨어지면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주간 휴식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인내력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집중도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수학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외국어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히든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재력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대학에 들어 갈 때 돈에 따라 들어갈 수 있는 대학이 달라짐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확률에 의해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스텟이</a:t>
            </a:r>
            <a:r>
              <a:rPr lang="ko-KR" altLang="en-US" sz="900" dirty="0" smtClean="0">
                <a:solidFill>
                  <a:schemeClr val="tx1"/>
                </a:solidFill>
              </a:rPr>
              <a:t> 대폭상승 할 경우가 생김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697" y="378904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 입학 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23849" y="4114390"/>
            <a:ext cx="8752465" cy="159644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입학은 유저의 목적이며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대학에 입학하는 것이 최종 목표이다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대학은 다양하게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입학할 수 있는 종류가 달라진다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특히 재력과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환생 횟수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따라 들어갈 수 있는 특수 대학이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고대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건대는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스텟만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높으면 갈 수 있는 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연대는 재력이 높아야 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재력은 대학교 등록금으로 남은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골드량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책정된다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유저가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플레이한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시간을 계산하며 광고를 몇 번 보가할 지 정하기 위해 적용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주요 학력 오픈 때 적용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서울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하버드대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..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4036774"/>
            <a:ext cx="9144000" cy="16244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28408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591" y="2564904"/>
            <a:ext cx="5924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2016-02-20 </a:t>
            </a:r>
            <a:r>
              <a:rPr lang="ko-KR" altLang="en-US" sz="4000" b="1" dirty="0" smtClean="0"/>
              <a:t>전체 기획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425847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목적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037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학업을 소재를 하여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높이고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반복 환생을 통해 자신도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들어갈 수 있는다는 대리만족감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105273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방식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정리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1378086"/>
            <a:ext cx="8752465" cy="584376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엘리트 대학을 가기 위해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공부를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환생을 통해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공부한 내용을 기억하고 있는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컨셉으로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꼭 엘리트 대학에 들어갈 수 있다는 인식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단계로 환경을 제공받아 초반 플레이를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제공되는 환경은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2.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평범한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가정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노말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거지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하드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반복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종류로 나뉘며 대학교 입학 후 환생하면 다음 난이도로 플레이 가능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환생 후에는 골드 및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초기화 되지만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숙련도와 가구는 이용가능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고등학생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학생이 되어 대학교에 들어가기 위해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등을 이용해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상승시킨다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유저가 스케줄에 입력하는 방식으로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 적용방식은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월부터 시작되어 대학교 입학 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입력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일주일씩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주를 입력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주를 모두 입력하면 게임이 진행되며 과정은 애니메이션으로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애니메이션 진행되는 동안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상승되는 값을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 단위로 일정이 진행되는 동안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정해진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활용하여 이벤트 출력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시간이 다 흐르면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스텟창에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주간의 상승한 값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다 흐르면 일정 종료되어 다시 선택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스케줄 진행에 따라 다양한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스텟과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숙련도가 상승하며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상승한 숙련도에 따라 아르바이트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휴식에 단계들이 오픈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플레이 도중 대학교 입학하게 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어느 대학에 들어갔는지 알려주는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대학교 입학하게 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구분되며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엘리트 대학에 입학할 때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출력 후 환생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대학 입학 후 반복 환생하여 자신이 원하는 엘리트 대학교까지 갈 때 까지 반복 플레이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2747" y="5500904"/>
            <a:ext cx="6768752" cy="23042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0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308211" y="27454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08211" y="69269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타이틀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08211" y="112474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내방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메인 화면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130728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1586081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Lv.10 </a:t>
            </a:r>
            <a:r>
              <a:rPr lang="ko-KR" altLang="en-US" sz="800" dirty="0" smtClean="0"/>
              <a:t>메일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9832" y="1541403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960" y="1586081"/>
            <a:ext cx="4932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달력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하단</a:t>
            </a:r>
            <a:r>
              <a:rPr lang="en-US" altLang="ko-KR" sz="800" dirty="0" smtClean="0"/>
              <a:t>),  </a:t>
            </a:r>
            <a:r>
              <a:rPr lang="ko-KR" altLang="en-US" sz="800" dirty="0" smtClean="0"/>
              <a:t>캐릭터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집안 모습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골드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홈쇼핑 아이콘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물품 구입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입시 까지 남은 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환생 정보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59832" y="1879505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960" y="183731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단력</a:t>
            </a:r>
            <a:r>
              <a:rPr lang="ko-KR" altLang="en-US" sz="800" dirty="0" smtClean="0"/>
              <a:t> 터치 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일정 목록 출력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err="1" smtClean="0">
                <a:sym typeface="Wingdings" pitchFamily="2" charset="2"/>
              </a:rPr>
              <a:t>알바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학원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휴식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예 </a:t>
            </a:r>
            <a:r>
              <a:rPr lang="en-US" altLang="ko-KR" sz="800" dirty="0" smtClean="0">
                <a:sym typeface="Wingdings" pitchFamily="2" charset="2"/>
              </a:rPr>
              <a:t>: 1</a:t>
            </a:r>
            <a:r>
              <a:rPr lang="ko-KR" altLang="en-US" sz="800" dirty="0" smtClean="0">
                <a:sym typeface="Wingdings" pitchFamily="2" charset="2"/>
              </a:rPr>
              <a:t>주 단위로 일정 선택</a:t>
            </a:r>
            <a:r>
              <a:rPr lang="en-US" altLang="ko-KR" sz="800" dirty="0">
                <a:sym typeface="Wingdings" pitchFamily="2" charset="2"/>
              </a:rPr>
              <a:t>)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59832" y="2217607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캐릭</a:t>
            </a:r>
            <a:r>
              <a:rPr lang="ko-KR" altLang="en-US" sz="900" dirty="0">
                <a:solidFill>
                  <a:schemeClr val="tx1"/>
                </a:solidFill>
              </a:rPr>
              <a:t>터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2211667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 터치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/>
              <a:t>캐릭터 </a:t>
            </a:r>
            <a:r>
              <a:rPr lang="ko-KR" altLang="en-US" sz="800" dirty="0" err="1" smtClean="0"/>
              <a:t>능력치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출력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59832" y="2555709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1960" y="2462905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집안 가구 터치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각 가구를 눌렀을 때 동일한 카테고리의 가구 출력</a:t>
            </a: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예 </a:t>
            </a:r>
            <a:r>
              <a:rPr lang="en-US" altLang="ko-KR" sz="800" dirty="0" smtClean="0">
                <a:sym typeface="Wingdings" pitchFamily="2" charset="2"/>
              </a:rPr>
              <a:t>: </a:t>
            </a:r>
            <a:r>
              <a:rPr lang="ko-KR" altLang="en-US" sz="800" dirty="0" smtClean="0">
                <a:sym typeface="Wingdings" pitchFamily="2" charset="2"/>
              </a:rPr>
              <a:t>냉장고 클릭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냉장고 목록 출력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선택 후 교체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endParaRPr lang="ko-KR" altLang="en-US" sz="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08211" y="364502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진행</a:t>
            </a:r>
          </a:p>
        </p:txBody>
      </p:sp>
      <p:cxnSp>
        <p:nvCxnSpPr>
          <p:cNvPr id="27" name="직선 연결선 26"/>
          <p:cNvCxnSpPr>
            <a:stCxn id="9" idx="2"/>
            <a:endCxn id="26" idx="0"/>
          </p:cNvCxnSpPr>
          <p:nvPr/>
        </p:nvCxnSpPr>
        <p:spPr>
          <a:xfrm>
            <a:off x="2843808" y="1398880"/>
            <a:ext cx="0" cy="22461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59832" y="4008632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 단위 진행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11960" y="398473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단위로 정해진 일정 진행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(3</a:t>
            </a:r>
            <a:r>
              <a:rPr lang="ko-KR" altLang="en-US" sz="800" dirty="0" smtClean="0"/>
              <a:t>주간 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9832" y="4355007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스텟</a:t>
            </a:r>
            <a:r>
              <a:rPr lang="ko-KR" altLang="en-US" sz="900" dirty="0" smtClean="0">
                <a:solidFill>
                  <a:schemeClr val="tx1"/>
                </a:solidFill>
              </a:rPr>
              <a:t> 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1960" y="4388108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일정이 진행 된 후 </a:t>
            </a:r>
            <a:r>
              <a:rPr lang="ko-KR" altLang="en-US" sz="800" dirty="0" err="1" smtClean="0"/>
              <a:t>능력치</a:t>
            </a:r>
            <a:r>
              <a:rPr lang="ko-KR" altLang="en-US" sz="800" dirty="0" smtClean="0"/>
              <a:t> 상승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출력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연출 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59832" y="4701382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이벤트 발생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1960" y="466837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단위로 진행되는 동안 정해진 조건에 의해 </a:t>
            </a:r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발생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예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이벤트 발생 시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광고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를 활용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이벤트 완료 시 골드 및 가구 지급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2893811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1960" y="2837253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숙련도에 따라 일정 </a:t>
            </a:r>
            <a:r>
              <a:rPr lang="ko-KR" altLang="en-US" sz="800" dirty="0" err="1" smtClean="0"/>
              <a:t>오픈되며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오픈된</a:t>
            </a:r>
            <a:r>
              <a:rPr lang="ko-KR" altLang="en-US" sz="800" dirty="0" smtClean="0"/>
              <a:t> 일정은 환생 후에도 이용 가능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일정은 </a:t>
            </a:r>
            <a:r>
              <a:rPr lang="ko-KR" altLang="en-US" sz="800" dirty="0" err="1" smtClean="0"/>
              <a:t>알바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휴식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학원 등으로 구분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08211" y="508518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900" b="1" dirty="0">
                <a:solidFill>
                  <a:schemeClr val="tx1"/>
                </a:solidFill>
              </a:rPr>
              <a:t>과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59832" y="5420285"/>
            <a:ext cx="4464496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 단위로 진행된 일정에 따라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스텟</a:t>
            </a:r>
            <a:r>
              <a:rPr lang="ko-KR" altLang="en-US" sz="900" dirty="0" smtClean="0">
                <a:solidFill>
                  <a:schemeClr val="tx1"/>
                </a:solidFill>
              </a:rPr>
              <a:t> 상승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골드 획득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가구 획득 등 결과 창 출력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9832" y="5755386"/>
            <a:ext cx="4464496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대학 입시까지 남은 날자 출력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59832" y="3231915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환생 정보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1960" y="321160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환생 한 정보 확인 가능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횟수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숙련도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획득 가능한 가구 등</a:t>
            </a:r>
            <a:r>
              <a:rPr lang="en-US" altLang="ko-KR" sz="800" dirty="0" smtClean="0"/>
              <a:t>…)</a:t>
            </a:r>
            <a:endParaRPr lang="ko-KR" altLang="en-US" sz="800" dirty="0"/>
          </a:p>
        </p:txBody>
      </p:sp>
      <p:cxnSp>
        <p:nvCxnSpPr>
          <p:cNvPr id="49" name="직선 연결선 48"/>
          <p:cNvCxnSpPr>
            <a:stCxn id="2" idx="2"/>
            <a:endCxn id="8" idx="0"/>
          </p:cNvCxnSpPr>
          <p:nvPr/>
        </p:nvCxnSpPr>
        <p:spPr>
          <a:xfrm>
            <a:off x="2843808" y="548680"/>
            <a:ext cx="0" cy="1440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" idx="2"/>
            <a:endCxn id="9" idx="0"/>
          </p:cNvCxnSpPr>
          <p:nvPr/>
        </p:nvCxnSpPr>
        <p:spPr>
          <a:xfrm>
            <a:off x="2843808" y="966832"/>
            <a:ext cx="0" cy="1579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6" idx="2"/>
            <a:endCxn id="39" idx="0"/>
          </p:cNvCxnSpPr>
          <p:nvPr/>
        </p:nvCxnSpPr>
        <p:spPr>
          <a:xfrm>
            <a:off x="2843808" y="3919160"/>
            <a:ext cx="0" cy="116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9" idx="1"/>
            <a:endCxn id="9" idx="1"/>
          </p:cNvCxnSpPr>
          <p:nvPr/>
        </p:nvCxnSpPr>
        <p:spPr>
          <a:xfrm rot="10800000">
            <a:off x="2308211" y="1261812"/>
            <a:ext cx="12700" cy="3960440"/>
          </a:xfrm>
          <a:prstGeom prst="bentConnector3">
            <a:avLst>
              <a:gd name="adj1" fmla="val 3921425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308211" y="608189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입시 결과</a:t>
            </a:r>
          </a:p>
        </p:txBody>
      </p:sp>
      <p:cxnSp>
        <p:nvCxnSpPr>
          <p:cNvPr id="65" name="직선 연결선 64"/>
          <p:cNvCxnSpPr>
            <a:stCxn id="39" idx="2"/>
            <a:endCxn id="62" idx="0"/>
          </p:cNvCxnSpPr>
          <p:nvPr/>
        </p:nvCxnSpPr>
        <p:spPr>
          <a:xfrm>
            <a:off x="2843808" y="5359320"/>
            <a:ext cx="0" cy="7225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47420" y="546671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입시 일이 </a:t>
            </a:r>
            <a:r>
              <a:rPr lang="en-US" altLang="ko-KR" sz="800" dirty="0" smtClean="0"/>
              <a:t>0</a:t>
            </a:r>
            <a:r>
              <a:rPr lang="ko-KR" altLang="en-US" sz="800" dirty="0" smtClean="0"/>
              <a:t>이 되면 </a:t>
            </a:r>
            <a:endParaRPr lang="en-US" altLang="ko-KR" sz="800" dirty="0" smtClean="0"/>
          </a:p>
          <a:p>
            <a:r>
              <a:rPr lang="ko-KR" altLang="en-US" sz="800" dirty="0" err="1" smtClean="0"/>
              <a:t>스텟에</a:t>
            </a:r>
            <a:r>
              <a:rPr lang="ko-KR" altLang="en-US" sz="800" dirty="0" smtClean="0"/>
              <a:t> 의해 자동 입시 되어 결과 출력</a:t>
            </a:r>
            <a:endParaRPr lang="en-US" altLang="ko-KR" sz="800" dirty="0" smtClean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308211" y="648515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광고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</a:p>
        </p:txBody>
      </p:sp>
      <p:cxnSp>
        <p:nvCxnSpPr>
          <p:cNvPr id="73" name="직선 연결선 72"/>
          <p:cNvCxnSpPr>
            <a:stCxn id="62" idx="2"/>
            <a:endCxn id="71" idx="0"/>
          </p:cNvCxnSpPr>
          <p:nvPr/>
        </p:nvCxnSpPr>
        <p:spPr>
          <a:xfrm>
            <a:off x="2843808" y="6356030"/>
            <a:ext cx="0" cy="1291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1" idx="1"/>
            <a:endCxn id="9" idx="1"/>
          </p:cNvCxnSpPr>
          <p:nvPr/>
        </p:nvCxnSpPr>
        <p:spPr>
          <a:xfrm rot="10800000">
            <a:off x="2308211" y="1261812"/>
            <a:ext cx="12700" cy="5360410"/>
          </a:xfrm>
          <a:prstGeom prst="bentConnector3">
            <a:avLst>
              <a:gd name="adj1" fmla="val 5072724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82456" y="6460956"/>
            <a:ext cx="536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입시 결과 창 출력 후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전면 광고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출력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광고가 끝나면 환생하여 리턴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환생 후 난이도 상승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부자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이지</a:t>
            </a:r>
            <a:r>
              <a:rPr lang="en-US" altLang="ko-KR" sz="800" dirty="0" smtClean="0"/>
              <a:t>)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평범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err="1" smtClean="0">
                <a:sym typeface="Wingdings" pitchFamily="2" charset="2"/>
              </a:rPr>
              <a:t>노말</a:t>
            </a:r>
            <a:r>
              <a:rPr lang="en-US" altLang="ko-KR" sz="800" dirty="0" smtClean="0">
                <a:sym typeface="Wingdings" pitchFamily="2" charset="2"/>
              </a:rPr>
              <a:t>)  </a:t>
            </a:r>
            <a:r>
              <a:rPr lang="ko-KR" altLang="en-US" sz="800" dirty="0" smtClean="0">
                <a:sym typeface="Wingdings" pitchFamily="2" charset="2"/>
              </a:rPr>
              <a:t>거지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하드</a:t>
            </a:r>
            <a:r>
              <a:rPr lang="en-US" altLang="ko-KR" sz="800" dirty="0" smtClean="0">
                <a:sym typeface="Wingdings" pitchFamily="2" charset="2"/>
              </a:rPr>
              <a:t>))</a:t>
            </a:r>
            <a:endParaRPr lang="en-US" altLang="ko-KR" sz="800" dirty="0" smtClean="0"/>
          </a:p>
        </p:txBody>
      </p:sp>
      <p:cxnSp>
        <p:nvCxnSpPr>
          <p:cNvPr id="80" name="꺾인 연결선 79"/>
          <p:cNvCxnSpPr>
            <a:stCxn id="8" idx="1"/>
            <a:endCxn id="12" idx="3"/>
          </p:cNvCxnSpPr>
          <p:nvPr/>
        </p:nvCxnSpPr>
        <p:spPr>
          <a:xfrm rot="10800000" flipV="1">
            <a:off x="1322715" y="829764"/>
            <a:ext cx="985497" cy="614584"/>
          </a:xfrm>
          <a:prstGeom prst="bentConnector3">
            <a:avLst>
              <a:gd name="adj1" fmla="val 8374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54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재화 및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스텟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1560" y="47667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스텟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03648" y="3645024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알바</a:t>
            </a:r>
            <a:r>
              <a:rPr lang="ko-KR" altLang="en-US" sz="900" dirty="0" smtClean="0">
                <a:solidFill>
                  <a:schemeClr val="tx1"/>
                </a:solidFill>
              </a:rPr>
              <a:t> 숙련도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403648" y="908645"/>
            <a:ext cx="3528392" cy="22257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체력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알바</a:t>
            </a:r>
            <a:r>
              <a:rPr lang="ko-KR" altLang="en-US" sz="800" dirty="0" smtClean="0">
                <a:solidFill>
                  <a:schemeClr val="tx1"/>
                </a:solidFill>
              </a:rPr>
              <a:t> 시 체력 소모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스트레스</a:t>
            </a:r>
            <a:r>
              <a:rPr lang="en-US" altLang="ko-KR" sz="800" dirty="0" smtClean="0">
                <a:solidFill>
                  <a:schemeClr val="tx1"/>
                </a:solidFill>
              </a:rPr>
              <a:t>(0</a:t>
            </a:r>
            <a:r>
              <a:rPr lang="ko-KR" altLang="en-US" sz="800" dirty="0" smtClean="0">
                <a:solidFill>
                  <a:schemeClr val="tx1"/>
                </a:solidFill>
              </a:rPr>
              <a:t>까지 떨어지면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주간 휴식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인내력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집중도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수학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외국어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국어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상식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알바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숙련도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학원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숙력도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휴식 숙련도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골드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학원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휴식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가구 구입 시 골드 소모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히든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재력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대학에 들어 갈 때 돈에 따라 들어갈 수 있는 대학이 달라짐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운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확률에 의해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스텟이</a:t>
            </a:r>
            <a:r>
              <a:rPr lang="ko-KR" altLang="en-US" sz="800" dirty="0" smtClean="0">
                <a:solidFill>
                  <a:schemeClr val="tx1"/>
                </a:solidFill>
              </a:rPr>
              <a:t> 대폭상승 할 경우가 생김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328498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숙련도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455465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골드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03648" y="3933056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휴식 숙련도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03648" y="4221088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학원 숙련도</a:t>
            </a:r>
          </a:p>
        </p:txBody>
      </p:sp>
      <p:sp>
        <p:nvSpPr>
          <p:cNvPr id="6" name="오른쪽 중괄호 5"/>
          <p:cNvSpPr/>
          <p:nvPr/>
        </p:nvSpPr>
        <p:spPr>
          <a:xfrm>
            <a:off x="4968044" y="3753036"/>
            <a:ext cx="216024" cy="576064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393305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숙련도에 따라 다음 일정 오픈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예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편의점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택배</a:t>
            </a:r>
            <a:r>
              <a:rPr lang="en-US" altLang="ko-KR" sz="1000" dirty="0" smtClean="0">
                <a:sym typeface="Wingdings" pitchFamily="2" charset="2"/>
              </a:rPr>
              <a:t>…)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03648" y="4941168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휴식 이용 가능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9093" y="331289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알바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휴식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학원을 진행하면 숙련도 획득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689093" y="47667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알바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학원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휴식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이벤트로 </a:t>
            </a:r>
            <a:r>
              <a:rPr lang="ko-KR" altLang="en-US" sz="1000" dirty="0" err="1" smtClean="0"/>
              <a:t>스텟</a:t>
            </a:r>
            <a:r>
              <a:rPr lang="ko-KR" altLang="en-US" sz="1000" dirty="0" smtClean="0"/>
              <a:t> 상</a:t>
            </a:r>
            <a:r>
              <a:rPr lang="ko-KR" altLang="en-US" sz="1000" dirty="0"/>
              <a:t>승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9093" y="457864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알바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이벤트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광고를 통해 획득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5203541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학원 이용 가능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03648" y="5461552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오픈된</a:t>
            </a:r>
            <a:r>
              <a:rPr lang="ko-KR" altLang="en-US" sz="900" dirty="0" smtClean="0">
                <a:solidFill>
                  <a:schemeClr val="tx1"/>
                </a:solidFill>
              </a:rPr>
              <a:t> 가구 구입 가능</a:t>
            </a:r>
          </a:p>
        </p:txBody>
      </p:sp>
      <p:cxnSp>
        <p:nvCxnSpPr>
          <p:cNvPr id="11" name="꺾인 연결선 10"/>
          <p:cNvCxnSpPr>
            <a:stCxn id="45" idx="2"/>
            <a:endCxn id="50" idx="1"/>
          </p:cNvCxnSpPr>
          <p:nvPr/>
        </p:nvCxnSpPr>
        <p:spPr>
          <a:xfrm rot="16200000" flipH="1">
            <a:off x="640058" y="1257906"/>
            <a:ext cx="1270688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2" idx="2"/>
            <a:endCxn id="46" idx="1"/>
          </p:cNvCxnSpPr>
          <p:nvPr/>
        </p:nvCxnSpPr>
        <p:spPr>
          <a:xfrm rot="16200000" flipH="1">
            <a:off x="1178444" y="3527832"/>
            <a:ext cx="19391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2" idx="2"/>
            <a:endCxn id="55" idx="1"/>
          </p:cNvCxnSpPr>
          <p:nvPr/>
        </p:nvCxnSpPr>
        <p:spPr>
          <a:xfrm rot="16200000" flipH="1">
            <a:off x="1034428" y="3671848"/>
            <a:ext cx="481948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2" idx="2"/>
            <a:endCxn id="57" idx="1"/>
          </p:cNvCxnSpPr>
          <p:nvPr/>
        </p:nvCxnSpPr>
        <p:spPr>
          <a:xfrm rot="16200000" flipH="1">
            <a:off x="890412" y="3815864"/>
            <a:ext cx="769980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4" idx="2"/>
            <a:endCxn id="58" idx="1"/>
          </p:cNvCxnSpPr>
          <p:nvPr/>
        </p:nvCxnSpPr>
        <p:spPr>
          <a:xfrm rot="16200000" flipH="1">
            <a:off x="1165209" y="4810741"/>
            <a:ext cx="22038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4" idx="2"/>
            <a:endCxn id="63" idx="1"/>
          </p:cNvCxnSpPr>
          <p:nvPr/>
        </p:nvCxnSpPr>
        <p:spPr>
          <a:xfrm rot="16200000" flipH="1">
            <a:off x="1034023" y="4941927"/>
            <a:ext cx="482759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4" idx="2"/>
            <a:endCxn id="64" idx="1"/>
          </p:cNvCxnSpPr>
          <p:nvPr/>
        </p:nvCxnSpPr>
        <p:spPr>
          <a:xfrm rot="16200000" flipH="1">
            <a:off x="905017" y="5070933"/>
            <a:ext cx="740770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11560" y="587727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403648" y="6237312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UI </a:t>
            </a:r>
            <a:r>
              <a:rPr lang="ko-KR" altLang="en-US" sz="900" dirty="0" smtClean="0">
                <a:solidFill>
                  <a:schemeClr val="tx1"/>
                </a:solidFill>
              </a:rPr>
              <a:t>공간 확인 후 상세 리스트 작성 예정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89092" y="5891229"/>
            <a:ext cx="533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게임 </a:t>
            </a:r>
            <a:r>
              <a:rPr lang="ko-KR" altLang="en-US" sz="1000" b="1" dirty="0" err="1" smtClean="0"/>
              <a:t>진행율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숙련도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이벤트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광고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를 통해 획득</a:t>
            </a:r>
            <a:endParaRPr lang="ko-KR" altLang="en-US" sz="1000" b="1" dirty="0"/>
          </a:p>
        </p:txBody>
      </p:sp>
      <p:cxnSp>
        <p:nvCxnSpPr>
          <p:cNvPr id="83" name="꺾인 연결선 82"/>
          <p:cNvCxnSpPr>
            <a:stCxn id="78" idx="2"/>
            <a:endCxn id="79" idx="1"/>
          </p:cNvCxnSpPr>
          <p:nvPr/>
        </p:nvCxnSpPr>
        <p:spPr>
          <a:xfrm rot="16200000" flipH="1">
            <a:off x="1178444" y="6120120"/>
            <a:ext cx="19391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937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38100">
          <a:solidFill>
            <a:schemeClr val="accent6">
              <a:lumMod val="75000"/>
            </a:schemeClr>
          </a:solidFill>
        </a:ln>
      </a:spPr>
      <a:bodyPr lIns="0" tIns="0" rIns="0" bIns="0" rtlCol="0" anchor="ctr"/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6">
              <a:lumMod val="75000"/>
            </a:schemeClr>
          </a:solidFill>
          <a:headEnd type="triangle"/>
          <a:tailEnd type="triangl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4504</Words>
  <Application>Microsoft Office PowerPoint</Application>
  <PresentationFormat>화면 슬라이드 쇼(4:3)</PresentationFormat>
  <Paragraphs>1290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진화 시스템</dc:title>
  <dc:creator>Microsoft Corporation</dc:creator>
  <cp:lastModifiedBy>skleen</cp:lastModifiedBy>
  <cp:revision>926</cp:revision>
  <cp:lastPrinted>2014-07-28T04:32:31Z</cp:lastPrinted>
  <dcterms:created xsi:type="dcterms:W3CDTF">2006-10-05T04:04:58Z</dcterms:created>
  <dcterms:modified xsi:type="dcterms:W3CDTF">2016-05-02T13:30:39Z</dcterms:modified>
</cp:coreProperties>
</file>