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8288000" cy="10287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nva Sans" panose="020B0604020202020204" charset="0"/>
      <p:regular r:id="rId43"/>
    </p:embeddedFont>
    <p:embeddedFont>
      <p:font typeface="Canva Sans Bold" panose="020B0604020202020204" charset="0"/>
      <p:regular r:id="rId44"/>
    </p:embeddedFont>
    <p:embeddedFont>
      <p:font typeface="Fredoka" panose="020B0604020202020204" charset="0"/>
      <p:regular r:id="rId45"/>
    </p:embeddedFont>
    <p:embeddedFont>
      <p:font typeface="Quicksand" panose="020B0604020202020204" charset="0"/>
      <p:regular r:id="rId46"/>
    </p:embeddedFont>
    <p:embeddedFont>
      <p:font typeface="Quicksand Bold" panose="020B0604020202020204" charset="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D94E-C677-4790-8572-1652E5E67A4B}" type="datetimeFigureOut">
              <a:rPr lang="en-US" smtClean="0"/>
              <a:t>20-Jun-25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AFEAE-D914-4C68-BDCE-1AF9B46C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AFEAE-D914-4C68-BDCE-1AF9B46C94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40.png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1.png"/><Relationship Id="rId1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2.1062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31439"/>
            <a:ext cx="16230600" cy="402739"/>
            <a:chOff x="0" y="0"/>
            <a:chExt cx="4274726" cy="106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06071"/>
            </a:xfrm>
            <a:custGeom>
              <a:avLst/>
              <a:gdLst/>
              <a:ahLst/>
              <a:cxnLst/>
              <a:rect l="l" t="t" r="r" b="b"/>
              <a:pathLst>
                <a:path w="4274726" h="106071">
                  <a:moveTo>
                    <a:pt x="0" y="0"/>
                  </a:moveTo>
                  <a:lnTo>
                    <a:pt x="4274726" y="0"/>
                  </a:lnTo>
                  <a:lnTo>
                    <a:pt x="4274726" y="106071"/>
                  </a:lnTo>
                  <a:lnTo>
                    <a:pt x="0" y="1060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44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199114"/>
            <a:ext cx="16437421" cy="249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1"/>
              </a:lnSpc>
            </a:pPr>
            <a:r>
              <a:rPr lang="en-US" sz="6481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 LLM-BASED FRAMEWORK FOR AUTOMATED PYTHON TEST GENERATION AND MUTATION TESTING EVALUATION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8689444"/>
            <a:ext cx="16230600" cy="455145"/>
            <a:chOff x="0" y="0"/>
            <a:chExt cx="4274726" cy="1198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19873"/>
            </a:xfrm>
            <a:custGeom>
              <a:avLst/>
              <a:gdLst/>
              <a:ahLst/>
              <a:cxnLst/>
              <a:rect l="l" t="t" r="r" b="b"/>
              <a:pathLst>
                <a:path w="4274726" h="119873">
                  <a:moveTo>
                    <a:pt x="0" y="0"/>
                  </a:moveTo>
                  <a:lnTo>
                    <a:pt x="4274726" y="0"/>
                  </a:lnTo>
                  <a:lnTo>
                    <a:pt x="4274726" y="119873"/>
                  </a:lnTo>
                  <a:lnTo>
                    <a:pt x="0" y="1198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57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034209" y="7100414"/>
            <a:ext cx="4219581" cy="154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Group ID: T2410250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1639" y="1028700"/>
            <a:ext cx="16007661" cy="7377470"/>
            <a:chOff x="0" y="0"/>
            <a:chExt cx="4216009" cy="1943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16009" cy="1943037"/>
            </a:xfrm>
            <a:custGeom>
              <a:avLst/>
              <a:gdLst/>
              <a:ahLst/>
              <a:cxnLst/>
              <a:rect l="l" t="t" r="r" b="b"/>
              <a:pathLst>
                <a:path w="4216009" h="1943037">
                  <a:moveTo>
                    <a:pt x="0" y="0"/>
                  </a:moveTo>
                  <a:lnTo>
                    <a:pt x="4216009" y="0"/>
                  </a:lnTo>
                  <a:lnTo>
                    <a:pt x="4216009" y="1943037"/>
                  </a:lnTo>
                  <a:lnTo>
                    <a:pt x="0" y="19430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216009" cy="20097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Tools used for generating Test Cases</a:t>
              </a:r>
            </a:p>
            <a:p>
              <a:pPr algn="ctr">
                <a:lnSpc>
                  <a:spcPts val="4339"/>
                </a:lnSpc>
              </a:pPr>
              <a:endParaRPr lang="en-US" sz="32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  <a:p>
              <a:pPr algn="just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Traditional Approaches:</a:t>
              </a:r>
            </a:p>
            <a:p>
              <a:pPr marL="669283" lvl="1" indent="-334641" algn="just">
                <a:lnSpc>
                  <a:spcPts val="4339"/>
                </a:lnSpc>
                <a:buAutoNum type="arabicPeriod"/>
              </a:pPr>
              <a:r>
                <a:rPr lang="en-US" sz="30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Pynguin</a:t>
              </a:r>
            </a:p>
            <a:p>
              <a:pPr marL="669283" lvl="1" indent="-334641" algn="just">
                <a:lnSpc>
                  <a:spcPts val="4339"/>
                </a:lnSpc>
                <a:buAutoNum type="arabicPeriod"/>
              </a:pPr>
              <a:r>
                <a:rPr lang="en-US" sz="30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Klara</a:t>
              </a:r>
            </a:p>
            <a:p>
              <a:pPr algn="just">
                <a:lnSpc>
                  <a:spcPts val="4339"/>
                </a:lnSpc>
              </a:pPr>
              <a:endPara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just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LLM-Based Approaches:    </a:t>
              </a:r>
            </a:p>
            <a:p>
              <a:pPr marL="669283" lvl="1" indent="-334641" algn="just">
                <a:lnSpc>
                  <a:spcPts val="4339"/>
                </a:lnSpc>
                <a:buAutoNum type="arabicPeriod"/>
              </a:pPr>
              <a:r>
                <a:rPr lang="en-US" sz="30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Chatgpt 4.0</a:t>
              </a:r>
            </a:p>
            <a:p>
              <a:pPr marL="669283" lvl="1" indent="-334641" algn="just">
                <a:lnSpc>
                  <a:spcPts val="4339"/>
                </a:lnSpc>
                <a:buAutoNum type="arabicPeriod"/>
              </a:pPr>
              <a:r>
                <a:rPr lang="en-US" sz="30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Gemini 1.5 Flash</a:t>
              </a:r>
            </a:p>
            <a:p>
              <a:pPr marL="669283" lvl="1" indent="-334641" algn="just">
                <a:lnSpc>
                  <a:spcPts val="4339"/>
                </a:lnSpc>
                <a:buAutoNum type="arabicPeriod"/>
              </a:pPr>
              <a:r>
                <a:rPr lang="en-US" sz="30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Claude 3.5 Sonnet</a:t>
              </a:r>
            </a:p>
            <a:p>
              <a:pPr marL="669283" lvl="1" indent="-334641" algn="just">
                <a:lnSpc>
                  <a:spcPts val="4339"/>
                </a:lnSpc>
                <a:buAutoNum type="arabicPeriod"/>
              </a:pPr>
              <a:r>
                <a:rPr lang="en-US" sz="30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Llama 3. 1 70B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4601634" y="5628947"/>
            <a:ext cx="2229473" cy="4114800"/>
          </a:xfrm>
          <a:custGeom>
            <a:avLst/>
            <a:gdLst/>
            <a:ahLst/>
            <a:cxnLst/>
            <a:rect l="l" t="t" r="r" b="b"/>
            <a:pathLst>
              <a:path w="2229473" h="4114800">
                <a:moveTo>
                  <a:pt x="0" y="0"/>
                </a:moveTo>
                <a:lnTo>
                  <a:pt x="2229474" y="0"/>
                </a:lnTo>
                <a:lnTo>
                  <a:pt x="22294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96000" y="9937750"/>
            <a:ext cx="12103299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5070" y="7445142"/>
            <a:ext cx="10195883" cy="1963971"/>
            <a:chOff x="0" y="0"/>
            <a:chExt cx="2685335" cy="5172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5336" cy="517260"/>
            </a:xfrm>
            <a:custGeom>
              <a:avLst/>
              <a:gdLst/>
              <a:ahLst/>
              <a:cxnLst/>
              <a:rect l="l" t="t" r="r" b="b"/>
              <a:pathLst>
                <a:path w="2685336" h="517260">
                  <a:moveTo>
                    <a:pt x="0" y="0"/>
                  </a:moveTo>
                  <a:lnTo>
                    <a:pt x="2685336" y="0"/>
                  </a:lnTo>
                  <a:lnTo>
                    <a:pt x="2685336" y="517260"/>
                  </a:lnTo>
                  <a:lnTo>
                    <a:pt x="0" y="5172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85335" cy="583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 of 27 PUT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621326" y="5143500"/>
            <a:ext cx="4092356" cy="4114800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" y="966671"/>
            <a:ext cx="10195883" cy="6290368"/>
          </a:xfrm>
          <a:custGeom>
            <a:avLst/>
            <a:gdLst/>
            <a:ahLst/>
            <a:cxnLst/>
            <a:rect l="l" t="t" r="r" b="b"/>
            <a:pathLst>
              <a:path w="10195883" h="6290368">
                <a:moveTo>
                  <a:pt x="0" y="0"/>
                </a:moveTo>
                <a:lnTo>
                  <a:pt x="10195883" y="0"/>
                </a:lnTo>
                <a:lnTo>
                  <a:pt x="10195883" y="6290368"/>
                </a:lnTo>
                <a:lnTo>
                  <a:pt x="0" y="6290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1" b="-11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7051" y="9937750"/>
            <a:ext cx="117109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  <p:sp>
        <p:nvSpPr>
          <p:cNvPr id="9" name="AutoShape 9"/>
          <p:cNvSpPr/>
          <p:nvPr/>
        </p:nvSpPr>
        <p:spPr>
          <a:xfrm>
            <a:off x="13836044" y="3004035"/>
            <a:ext cx="407893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4256911" y="2497940"/>
            <a:ext cx="2821186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No. of Killed Mutants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21606" y="3080235"/>
            <a:ext cx="5061939" cy="37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9"/>
              </a:lnSpc>
              <a:spcBef>
                <a:spcPct val="0"/>
              </a:spcBef>
            </a:pPr>
            <a:r>
              <a:rPr lang="en-US" sz="217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(Total - Incompetent - Timed-out)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41003" y="2790357"/>
            <a:ext cx="1375916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MutPy MS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57239" y="2770355"/>
            <a:ext cx="81196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 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94140" y="7445142"/>
            <a:ext cx="10127186" cy="1963971"/>
            <a:chOff x="0" y="0"/>
            <a:chExt cx="2667242" cy="5172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67242" cy="517260"/>
            </a:xfrm>
            <a:custGeom>
              <a:avLst/>
              <a:gdLst/>
              <a:ahLst/>
              <a:cxnLst/>
              <a:rect l="l" t="t" r="r" b="b"/>
              <a:pathLst>
                <a:path w="2667242" h="517260">
                  <a:moveTo>
                    <a:pt x="0" y="0"/>
                  </a:moveTo>
                  <a:lnTo>
                    <a:pt x="2667242" y="0"/>
                  </a:lnTo>
                  <a:lnTo>
                    <a:pt x="2667242" y="517260"/>
                  </a:lnTo>
                  <a:lnTo>
                    <a:pt x="0" y="5172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67242" cy="583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 of 20 PUT (HumanEval)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621326" y="5143500"/>
            <a:ext cx="4092356" cy="4114800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94140" y="938923"/>
            <a:ext cx="10127186" cy="6261977"/>
          </a:xfrm>
          <a:custGeom>
            <a:avLst/>
            <a:gdLst/>
            <a:ahLst/>
            <a:cxnLst/>
            <a:rect l="l" t="t" r="r" b="b"/>
            <a:pathLst>
              <a:path w="10127186" h="6261977">
                <a:moveTo>
                  <a:pt x="0" y="0"/>
                </a:moveTo>
                <a:lnTo>
                  <a:pt x="10127186" y="0"/>
                </a:lnTo>
                <a:lnTo>
                  <a:pt x="10127186" y="6261977"/>
                </a:lnTo>
                <a:lnTo>
                  <a:pt x="0" y="6261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7985" y="9937750"/>
            <a:ext cx="1168001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18267" y="561658"/>
            <a:ext cx="11150249" cy="934084"/>
            <a:chOff x="0" y="0"/>
            <a:chExt cx="2936691" cy="246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6691" cy="246014"/>
            </a:xfrm>
            <a:custGeom>
              <a:avLst/>
              <a:gdLst/>
              <a:ahLst/>
              <a:cxnLst/>
              <a:rect l="l" t="t" r="r" b="b"/>
              <a:pathLst>
                <a:path w="2936691" h="246014">
                  <a:moveTo>
                    <a:pt x="0" y="0"/>
                  </a:moveTo>
                  <a:lnTo>
                    <a:pt x="2936691" y="0"/>
                  </a:lnTo>
                  <a:lnTo>
                    <a:pt x="2936691" y="246014"/>
                  </a:lnTo>
                  <a:lnTo>
                    <a:pt x="0" y="2460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36691" cy="31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Pynguin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98228" y="1748899"/>
            <a:ext cx="7959972" cy="5157233"/>
          </a:xfrm>
          <a:custGeom>
            <a:avLst/>
            <a:gdLst/>
            <a:ahLst/>
            <a:cxnLst/>
            <a:rect l="l" t="t" r="r" b="b"/>
            <a:pathLst>
              <a:path w="7639256" h="4723607">
                <a:moveTo>
                  <a:pt x="0" y="0"/>
                </a:moveTo>
                <a:lnTo>
                  <a:pt x="7639256" y="0"/>
                </a:lnTo>
                <a:lnTo>
                  <a:pt x="7639256" y="4723607"/>
                </a:lnTo>
                <a:lnTo>
                  <a:pt x="0" y="4723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6" name="Object 6"/>
          <p:cNvGraphicFramePr/>
          <p:nvPr>
            <p:extLst>
              <p:ext uri="{D42A27DB-BD31-4B8C-83A1-F6EECF244321}">
                <p14:modId xmlns:p14="http://schemas.microsoft.com/office/powerpoint/2010/main" val="686941461"/>
              </p:ext>
            </p:extLst>
          </p:nvPr>
        </p:nvGraphicFramePr>
        <p:xfrm>
          <a:off x="8001000" y="952500"/>
          <a:ext cx="9601199" cy="620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9042400" imgH="5689600" progId="Excel.Sheet.12">
                  <p:embed/>
                </p:oleObj>
              </mc:Choice>
              <mc:Fallback>
                <p:oleObj name="Worksheet" r:id="rId4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1000" y="952500"/>
                        <a:ext cx="9601199" cy="620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1853895" y="7159290"/>
            <a:ext cx="13538750" cy="2376644"/>
            <a:chOff x="0" y="0"/>
            <a:chExt cx="3565761" cy="625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5761" cy="625947"/>
            </a:xfrm>
            <a:custGeom>
              <a:avLst/>
              <a:gdLst/>
              <a:ahLst/>
              <a:cxnLst/>
              <a:rect l="l" t="t" r="r" b="b"/>
              <a:pathLst>
                <a:path w="3565761" h="625947">
                  <a:moveTo>
                    <a:pt x="0" y="0"/>
                  </a:moveTo>
                  <a:lnTo>
                    <a:pt x="3565761" y="0"/>
                  </a:lnTo>
                  <a:lnTo>
                    <a:pt x="3565761" y="625947"/>
                  </a:lnTo>
                  <a:lnTo>
                    <a:pt x="0" y="6259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565761" cy="69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Total generated mutants: 131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Killed: 37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score: 43.83%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08742" y="561658"/>
            <a:ext cx="11150249" cy="934084"/>
            <a:chOff x="0" y="0"/>
            <a:chExt cx="2936691" cy="246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6691" cy="246014"/>
            </a:xfrm>
            <a:custGeom>
              <a:avLst/>
              <a:gdLst/>
              <a:ahLst/>
              <a:cxnLst/>
              <a:rect l="l" t="t" r="r" b="b"/>
              <a:pathLst>
                <a:path w="2936691" h="246014">
                  <a:moveTo>
                    <a:pt x="0" y="0"/>
                  </a:moveTo>
                  <a:lnTo>
                    <a:pt x="2936691" y="0"/>
                  </a:lnTo>
                  <a:lnTo>
                    <a:pt x="2936691" y="246014"/>
                  </a:lnTo>
                  <a:lnTo>
                    <a:pt x="0" y="2460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36691" cy="31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Klara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178" y="1748899"/>
            <a:ext cx="7826622" cy="4960951"/>
          </a:xfrm>
          <a:custGeom>
            <a:avLst/>
            <a:gdLst/>
            <a:ahLst/>
            <a:cxnLst/>
            <a:rect l="l" t="t" r="r" b="b"/>
            <a:pathLst>
              <a:path w="7639256" h="4723607">
                <a:moveTo>
                  <a:pt x="0" y="0"/>
                </a:moveTo>
                <a:lnTo>
                  <a:pt x="7639256" y="0"/>
                </a:lnTo>
                <a:lnTo>
                  <a:pt x="7639256" y="4723607"/>
                </a:lnTo>
                <a:lnTo>
                  <a:pt x="0" y="4723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r="-12"/>
            </a:stretch>
          </a:blipFill>
        </p:spPr>
      </p:sp>
      <p:graphicFrame>
        <p:nvGraphicFramePr>
          <p:cNvPr id="6" name="Object 6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9042400" imgH="5689600" progId="Excel.Sheet.12">
                  <p:embed/>
                </p:oleObj>
              </mc:Choice>
              <mc:Fallback>
                <p:oleObj name="Worksheet" r:id="rId4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2588344" y="7195624"/>
            <a:ext cx="13538750" cy="2376644"/>
            <a:chOff x="0" y="0"/>
            <a:chExt cx="3565761" cy="625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5761" cy="625947"/>
            </a:xfrm>
            <a:custGeom>
              <a:avLst/>
              <a:gdLst/>
              <a:ahLst/>
              <a:cxnLst/>
              <a:rect l="l" t="t" r="r" b="b"/>
              <a:pathLst>
                <a:path w="3565761" h="625947">
                  <a:moveTo>
                    <a:pt x="0" y="0"/>
                  </a:moveTo>
                  <a:lnTo>
                    <a:pt x="3565761" y="0"/>
                  </a:lnTo>
                  <a:lnTo>
                    <a:pt x="3565761" y="625947"/>
                  </a:lnTo>
                  <a:lnTo>
                    <a:pt x="0" y="6259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565761" cy="69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Total generated mutants: 124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Killed: 1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score: 4.03%</a:t>
              </a:r>
            </a:p>
          </p:txBody>
        </p:sp>
      </p:grpSp>
      <p:graphicFrame>
        <p:nvGraphicFramePr>
          <p:cNvPr id="10" name="Object 10"/>
          <p:cNvGraphicFramePr/>
          <p:nvPr>
            <p:extLst>
              <p:ext uri="{D42A27DB-BD31-4B8C-83A1-F6EECF244321}">
                <p14:modId xmlns:p14="http://schemas.microsoft.com/office/powerpoint/2010/main" val="1953060919"/>
              </p:ext>
            </p:extLst>
          </p:nvPr>
        </p:nvGraphicFramePr>
        <p:xfrm>
          <a:off x="8085304" y="952500"/>
          <a:ext cx="9723518" cy="598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6" imgW="9042400" imgH="5689600" progId="Excel.Sheet.12">
                  <p:embed/>
                </p:oleObj>
              </mc:Choice>
              <mc:Fallback>
                <p:oleObj name="Worksheet" r:id="rId6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85304" y="952500"/>
                        <a:ext cx="9723518" cy="5989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08742" y="561658"/>
            <a:ext cx="11150249" cy="934084"/>
            <a:chOff x="0" y="0"/>
            <a:chExt cx="2936691" cy="246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6691" cy="246014"/>
            </a:xfrm>
            <a:custGeom>
              <a:avLst/>
              <a:gdLst/>
              <a:ahLst/>
              <a:cxnLst/>
              <a:rect l="l" t="t" r="r" b="b"/>
              <a:pathLst>
                <a:path w="2936691" h="246014">
                  <a:moveTo>
                    <a:pt x="0" y="0"/>
                  </a:moveTo>
                  <a:lnTo>
                    <a:pt x="2936691" y="0"/>
                  </a:lnTo>
                  <a:lnTo>
                    <a:pt x="2936691" y="246014"/>
                  </a:lnTo>
                  <a:lnTo>
                    <a:pt x="0" y="2460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36691" cy="31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Llama 3.1 70B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179" y="1986242"/>
            <a:ext cx="7639256" cy="4723607"/>
          </a:xfrm>
          <a:custGeom>
            <a:avLst/>
            <a:gdLst/>
            <a:ahLst/>
            <a:cxnLst/>
            <a:rect l="l" t="t" r="r" b="b"/>
            <a:pathLst>
              <a:path w="7639256" h="4723607">
                <a:moveTo>
                  <a:pt x="0" y="0"/>
                </a:moveTo>
                <a:lnTo>
                  <a:pt x="7639256" y="0"/>
                </a:lnTo>
                <a:lnTo>
                  <a:pt x="7639256" y="4723607"/>
                </a:lnTo>
                <a:lnTo>
                  <a:pt x="0" y="4723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r="-12"/>
            </a:stretch>
          </a:blipFill>
        </p:spPr>
      </p:sp>
      <p:graphicFrame>
        <p:nvGraphicFramePr>
          <p:cNvPr id="6" name="Object 6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Worksheet" r:id="rId4" imgW="9042400" imgH="5689600" progId="Excel.Sheet.12">
                  <p:embed/>
                </p:oleObj>
              </mc:Choice>
              <mc:Fallback>
                <p:oleObj name="Worksheet" r:id="rId4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2114491" y="7384215"/>
            <a:ext cx="13538750" cy="2376644"/>
            <a:chOff x="0" y="0"/>
            <a:chExt cx="3565761" cy="625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5761" cy="625947"/>
            </a:xfrm>
            <a:custGeom>
              <a:avLst/>
              <a:gdLst/>
              <a:ahLst/>
              <a:cxnLst/>
              <a:rect l="l" t="t" r="r" b="b"/>
              <a:pathLst>
                <a:path w="3565761" h="625947">
                  <a:moveTo>
                    <a:pt x="0" y="0"/>
                  </a:moveTo>
                  <a:lnTo>
                    <a:pt x="3565761" y="0"/>
                  </a:lnTo>
                  <a:lnTo>
                    <a:pt x="3565761" y="625947"/>
                  </a:lnTo>
                  <a:lnTo>
                    <a:pt x="0" y="6259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565761" cy="69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Total generated mutants: 229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Killed: 195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score: 91.21%</a:t>
              </a:r>
            </a:p>
          </p:txBody>
        </p:sp>
      </p:grpSp>
      <p:graphicFrame>
        <p:nvGraphicFramePr>
          <p:cNvPr id="10" name="Object 10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Worksheet" r:id="rId6" imgW="9042400" imgH="5689600" progId="Excel.Sheet.12">
                  <p:embed/>
                </p:oleObj>
              </mc:Choice>
              <mc:Fallback>
                <p:oleObj name="Worksheet" r:id="rId6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/>
          <p:nvPr>
            <p:extLst>
              <p:ext uri="{D42A27DB-BD31-4B8C-83A1-F6EECF244321}">
                <p14:modId xmlns:p14="http://schemas.microsoft.com/office/powerpoint/2010/main" val="751612059"/>
              </p:ext>
            </p:extLst>
          </p:nvPr>
        </p:nvGraphicFramePr>
        <p:xfrm>
          <a:off x="8118435" y="1320664"/>
          <a:ext cx="9440695" cy="60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8" imgW="9042400" imgH="6108700" progId="Excel.Sheet.12">
                  <p:embed/>
                </p:oleObj>
              </mc:Choice>
              <mc:Fallback>
                <p:oleObj name="Worksheet" r:id="rId8" imgW="90424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18435" y="1320664"/>
                        <a:ext cx="9440695" cy="60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08742" y="561658"/>
            <a:ext cx="11150249" cy="934084"/>
            <a:chOff x="0" y="0"/>
            <a:chExt cx="2936691" cy="246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6691" cy="246014"/>
            </a:xfrm>
            <a:custGeom>
              <a:avLst/>
              <a:gdLst/>
              <a:ahLst/>
              <a:cxnLst/>
              <a:rect l="l" t="t" r="r" b="b"/>
              <a:pathLst>
                <a:path w="2936691" h="246014">
                  <a:moveTo>
                    <a:pt x="0" y="0"/>
                  </a:moveTo>
                  <a:lnTo>
                    <a:pt x="2936691" y="0"/>
                  </a:lnTo>
                  <a:lnTo>
                    <a:pt x="2936691" y="246014"/>
                  </a:lnTo>
                  <a:lnTo>
                    <a:pt x="0" y="2460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36691" cy="31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ChatGpt 4-o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179" y="1986242"/>
            <a:ext cx="7639256" cy="4723607"/>
          </a:xfrm>
          <a:custGeom>
            <a:avLst/>
            <a:gdLst/>
            <a:ahLst/>
            <a:cxnLst/>
            <a:rect l="l" t="t" r="r" b="b"/>
            <a:pathLst>
              <a:path w="7639256" h="4723607">
                <a:moveTo>
                  <a:pt x="0" y="0"/>
                </a:moveTo>
                <a:lnTo>
                  <a:pt x="7639256" y="0"/>
                </a:lnTo>
                <a:lnTo>
                  <a:pt x="7639256" y="4723607"/>
                </a:lnTo>
                <a:lnTo>
                  <a:pt x="0" y="4723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r="-12"/>
            </a:stretch>
          </a:blipFill>
        </p:spPr>
      </p:sp>
      <p:graphicFrame>
        <p:nvGraphicFramePr>
          <p:cNvPr id="6" name="Object 6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4" imgW="9042400" imgH="5689600" progId="Excel.Sheet.12">
                  <p:embed/>
                </p:oleObj>
              </mc:Choice>
              <mc:Fallback>
                <p:oleObj name="Worksheet" r:id="rId4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2114491" y="7384215"/>
            <a:ext cx="13538750" cy="2376644"/>
            <a:chOff x="0" y="0"/>
            <a:chExt cx="3565761" cy="625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5761" cy="625947"/>
            </a:xfrm>
            <a:custGeom>
              <a:avLst/>
              <a:gdLst/>
              <a:ahLst/>
              <a:cxnLst/>
              <a:rect l="l" t="t" r="r" b="b"/>
              <a:pathLst>
                <a:path w="3565761" h="625947">
                  <a:moveTo>
                    <a:pt x="0" y="0"/>
                  </a:moveTo>
                  <a:lnTo>
                    <a:pt x="3565761" y="0"/>
                  </a:lnTo>
                  <a:lnTo>
                    <a:pt x="3565761" y="625947"/>
                  </a:lnTo>
                  <a:lnTo>
                    <a:pt x="0" y="6259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565761" cy="69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Total generated mutants: 135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Killed: 84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score: 71.75%</a:t>
              </a:r>
            </a:p>
          </p:txBody>
        </p:sp>
      </p:grpSp>
      <p:graphicFrame>
        <p:nvGraphicFramePr>
          <p:cNvPr id="10" name="Object 10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6" imgW="9042400" imgH="5689600" progId="Excel.Sheet.12">
                  <p:embed/>
                </p:oleObj>
              </mc:Choice>
              <mc:Fallback>
                <p:oleObj name="Worksheet" r:id="rId6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/>
          <p:nvPr/>
        </p:nvGraphicFramePr>
        <p:xfrm>
          <a:off x="9025757" y="1986242"/>
          <a:ext cx="75438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r:id="rId8" imgW="9042400" imgH="6108700" progId="Excel.Sheet.12">
                  <p:embed/>
                </p:oleObj>
              </mc:Choice>
              <mc:Fallback>
                <p:oleObj name="Worksheet" r:id="rId8" imgW="90424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/>
          <p:nvPr>
            <p:extLst>
              <p:ext uri="{D42A27DB-BD31-4B8C-83A1-F6EECF244321}">
                <p14:modId xmlns:p14="http://schemas.microsoft.com/office/powerpoint/2010/main" val="2717679149"/>
              </p:ext>
            </p:extLst>
          </p:nvPr>
        </p:nvGraphicFramePr>
        <p:xfrm>
          <a:off x="8001001" y="1234445"/>
          <a:ext cx="9525000" cy="5719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Worksheet" r:id="rId10" imgW="9042400" imgH="5689600" progId="Excel.Sheet.12">
                  <p:embed/>
                </p:oleObj>
              </mc:Choice>
              <mc:Fallback>
                <p:oleObj name="Worksheet" r:id="rId10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01001" y="1234445"/>
                        <a:ext cx="9525000" cy="5719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03152" y="800100"/>
            <a:ext cx="11150249" cy="934084"/>
            <a:chOff x="0" y="0"/>
            <a:chExt cx="2936691" cy="246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6691" cy="246014"/>
            </a:xfrm>
            <a:custGeom>
              <a:avLst/>
              <a:gdLst/>
              <a:ahLst/>
              <a:cxnLst/>
              <a:rect l="l" t="t" r="r" b="b"/>
              <a:pathLst>
                <a:path w="2936691" h="246014">
                  <a:moveTo>
                    <a:pt x="0" y="0"/>
                  </a:moveTo>
                  <a:lnTo>
                    <a:pt x="2936691" y="0"/>
                  </a:lnTo>
                  <a:lnTo>
                    <a:pt x="2936691" y="246014"/>
                  </a:lnTo>
                  <a:lnTo>
                    <a:pt x="0" y="2460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36691" cy="31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Gemini 1.5 Flash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179" y="1986242"/>
            <a:ext cx="7639256" cy="4723607"/>
          </a:xfrm>
          <a:custGeom>
            <a:avLst/>
            <a:gdLst/>
            <a:ahLst/>
            <a:cxnLst/>
            <a:rect l="l" t="t" r="r" b="b"/>
            <a:pathLst>
              <a:path w="7639256" h="4723607">
                <a:moveTo>
                  <a:pt x="0" y="0"/>
                </a:moveTo>
                <a:lnTo>
                  <a:pt x="7639256" y="0"/>
                </a:lnTo>
                <a:lnTo>
                  <a:pt x="7639256" y="4723607"/>
                </a:lnTo>
                <a:lnTo>
                  <a:pt x="0" y="4723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r="-12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4491" y="7384215"/>
            <a:ext cx="13538750" cy="2376644"/>
            <a:chOff x="0" y="0"/>
            <a:chExt cx="3565761" cy="625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5761" cy="625947"/>
            </a:xfrm>
            <a:custGeom>
              <a:avLst/>
              <a:gdLst/>
              <a:ahLst/>
              <a:cxnLst/>
              <a:rect l="l" t="t" r="r" b="b"/>
              <a:pathLst>
                <a:path w="3565761" h="625947">
                  <a:moveTo>
                    <a:pt x="0" y="0"/>
                  </a:moveTo>
                  <a:lnTo>
                    <a:pt x="3565761" y="0"/>
                  </a:lnTo>
                  <a:lnTo>
                    <a:pt x="3565761" y="625947"/>
                  </a:lnTo>
                  <a:lnTo>
                    <a:pt x="0" y="6259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565761" cy="69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Total generated mutants: 130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Killed: 105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score: 91.10%</a:t>
              </a:r>
            </a:p>
          </p:txBody>
        </p:sp>
      </p:grpSp>
      <p:graphicFrame>
        <p:nvGraphicFramePr>
          <p:cNvPr id="13" name="Object 13"/>
          <p:cNvGraphicFramePr/>
          <p:nvPr>
            <p:extLst>
              <p:ext uri="{D42A27DB-BD31-4B8C-83A1-F6EECF244321}">
                <p14:modId xmlns:p14="http://schemas.microsoft.com/office/powerpoint/2010/main" val="2049180414"/>
              </p:ext>
            </p:extLst>
          </p:nvPr>
        </p:nvGraphicFramePr>
        <p:xfrm>
          <a:off x="7931426" y="1354223"/>
          <a:ext cx="9877395" cy="561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4" imgW="9042400" imgH="5689600" progId="Excel.Sheet.12">
                  <p:embed/>
                </p:oleObj>
              </mc:Choice>
              <mc:Fallback>
                <p:oleObj name="Worksheet" r:id="rId4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1426" y="1354223"/>
                        <a:ext cx="9877395" cy="561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08742" y="800100"/>
            <a:ext cx="11150249" cy="934084"/>
            <a:chOff x="0" y="0"/>
            <a:chExt cx="2936691" cy="246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36691" cy="246014"/>
            </a:xfrm>
            <a:custGeom>
              <a:avLst/>
              <a:gdLst/>
              <a:ahLst/>
              <a:cxnLst/>
              <a:rect l="l" t="t" r="r" b="b"/>
              <a:pathLst>
                <a:path w="2936691" h="246014">
                  <a:moveTo>
                    <a:pt x="0" y="0"/>
                  </a:moveTo>
                  <a:lnTo>
                    <a:pt x="2936691" y="0"/>
                  </a:lnTo>
                  <a:lnTo>
                    <a:pt x="2936691" y="246014"/>
                  </a:lnTo>
                  <a:lnTo>
                    <a:pt x="0" y="2460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36691" cy="31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Claude 3.5 Sonnet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79179" y="1986242"/>
            <a:ext cx="7639256" cy="4723607"/>
          </a:xfrm>
          <a:custGeom>
            <a:avLst/>
            <a:gdLst/>
            <a:ahLst/>
            <a:cxnLst/>
            <a:rect l="l" t="t" r="r" b="b"/>
            <a:pathLst>
              <a:path w="7639256" h="4723607">
                <a:moveTo>
                  <a:pt x="0" y="0"/>
                </a:moveTo>
                <a:lnTo>
                  <a:pt x="7639256" y="0"/>
                </a:lnTo>
                <a:lnTo>
                  <a:pt x="7639256" y="4723607"/>
                </a:lnTo>
                <a:lnTo>
                  <a:pt x="0" y="4723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" r="-12"/>
            </a:stretch>
          </a:blipFill>
        </p:spPr>
      </p:sp>
      <p:graphicFrame>
        <p:nvGraphicFramePr>
          <p:cNvPr id="6" name="Object 6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r:id="rId4" imgW="9042400" imgH="5689600" progId="Excel.Sheet.12">
                  <p:embed/>
                </p:oleObj>
              </mc:Choice>
              <mc:Fallback>
                <p:oleObj name="Worksheet" r:id="rId4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2114491" y="7384215"/>
            <a:ext cx="13538750" cy="2376644"/>
            <a:chOff x="0" y="0"/>
            <a:chExt cx="3565761" cy="6259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5761" cy="625947"/>
            </a:xfrm>
            <a:custGeom>
              <a:avLst/>
              <a:gdLst/>
              <a:ahLst/>
              <a:cxnLst/>
              <a:rect l="l" t="t" r="r" b="b"/>
              <a:pathLst>
                <a:path w="3565761" h="625947">
                  <a:moveTo>
                    <a:pt x="0" y="0"/>
                  </a:moveTo>
                  <a:lnTo>
                    <a:pt x="3565761" y="0"/>
                  </a:lnTo>
                  <a:lnTo>
                    <a:pt x="3565761" y="625947"/>
                  </a:lnTo>
                  <a:lnTo>
                    <a:pt x="0" y="6259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565761" cy="6926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Total generated mutants: 180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Killed: 171</a:t>
              </a:r>
            </a:p>
            <a:p>
              <a:pPr marL="734051" lvl="1" indent="-367026" algn="ctr">
                <a:lnSpc>
                  <a:spcPts val="4759"/>
                </a:lnSpc>
                <a:buFont typeface="Arial"/>
                <a:buChar char="•"/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Average mutation score: 98.00%</a:t>
              </a:r>
            </a:p>
          </p:txBody>
        </p:sp>
      </p:grpSp>
      <p:graphicFrame>
        <p:nvGraphicFramePr>
          <p:cNvPr id="10" name="Object 10"/>
          <p:cNvGraphicFramePr/>
          <p:nvPr/>
        </p:nvGraphicFramePr>
        <p:xfrm>
          <a:off x="9025757" y="1986242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Worksheet" r:id="rId6" imgW="9042400" imgH="5689600" progId="Excel.Sheet.12">
                  <p:embed/>
                </p:oleObj>
              </mc:Choice>
              <mc:Fallback>
                <p:oleObj name="Worksheet" r:id="rId6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/>
          <p:nvPr/>
        </p:nvGraphicFramePr>
        <p:xfrm>
          <a:off x="9025757" y="1986242"/>
          <a:ext cx="754380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Worksheet" r:id="rId8" imgW="9042400" imgH="6108700" progId="Excel.Sheet.12">
                  <p:embed/>
                </p:oleObj>
              </mc:Choice>
              <mc:Fallback>
                <p:oleObj name="Worksheet" r:id="rId8" imgW="90424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25757" y="1986242"/>
                        <a:ext cx="754380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/>
          <p:nvPr/>
        </p:nvGraphicFramePr>
        <p:xfrm>
          <a:off x="9025757" y="1962784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Worksheet" r:id="rId10" imgW="9042400" imgH="5689600" progId="Excel.Sheet.12">
                  <p:embed/>
                </p:oleObj>
              </mc:Choice>
              <mc:Fallback>
                <p:oleObj name="Worksheet" r:id="rId10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25757" y="1962784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/>
          <p:nvPr/>
        </p:nvGraphicFramePr>
        <p:xfrm>
          <a:off x="8883866" y="1962784"/>
          <a:ext cx="7543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Worksheet" r:id="rId12" imgW="9042400" imgH="5689600" progId="Excel.Sheet.12">
                  <p:embed/>
                </p:oleObj>
              </mc:Choice>
              <mc:Fallback>
                <p:oleObj name="Worksheet" r:id="rId12" imgW="9042400" imgH="568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83866" y="1962784"/>
                        <a:ext cx="75438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/>
          <p:nvPr>
            <p:extLst>
              <p:ext uri="{D42A27DB-BD31-4B8C-83A1-F6EECF244321}">
                <p14:modId xmlns:p14="http://schemas.microsoft.com/office/powerpoint/2010/main" val="1280721959"/>
              </p:ext>
            </p:extLst>
          </p:nvPr>
        </p:nvGraphicFramePr>
        <p:xfrm>
          <a:off x="8001000" y="1220055"/>
          <a:ext cx="9442227" cy="616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Worksheet" r:id="rId14" imgW="9042400" imgH="6108700" progId="Excel.Sheet.12">
                  <p:embed/>
                </p:oleObj>
              </mc:Choice>
              <mc:Fallback>
                <p:oleObj name="Worksheet" r:id="rId14" imgW="9042400" imgH="6108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01000" y="1220055"/>
                        <a:ext cx="9442227" cy="616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9236E7-4E4D-4228-8813-2EFC127CCF62}"/>
              </a:ext>
            </a:extLst>
          </p:cNvPr>
          <p:cNvSpPr/>
          <p:nvPr/>
        </p:nvSpPr>
        <p:spPr>
          <a:xfrm>
            <a:off x="0" y="1613441"/>
            <a:ext cx="18287999" cy="6273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904999" y="2715657"/>
            <a:ext cx="14478000" cy="4424493"/>
          </a:xfrm>
          <a:custGeom>
            <a:avLst/>
            <a:gdLst/>
            <a:ahLst/>
            <a:cxnLst/>
            <a:rect l="l" t="t" r="r" b="b"/>
            <a:pathLst>
              <a:path w="17953136" h="5363499">
                <a:moveTo>
                  <a:pt x="0" y="0"/>
                </a:moveTo>
                <a:lnTo>
                  <a:pt x="17953136" y="0"/>
                </a:lnTo>
                <a:lnTo>
                  <a:pt x="17953136" y="5363499"/>
                </a:lnTo>
                <a:lnTo>
                  <a:pt x="0" y="5363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6248" y="511225"/>
            <a:ext cx="5266611" cy="110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72"/>
              </a:lnSpc>
              <a:spcBef>
                <a:spcPct val="0"/>
              </a:spcBef>
            </a:pPr>
            <a:r>
              <a:rPr lang="en-US" sz="648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3872" y="7981636"/>
            <a:ext cx="3751362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Fig: Workflow of ASTRA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99643" y="8911272"/>
            <a:ext cx="14088715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ASTRA (</a:t>
            </a:r>
            <a:r>
              <a:rPr lang="en-US" sz="28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</a:t>
            </a: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utomated </a:t>
            </a:r>
            <a:r>
              <a:rPr lang="en-US" sz="28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</a:t>
            </a: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oftware </a:t>
            </a:r>
            <a:r>
              <a:rPr lang="en-US" sz="28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</a:t>
            </a: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esting, </a:t>
            </a:r>
            <a:r>
              <a:rPr lang="en-US" sz="28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</a:t>
            </a: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epair, and </a:t>
            </a:r>
            <a:r>
              <a:rPr lang="en-US" sz="28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</a:t>
            </a: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nalysis) 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4245" y="6468522"/>
            <a:ext cx="4713766" cy="3091403"/>
            <a:chOff x="0" y="0"/>
            <a:chExt cx="1241486" cy="8141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486" cy="814197"/>
            </a:xfrm>
            <a:custGeom>
              <a:avLst/>
              <a:gdLst/>
              <a:ahLst/>
              <a:cxnLst/>
              <a:rect l="l" t="t" r="r" b="b"/>
              <a:pathLst>
                <a:path w="1241486" h="814197">
                  <a:moveTo>
                    <a:pt x="0" y="0"/>
                  </a:moveTo>
                  <a:lnTo>
                    <a:pt x="1241486" y="0"/>
                  </a:lnTo>
                  <a:lnTo>
                    <a:pt x="1241486" y="814197"/>
                  </a:lnTo>
                  <a:lnTo>
                    <a:pt x="0" y="814197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241486" cy="871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Supervised by: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Md. Aquib Azmain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Lecturer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Department of Computer Science and Engineering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Brac University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98491" y="6468522"/>
            <a:ext cx="4713766" cy="3091403"/>
            <a:chOff x="0" y="0"/>
            <a:chExt cx="1241486" cy="8141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1486" cy="814197"/>
            </a:xfrm>
            <a:custGeom>
              <a:avLst/>
              <a:gdLst/>
              <a:ahLst/>
              <a:cxnLst/>
              <a:rect l="l" t="t" r="r" b="b"/>
              <a:pathLst>
                <a:path w="1241486" h="814197">
                  <a:moveTo>
                    <a:pt x="0" y="0"/>
                  </a:moveTo>
                  <a:lnTo>
                    <a:pt x="1241486" y="0"/>
                  </a:lnTo>
                  <a:lnTo>
                    <a:pt x="1241486" y="814197"/>
                  </a:lnTo>
                  <a:lnTo>
                    <a:pt x="0" y="814197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41486" cy="871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Co-supervised by: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Fakhruddin Gazzali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Lecturer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Department of Computer Science and Engineering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Brac University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19888" y="1294941"/>
            <a:ext cx="7648225" cy="6113112"/>
            <a:chOff x="0" y="0"/>
            <a:chExt cx="2014347" cy="16100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4347" cy="1610038"/>
            </a:xfrm>
            <a:custGeom>
              <a:avLst/>
              <a:gdLst/>
              <a:ahLst/>
              <a:cxnLst/>
              <a:rect l="l" t="t" r="r" b="b"/>
              <a:pathLst>
                <a:path w="2014347" h="1610038">
                  <a:moveTo>
                    <a:pt x="0" y="0"/>
                  </a:moveTo>
                  <a:lnTo>
                    <a:pt x="2014347" y="0"/>
                  </a:lnTo>
                  <a:lnTo>
                    <a:pt x="2014347" y="1610038"/>
                  </a:lnTo>
                  <a:lnTo>
                    <a:pt x="0" y="16100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014347" cy="1676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Presented by:</a:t>
              </a:r>
            </a:p>
            <a:p>
              <a:pPr algn="ctr">
                <a:lnSpc>
                  <a:spcPts val="4759"/>
                </a:lnSpc>
              </a:pPr>
              <a:endParaRPr lang="en-US" sz="33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Sadnan Nafis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21201249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Abdullah Al Walid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21201651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Amatus Subhan Anuja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24141126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96001" y="9937750"/>
            <a:ext cx="121920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7470" y="4218050"/>
            <a:ext cx="12665750" cy="4380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4"/>
              </a:lnSpc>
            </a:pPr>
            <a:r>
              <a:rPr lang="en-US" sz="414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Minimal instruction: “Generate test cases from code”</a:t>
            </a:r>
          </a:p>
          <a:p>
            <a:pPr algn="l">
              <a:lnSpc>
                <a:spcPts val="5804"/>
              </a:lnSpc>
            </a:pPr>
            <a:endParaRPr lang="en-US" sz="4145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5804"/>
              </a:lnSpc>
            </a:pPr>
            <a:r>
              <a:rPr lang="en-US" sz="414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Problems:</a:t>
            </a:r>
          </a:p>
          <a:p>
            <a:pPr marL="895063" lvl="1" indent="-447532" algn="l">
              <a:lnSpc>
                <a:spcPts val="5804"/>
              </a:lnSpc>
              <a:buFont typeface="Arial"/>
              <a:buChar char="•"/>
            </a:pPr>
            <a:r>
              <a:rPr lang="en-US" sz="414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Hallucinated fixes</a:t>
            </a:r>
          </a:p>
          <a:p>
            <a:pPr marL="895063" lvl="1" indent="-447532" algn="l">
              <a:lnSpc>
                <a:spcPts val="5804"/>
              </a:lnSpc>
              <a:buFont typeface="Arial"/>
              <a:buChar char="•"/>
            </a:pPr>
            <a:r>
              <a:rPr lang="en-US" sz="414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Weak or failing test cases</a:t>
            </a:r>
          </a:p>
          <a:p>
            <a:pPr marL="895063" lvl="1" indent="-447532" algn="l">
              <a:lnSpc>
                <a:spcPts val="5804"/>
              </a:lnSpc>
              <a:buFont typeface="Arial"/>
              <a:buChar char="•"/>
            </a:pPr>
            <a:r>
              <a:rPr lang="en-US" sz="414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Lacked structure and consistency</a:t>
            </a:r>
          </a:p>
        </p:txBody>
      </p:sp>
      <p:sp>
        <p:nvSpPr>
          <p:cNvPr id="3" name="Freeform 3"/>
          <p:cNvSpPr/>
          <p:nvPr/>
        </p:nvSpPr>
        <p:spPr>
          <a:xfrm>
            <a:off x="14765060" y="3364774"/>
            <a:ext cx="3557451" cy="3557451"/>
          </a:xfrm>
          <a:custGeom>
            <a:avLst/>
            <a:gdLst/>
            <a:ahLst/>
            <a:cxnLst/>
            <a:rect l="l" t="t" r="r" b="b"/>
            <a:pathLst>
              <a:path w="3557451" h="3557451">
                <a:moveTo>
                  <a:pt x="0" y="0"/>
                </a:moveTo>
                <a:lnTo>
                  <a:pt x="3557451" y="0"/>
                </a:lnTo>
                <a:lnTo>
                  <a:pt x="3557451" y="3557452"/>
                </a:lnTo>
                <a:lnTo>
                  <a:pt x="0" y="355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02452" y="2301294"/>
            <a:ext cx="946993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</a:t>
            </a:r>
            <a:r>
              <a:rPr lang="en-US" sz="5199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ase 1: Zero-Shot Prompting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64893" y="9889573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60279" y="511225"/>
            <a:ext cx="8122321" cy="1102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072"/>
              </a:lnSpc>
              <a:spcBef>
                <a:spcPct val="0"/>
              </a:spcBef>
            </a:pPr>
            <a:r>
              <a:rPr lang="en-US" sz="648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Prompt Engineering</a:t>
            </a: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7666" y="2301294"/>
            <a:ext cx="99193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</a:t>
            </a:r>
            <a:r>
              <a:rPr lang="en-US" sz="5199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ase 2: Rule-Based Prompting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281320"/>
            <a:ext cx="9695259" cy="3304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5"/>
              </a:lnSpc>
            </a:pPr>
            <a:r>
              <a:rPr lang="en-US" sz="376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Introduced strict, task-specific rules:</a:t>
            </a:r>
          </a:p>
          <a:p>
            <a:pPr marL="813571" lvl="1" indent="-406786" algn="l">
              <a:lnSpc>
                <a:spcPts val="5275"/>
              </a:lnSpc>
              <a:buFont typeface="Arial"/>
              <a:buChar char="•"/>
            </a:pPr>
            <a:r>
              <a:rPr lang="en-US" sz="376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Source code is the only truth</a:t>
            </a:r>
          </a:p>
          <a:p>
            <a:pPr marL="813571" lvl="1" indent="-406786" algn="l">
              <a:lnSpc>
                <a:spcPts val="5275"/>
              </a:lnSpc>
              <a:buFont typeface="Arial"/>
              <a:buChar char="•"/>
            </a:pPr>
            <a:r>
              <a:rPr lang="en-US" sz="376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 assumptions about expected output</a:t>
            </a:r>
          </a:p>
          <a:p>
            <a:pPr marL="813571" lvl="1" indent="-406786" algn="l">
              <a:lnSpc>
                <a:spcPts val="5275"/>
              </a:lnSpc>
              <a:buFont typeface="Arial"/>
              <a:buChar char="•"/>
            </a:pPr>
            <a:r>
              <a:rPr lang="en-US" sz="376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Assertions must match actual behaviour</a:t>
            </a:r>
          </a:p>
          <a:p>
            <a:pPr algn="l">
              <a:lnSpc>
                <a:spcPts val="5275"/>
              </a:lnSpc>
            </a:pPr>
            <a:endParaRPr lang="en-US" sz="3768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057903"/>
            <a:ext cx="15120667" cy="66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9"/>
              </a:lnSpc>
              <a:spcBef>
                <a:spcPct val="0"/>
              </a:spcBef>
            </a:pPr>
            <a:r>
              <a:rPr lang="en-US" sz="387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Result: Better correctness, structure, and coherence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27695" y="9937750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60279" y="511225"/>
            <a:ext cx="8046121" cy="1102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072"/>
              </a:lnSpc>
              <a:spcBef>
                <a:spcPct val="0"/>
              </a:spcBef>
            </a:pPr>
            <a:r>
              <a:rPr lang="en-US" sz="648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Prompt Engineering</a:t>
            </a:r>
          </a:p>
        </p:txBody>
      </p:sp>
      <p:sp>
        <p:nvSpPr>
          <p:cNvPr id="8" name="Freeform 8"/>
          <p:cNvSpPr/>
          <p:nvPr/>
        </p:nvSpPr>
        <p:spPr>
          <a:xfrm>
            <a:off x="14765060" y="3364774"/>
            <a:ext cx="3557451" cy="3557451"/>
          </a:xfrm>
          <a:custGeom>
            <a:avLst/>
            <a:gdLst/>
            <a:ahLst/>
            <a:cxnLst/>
            <a:rect l="l" t="t" r="r" b="b"/>
            <a:pathLst>
              <a:path w="3557451" h="3557451">
                <a:moveTo>
                  <a:pt x="0" y="0"/>
                </a:moveTo>
                <a:lnTo>
                  <a:pt x="3557451" y="0"/>
                </a:lnTo>
                <a:lnTo>
                  <a:pt x="3557451" y="3557452"/>
                </a:lnTo>
                <a:lnTo>
                  <a:pt x="0" y="355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3356" y="2301294"/>
            <a:ext cx="138081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</a:t>
            </a:r>
            <a:r>
              <a:rPr lang="en-US" sz="5199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ase 3: Chain-of-Thought (CoT) Prompting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6483" y="3259204"/>
            <a:ext cx="13756779" cy="593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3200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Chain-of-Thought (</a:t>
            </a:r>
            <a:r>
              <a:rPr lang="en-US" sz="3200" b="1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CoT</a:t>
            </a:r>
            <a:r>
              <a:rPr lang="en-US" sz="3200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 for stepwise reasoning:</a:t>
            </a:r>
          </a:p>
          <a:p>
            <a:pPr marL="808767" lvl="1" indent="-404383" algn="l">
              <a:lnSpc>
                <a:spcPts val="5244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Identify failing test</a:t>
            </a:r>
          </a:p>
          <a:p>
            <a:pPr marL="808767" lvl="1" indent="-404383" algn="l">
              <a:lnSpc>
                <a:spcPts val="5244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Analyse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actual vs expected</a:t>
            </a:r>
          </a:p>
          <a:p>
            <a:pPr marL="808767" lvl="1" indent="-404383" algn="l">
              <a:lnSpc>
                <a:spcPts val="5244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Apply fix</a:t>
            </a:r>
          </a:p>
          <a:p>
            <a:pPr algn="l">
              <a:lnSpc>
                <a:spcPts val="5244"/>
              </a:lnSpc>
            </a:pPr>
            <a:r>
              <a:rPr lang="en-US" sz="3200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Contextual Injection:</a:t>
            </a:r>
          </a:p>
          <a:p>
            <a:pPr marL="808767" lvl="1" indent="-404383" algn="l">
              <a:lnSpc>
                <a:spcPts val="5244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Includes source, traceback, execution trace, past failures</a:t>
            </a:r>
          </a:p>
          <a:p>
            <a:pPr marL="808767" lvl="1" indent="-404383" algn="l">
              <a:lnSpc>
                <a:spcPts val="5244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In-Context Learning from Failure:</a:t>
            </a:r>
          </a:p>
          <a:p>
            <a:pPr marL="808767" lvl="1" indent="-404383" algn="l">
              <a:lnSpc>
                <a:spcPts val="5244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Avoids repeated fixes</a:t>
            </a:r>
          </a:p>
          <a:p>
            <a:pPr marL="808767" lvl="1" indent="-404383" algn="l">
              <a:lnSpc>
                <a:spcPts val="5244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Uses randomness parameter tuning to explore alternatives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27695" y="9904112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60279" y="511225"/>
            <a:ext cx="8122321" cy="1102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072"/>
              </a:lnSpc>
              <a:spcBef>
                <a:spcPct val="0"/>
              </a:spcBef>
            </a:pPr>
            <a:r>
              <a:rPr lang="en-US" sz="648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Prompt Engineering</a:t>
            </a:r>
          </a:p>
        </p:txBody>
      </p:sp>
      <p:sp>
        <p:nvSpPr>
          <p:cNvPr id="7" name="Freeform 7"/>
          <p:cNvSpPr/>
          <p:nvPr/>
        </p:nvSpPr>
        <p:spPr>
          <a:xfrm>
            <a:off x="14765060" y="3364774"/>
            <a:ext cx="3557451" cy="3557451"/>
          </a:xfrm>
          <a:custGeom>
            <a:avLst/>
            <a:gdLst/>
            <a:ahLst/>
            <a:cxnLst/>
            <a:rect l="l" t="t" r="r" b="b"/>
            <a:pathLst>
              <a:path w="3557451" h="3557451">
                <a:moveTo>
                  <a:pt x="0" y="0"/>
                </a:moveTo>
                <a:lnTo>
                  <a:pt x="3557451" y="0"/>
                </a:lnTo>
                <a:lnTo>
                  <a:pt x="3557451" y="3557452"/>
                </a:lnTo>
                <a:lnTo>
                  <a:pt x="0" y="355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95232" y="300127"/>
            <a:ext cx="4258568" cy="1523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59352" y="2086669"/>
            <a:ext cx="4470648" cy="8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Selection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4234" y="3460181"/>
            <a:ext cx="17399531" cy="410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7791" lvl="1" indent="-508895" algn="l">
              <a:lnSpc>
                <a:spcPts val="6599"/>
              </a:lnSpc>
              <a:buFont typeface="Arial"/>
              <a:buChar char="•"/>
            </a:pPr>
            <a:r>
              <a:rPr lang="en-US" sz="471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Used 70 Python functions from the HumanEval dataset</a:t>
            </a:r>
          </a:p>
          <a:p>
            <a:pPr marL="1017791" lvl="1" indent="-508895" algn="l">
              <a:lnSpc>
                <a:spcPts val="6599"/>
              </a:lnSpc>
              <a:buFont typeface="Arial"/>
              <a:buChar char="•"/>
            </a:pPr>
            <a:r>
              <a:rPr lang="en-US" sz="471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Avoided files with native extensions or complex dependencies</a:t>
            </a:r>
          </a:p>
          <a:p>
            <a:pPr marL="1017791" lvl="1" indent="-508895" algn="l">
              <a:lnSpc>
                <a:spcPts val="6599"/>
              </a:lnSpc>
              <a:buFont typeface="Arial"/>
              <a:buChar char="•"/>
            </a:pPr>
            <a:r>
              <a:rPr lang="en-US" sz="471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Selected 18 Python projects [3] for additional evaluation </a:t>
            </a:r>
          </a:p>
          <a:p>
            <a:pPr marL="1017791" lvl="1" indent="-508895" algn="l">
              <a:lnSpc>
                <a:spcPts val="6599"/>
              </a:lnSpc>
              <a:buFont typeface="Arial"/>
              <a:buChar char="•"/>
            </a:pPr>
            <a:r>
              <a:rPr lang="en-US" sz="471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Function-based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2201" y="9937750"/>
            <a:ext cx="121158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486400" y="3848922"/>
          <a:ext cx="7315200" cy="30956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Average Value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Mutation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96.01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98.64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7095232" y="268278"/>
            <a:ext cx="4182368" cy="1557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66059" y="1863841"/>
            <a:ext cx="10155882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70</a:t>
            </a:r>
            <a:r>
              <a:rPr lang="en-US" sz="5199" b="1" u="none" strike="noStrike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5199" b="1" u="none" strike="noStrike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HumanEval</a:t>
            </a:r>
            <a:r>
              <a:rPr lang="en-US" sz="5199" b="1" u="none" strike="noStrike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Python functions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6897" y="7966333"/>
            <a:ext cx="15576542" cy="114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l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tool achieves a higher Average MS compared to MuTap’s 93.57%. [1]</a:t>
            </a:r>
          </a:p>
          <a:p>
            <a:pPr algn="l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248401" y="9937750"/>
            <a:ext cx="120396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486400" y="3595688"/>
          <a:ext cx="7315200" cy="30956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Average Value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Mutation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92.43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Coverage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96.33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7095232" y="268278"/>
            <a:ext cx="4182368" cy="1557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18559" y="1863841"/>
            <a:ext cx="7050881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18</a:t>
            </a:r>
            <a:r>
              <a:rPr lang="en-US" sz="519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Python project files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6897" y="7966333"/>
            <a:ext cx="15576542" cy="172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l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tool achieves a higher average coverage compared to ChatGPT’s 92.47% and Pynguin’s 90.20% [3].</a:t>
            </a:r>
          </a:p>
          <a:p>
            <a:pPr algn="l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27695" y="9937750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01095"/>
            <a:ext cx="16078200" cy="7508018"/>
            <a:chOff x="0" y="-95250"/>
            <a:chExt cx="3664921" cy="19774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4921" cy="1882170"/>
            </a:xfrm>
            <a:custGeom>
              <a:avLst/>
              <a:gdLst/>
              <a:ahLst/>
              <a:cxnLst/>
              <a:rect l="l" t="t" r="r" b="b"/>
              <a:pathLst>
                <a:path w="3664921" h="1882170">
                  <a:moveTo>
                    <a:pt x="0" y="0"/>
                  </a:moveTo>
                  <a:lnTo>
                    <a:pt x="3664921" y="0"/>
                  </a:lnTo>
                  <a:lnTo>
                    <a:pt x="3664921" y="1882170"/>
                  </a:lnTo>
                  <a:lnTo>
                    <a:pt x="0" y="18821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3664921" cy="1977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1014716" lvl="1" indent="-507358" algn="l">
                <a:lnSpc>
                  <a:spcPts val="6579"/>
                </a:lnSpc>
                <a:buFont typeface="Arial"/>
                <a:buChar char="•"/>
              </a:pPr>
              <a:r>
                <a:rPr lang="en-US" sz="4699" dirty="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Challenges related to data privacy</a:t>
              </a:r>
            </a:p>
            <a:p>
              <a:pPr marL="1014716" lvl="1" indent="-507358" algn="l">
                <a:lnSpc>
                  <a:spcPts val="6579"/>
                </a:lnSpc>
                <a:buFont typeface="Arial"/>
                <a:buChar char="•"/>
              </a:pPr>
              <a:r>
                <a:rPr lang="en-US" sz="4699" dirty="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Long-term reproducibility of results</a:t>
              </a:r>
            </a:p>
            <a:p>
              <a:pPr marL="1014716" lvl="1" indent="-507358" algn="l">
                <a:lnSpc>
                  <a:spcPts val="6579"/>
                </a:lnSpc>
                <a:buFont typeface="Arial"/>
                <a:buChar char="•"/>
              </a:pPr>
              <a:r>
                <a:rPr lang="en-US" sz="4699" dirty="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Prompt engineering for specific LLM models</a:t>
              </a:r>
            </a:p>
            <a:p>
              <a:pPr marL="1014716" lvl="1" indent="-507358" algn="l">
                <a:lnSpc>
                  <a:spcPts val="6579"/>
                </a:lnSpc>
                <a:buFont typeface="Arial"/>
                <a:buChar char="•"/>
              </a:pPr>
              <a:r>
                <a:rPr lang="en-US" sz="4699" dirty="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Scalability issues for large codes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24384" y="554915"/>
            <a:ext cx="6243816" cy="1557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Limitations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27695" y="9937750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111934"/>
            <a:ext cx="14744009" cy="7146366"/>
            <a:chOff x="0" y="0"/>
            <a:chExt cx="3883196" cy="1882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83196" cy="1882170"/>
            </a:xfrm>
            <a:custGeom>
              <a:avLst/>
              <a:gdLst/>
              <a:ahLst/>
              <a:cxnLst/>
              <a:rect l="l" t="t" r="r" b="b"/>
              <a:pathLst>
                <a:path w="3883196" h="1882170">
                  <a:moveTo>
                    <a:pt x="0" y="0"/>
                  </a:moveTo>
                  <a:lnTo>
                    <a:pt x="3883196" y="0"/>
                  </a:lnTo>
                  <a:lnTo>
                    <a:pt x="3883196" y="1882170"/>
                  </a:lnTo>
                  <a:lnTo>
                    <a:pt x="0" y="18821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883196" cy="1967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993127" lvl="1" indent="-496563" algn="l">
                <a:lnSpc>
                  <a:spcPts val="643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00000"/>
                  </a:solidFill>
                  <a:latin typeface="Quicksand" panose="020B0604020202020204" charset="0"/>
                  <a:ea typeface="Canva Sans"/>
                  <a:cs typeface="Canva Sans"/>
                  <a:sym typeface="Canva Sans"/>
                </a:rPr>
                <a:t>Enhance the system’s accessibility and modularity by integrating support for other LLMs or even open-source LLMs that can be run locally.</a:t>
              </a:r>
            </a:p>
            <a:p>
              <a:pPr marL="496564" lvl="1" algn="l">
                <a:lnSpc>
                  <a:spcPts val="6439"/>
                </a:lnSpc>
              </a:pPr>
              <a:endParaRPr lang="en-US" sz="4000" dirty="0">
                <a:solidFill>
                  <a:srgbClr val="000000"/>
                </a:solidFill>
                <a:latin typeface="Quicksand" panose="020B0604020202020204" charset="0"/>
                <a:ea typeface="Canva Sans"/>
                <a:cs typeface="Canva Sans"/>
                <a:sym typeface="Canva Sans"/>
              </a:endParaRPr>
            </a:p>
            <a:p>
              <a:pPr marL="993127" lvl="1" indent="-496563" algn="l">
                <a:lnSpc>
                  <a:spcPts val="6439"/>
                </a:lnSpc>
                <a:buFont typeface="Arial"/>
                <a:buChar char="•"/>
              </a:pPr>
              <a:r>
                <a:rPr lang="en-US" sz="4000" dirty="0">
                  <a:solidFill>
                    <a:srgbClr val="000000"/>
                  </a:solidFill>
                  <a:latin typeface="Quicksand" panose="020B0604020202020204" charset="0"/>
                  <a:ea typeface="Canva Sans"/>
                  <a:cs typeface="Canva Sans"/>
                  <a:sym typeface="Canva Sans"/>
                </a:rPr>
                <a:t>Refactor the architecture to be language-agnostic.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27727" y="368218"/>
            <a:ext cx="7032546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Future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27695" y="9937750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159" y="2595231"/>
            <a:ext cx="5557143" cy="5557143"/>
          </a:xfrm>
          <a:custGeom>
            <a:avLst/>
            <a:gdLst/>
            <a:ahLst/>
            <a:cxnLst/>
            <a:rect l="l" t="t" r="r" b="b"/>
            <a:pathLst>
              <a:path w="5557143" h="5557143">
                <a:moveTo>
                  <a:pt x="0" y="0"/>
                </a:moveTo>
                <a:lnTo>
                  <a:pt x="5557143" y="0"/>
                </a:lnTo>
                <a:lnTo>
                  <a:pt x="5557143" y="5557143"/>
                </a:lnTo>
                <a:lnTo>
                  <a:pt x="0" y="5557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58314" y="570839"/>
            <a:ext cx="6157485" cy="1557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28</a:t>
            </a:r>
          </a:p>
        </p:txBody>
      </p:sp>
      <p:sp>
        <p:nvSpPr>
          <p:cNvPr id="5" name="Freeform 5"/>
          <p:cNvSpPr/>
          <p:nvPr/>
        </p:nvSpPr>
        <p:spPr>
          <a:xfrm>
            <a:off x="6432402" y="2595231"/>
            <a:ext cx="5557143" cy="5557143"/>
          </a:xfrm>
          <a:custGeom>
            <a:avLst/>
            <a:gdLst/>
            <a:ahLst/>
            <a:cxnLst/>
            <a:rect l="l" t="t" r="r" b="b"/>
            <a:pathLst>
              <a:path w="5557143" h="5557143">
                <a:moveTo>
                  <a:pt x="0" y="0"/>
                </a:moveTo>
                <a:lnTo>
                  <a:pt x="5557143" y="0"/>
                </a:lnTo>
                <a:lnTo>
                  <a:pt x="5557143" y="5557143"/>
                </a:lnTo>
                <a:lnTo>
                  <a:pt x="0" y="5557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10140" y="2595231"/>
            <a:ext cx="5652688" cy="5652688"/>
          </a:xfrm>
          <a:custGeom>
            <a:avLst/>
            <a:gdLst/>
            <a:ahLst/>
            <a:cxnLst/>
            <a:rect l="l" t="t" r="r" b="b"/>
            <a:pathLst>
              <a:path w="5652688" h="5652688">
                <a:moveTo>
                  <a:pt x="0" y="0"/>
                </a:moveTo>
                <a:lnTo>
                  <a:pt x="5652688" y="0"/>
                </a:lnTo>
                <a:lnTo>
                  <a:pt x="5652688" y="5652688"/>
                </a:lnTo>
                <a:lnTo>
                  <a:pt x="0" y="565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55811" y="3959995"/>
            <a:ext cx="51578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D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 Automation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32054" y="3959995"/>
            <a:ext cx="51578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D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Self-Healing 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12592" y="3959995"/>
            <a:ext cx="51578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2D282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Smarter Quality Assurance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0176" y="4898943"/>
            <a:ext cx="5083474" cy="143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9"/>
              </a:lnSpc>
              <a:spcBef>
                <a:spcPct val="0"/>
              </a:spcBef>
            </a:pPr>
            <a:r>
              <a:rPr lang="en-US" sz="27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End-to-end unit test generation and repair with zero manual effort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02263" y="4898943"/>
            <a:ext cx="5083474" cy="143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9"/>
              </a:lnSpc>
              <a:spcBef>
                <a:spcPct val="0"/>
              </a:spcBef>
            </a:pPr>
            <a:r>
              <a:rPr lang="en-US" sz="27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execution traces and LLM reasoning to fix broken tests autonomously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12592" y="4898943"/>
            <a:ext cx="5083474" cy="192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9"/>
              </a:lnSpc>
              <a:spcBef>
                <a:spcPct val="0"/>
              </a:spcBef>
            </a:pPr>
            <a:r>
              <a:rPr lang="en-US" sz="27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Combines coverage with mutation-based fault detection for robust testing</a:t>
            </a:r>
          </a:p>
          <a:p>
            <a:pPr algn="ctr">
              <a:lnSpc>
                <a:spcPts val="3879"/>
              </a:lnSpc>
              <a:spcBef>
                <a:spcPct val="0"/>
              </a:spcBef>
            </a:pPr>
            <a:endParaRPr lang="en-US" sz="2771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27695" y="9937750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41578" y="-20556"/>
            <a:ext cx="8293915" cy="157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79"/>
              </a:lnSpc>
              <a:spcBef>
                <a:spcPct val="0"/>
              </a:spcBef>
            </a:pPr>
            <a:r>
              <a:rPr lang="en-US" sz="91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3291" y="1750417"/>
            <a:ext cx="17841418" cy="8218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[1] A. M.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Dakhel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Nikanjam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V.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Majdinasab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F.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Khomh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M. C. Desmarais, “Effective test generation using pre-trained large language models and mutation testing,” Information and Software Technology, vol. 171, p. 107 468, 2024,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issn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0950-5849.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doi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https://doi.org/10.1016/j.infsof.2024.107468. [Online]. Available: https : / / www 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sciencedirect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. com / science / article /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pii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/S0950584924000739.</a:t>
            </a:r>
          </a:p>
          <a:p>
            <a:pPr algn="l">
              <a:lnSpc>
                <a:spcPts val="3976"/>
              </a:lnSpc>
              <a:spcBef>
                <a:spcPct val="0"/>
              </a:spcBef>
            </a:pPr>
            <a:endParaRPr lang="en-US" sz="284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[2] Y. Chen, Z. Hu, C.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Zhi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J. Han, S. Deng, and J. Yin,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Chatunitest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 framework for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-based test generation, 2024.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arXiv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2305.04764 [cs.SE]. [Online]. Available: https://arxiv.org/abs/2305.04764.</a:t>
            </a:r>
          </a:p>
          <a:p>
            <a:pPr algn="l">
              <a:lnSpc>
                <a:spcPts val="3976"/>
              </a:lnSpc>
              <a:spcBef>
                <a:spcPct val="0"/>
              </a:spcBef>
            </a:pPr>
            <a:endParaRPr lang="en-US" sz="284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[3] S. Bhatia, T. Gandhi, D. Kumar, and P.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Jalote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Unit test generation using generative ai : A comparative performance analysis of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autogeneration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tools, 2024.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arXiv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2312.10622 [cs.SE]. [Online]. Available: 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/>
              </a:rPr>
              <a:t>https://arxiv.org/abs/2312.10622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3976"/>
              </a:lnSpc>
              <a:spcBef>
                <a:spcPct val="0"/>
              </a:spcBef>
            </a:pPr>
            <a:endParaRPr lang="en-US" sz="284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76"/>
              </a:lnSpc>
              <a:spcBef>
                <a:spcPct val="0"/>
              </a:spcBef>
            </a:pP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[4] N. Leveson and C. Turner, “An investigation of the therac-25 accidents,” Computer, vol. 26, no. 7, pp. 18–41, 1993. </a:t>
            </a:r>
            <a:r>
              <a:rPr lang="en-US" sz="284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doi</a:t>
            </a:r>
            <a:r>
              <a:rPr lang="en-US" sz="284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10.1109/MC.1993.274940.</a:t>
            </a:r>
          </a:p>
          <a:p>
            <a:pPr algn="l">
              <a:lnSpc>
                <a:spcPts val="4183"/>
              </a:lnSpc>
              <a:spcBef>
                <a:spcPct val="0"/>
              </a:spcBef>
            </a:pPr>
            <a:endParaRPr lang="en-US" sz="284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83"/>
              </a:lnSpc>
              <a:spcBef>
                <a:spcPct val="0"/>
              </a:spcBef>
            </a:pPr>
            <a:endParaRPr lang="en-US" sz="284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27695" y="9937750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48749" y="1028700"/>
            <a:ext cx="10715625" cy="8771024"/>
            <a:chOff x="0" y="0"/>
            <a:chExt cx="2822222" cy="23100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2222" cy="2310064"/>
            </a:xfrm>
            <a:custGeom>
              <a:avLst/>
              <a:gdLst/>
              <a:ahLst/>
              <a:cxnLst/>
              <a:rect l="l" t="t" r="r" b="b"/>
              <a:pathLst>
                <a:path w="2822222" h="2310064">
                  <a:moveTo>
                    <a:pt x="0" y="0"/>
                  </a:moveTo>
                  <a:lnTo>
                    <a:pt x="2822222" y="0"/>
                  </a:lnTo>
                  <a:lnTo>
                    <a:pt x="2822222" y="2310064"/>
                  </a:lnTo>
                  <a:lnTo>
                    <a:pt x="0" y="23100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2222" cy="2348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54067" y="7108134"/>
            <a:ext cx="9904989" cy="2580516"/>
            <a:chOff x="0" y="0"/>
            <a:chExt cx="2608721" cy="6796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8721" cy="679642"/>
            </a:xfrm>
            <a:custGeom>
              <a:avLst/>
              <a:gdLst/>
              <a:ahLst/>
              <a:cxnLst/>
              <a:rect l="l" t="t" r="r" b="b"/>
              <a:pathLst>
                <a:path w="2608721" h="679642">
                  <a:moveTo>
                    <a:pt x="0" y="0"/>
                  </a:moveTo>
                  <a:lnTo>
                    <a:pt x="2608721" y="0"/>
                  </a:lnTo>
                  <a:lnTo>
                    <a:pt x="2608721" y="679642"/>
                  </a:lnTo>
                  <a:lnTo>
                    <a:pt x="0" y="679642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08721" cy="717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828289" y="3438823"/>
            <a:ext cx="6156543" cy="3409353"/>
            <a:chOff x="0" y="0"/>
            <a:chExt cx="8208725" cy="45458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flipH="1">
              <a:off x="4997927" y="448499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3210798" y="0"/>
                  </a:moveTo>
                  <a:lnTo>
                    <a:pt x="0" y="0"/>
                  </a:lnTo>
                  <a:lnTo>
                    <a:pt x="0" y="4097305"/>
                  </a:lnTo>
                  <a:lnTo>
                    <a:pt x="3210798" y="4097305"/>
                  </a:lnTo>
                  <a:lnTo>
                    <a:pt x="321079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571344" y="3862907"/>
              <a:ext cx="2593339" cy="419924"/>
            </a:xfrm>
            <a:custGeom>
              <a:avLst/>
              <a:gdLst/>
              <a:ahLst/>
              <a:cxnLst/>
              <a:rect l="l" t="t" r="r" b="b"/>
              <a:pathLst>
                <a:path w="2593339" h="419924">
                  <a:moveTo>
                    <a:pt x="0" y="0"/>
                  </a:moveTo>
                  <a:lnTo>
                    <a:pt x="2593338" y="0"/>
                  </a:lnTo>
                  <a:lnTo>
                    <a:pt x="2593338" y="419925"/>
                  </a:lnTo>
                  <a:lnTo>
                    <a:pt x="0" y="419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08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524495" y="4097305"/>
              <a:ext cx="2532191" cy="419924"/>
            </a:xfrm>
            <a:custGeom>
              <a:avLst/>
              <a:gdLst/>
              <a:ahLst/>
              <a:cxnLst/>
              <a:rect l="l" t="t" r="r" b="b"/>
              <a:pathLst>
                <a:path w="2532191" h="419924">
                  <a:moveTo>
                    <a:pt x="0" y="0"/>
                  </a:moveTo>
                  <a:lnTo>
                    <a:pt x="2532191" y="0"/>
                  </a:lnTo>
                  <a:lnTo>
                    <a:pt x="2532191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688085" r="-2414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126938" y="7177187"/>
            <a:ext cx="8850628" cy="2881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 the 1980s, Therac-25 software failures caused serious injuries &amp; deaths. [4]</a:t>
            </a:r>
          </a:p>
          <a:p>
            <a:pPr marL="453390" lvl="1" indent="-226695" algn="l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Software Testing is a vital phase — can consume 30-50% of development effort.</a:t>
            </a:r>
          </a:p>
          <a:p>
            <a:pPr marL="453390" lvl="1" indent="-226695" algn="l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Testing evolved from an unalgorithmic, unstructured task to a systematic, essential process for quality assurance</a:t>
            </a:r>
          </a:p>
          <a:p>
            <a:pPr marL="0" lvl="0" indent="0" algn="l">
              <a:lnSpc>
                <a:spcPts val="3982"/>
              </a:lnSpc>
              <a:spcBef>
                <a:spcPct val="0"/>
              </a:spcBef>
            </a:pPr>
            <a:endParaRPr lang="en-US" sz="2100" u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59101" y="4147820"/>
            <a:ext cx="6006197" cy="995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20"/>
              </a:lnSpc>
            </a:pPr>
            <a:r>
              <a:rPr lang="en-US" sz="5800">
                <a:solidFill>
                  <a:srgbClr val="2D2828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54067" y="1341548"/>
            <a:ext cx="9904989" cy="71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9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Background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552719" y="92583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48401" y="9937750"/>
            <a:ext cx="120396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17616" y="3950812"/>
            <a:ext cx="9052768" cy="239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598"/>
              </a:lnSpc>
              <a:spcBef>
                <a:spcPct val="0"/>
              </a:spcBef>
            </a:pPr>
            <a:r>
              <a:rPr lang="en-US" sz="1399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Thank You</a:t>
            </a:r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47442" y="4284028"/>
            <a:ext cx="7793117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Backup Slides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492" y="2477112"/>
            <a:ext cx="16801808" cy="4690461"/>
          </a:xfrm>
          <a:custGeom>
            <a:avLst/>
            <a:gdLst/>
            <a:ahLst/>
            <a:cxnLst/>
            <a:rect l="l" t="t" r="r" b="b"/>
            <a:pathLst>
              <a:path w="16801808" h="4690461">
                <a:moveTo>
                  <a:pt x="0" y="0"/>
                </a:moveTo>
                <a:lnTo>
                  <a:pt x="16801808" y="0"/>
                </a:lnTo>
                <a:lnTo>
                  <a:pt x="16801808" y="4690461"/>
                </a:lnTo>
                <a:lnTo>
                  <a:pt x="0" y="469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7" r="-52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343400" y="876300"/>
            <a:ext cx="9376609" cy="1194218"/>
            <a:chOff x="0" y="0"/>
            <a:chExt cx="2469560" cy="3145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9560" cy="314526"/>
            </a:xfrm>
            <a:custGeom>
              <a:avLst/>
              <a:gdLst/>
              <a:ahLst/>
              <a:cxnLst/>
              <a:rect l="l" t="t" r="r" b="b"/>
              <a:pathLst>
                <a:path w="2469560" h="314526">
                  <a:moveTo>
                    <a:pt x="0" y="0"/>
                  </a:moveTo>
                  <a:lnTo>
                    <a:pt x="2469560" y="0"/>
                  </a:lnTo>
                  <a:lnTo>
                    <a:pt x="2469560" y="314526"/>
                  </a:lnTo>
                  <a:lnTo>
                    <a:pt x="0" y="3145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69560" cy="3812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Mutation Score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7329498"/>
            <a:ext cx="16230600" cy="2447590"/>
            <a:chOff x="0" y="0"/>
            <a:chExt cx="4274726" cy="6446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644633"/>
            </a:xfrm>
            <a:custGeom>
              <a:avLst/>
              <a:gdLst/>
              <a:ahLst/>
              <a:cxnLst/>
              <a:rect l="l" t="t" r="r" b="b"/>
              <a:pathLst>
                <a:path w="4274726" h="644633">
                  <a:moveTo>
                    <a:pt x="0" y="0"/>
                  </a:moveTo>
                  <a:lnTo>
                    <a:pt x="4274726" y="0"/>
                  </a:lnTo>
                  <a:lnTo>
                    <a:pt x="4274726" y="644633"/>
                  </a:lnTo>
                  <a:lnTo>
                    <a:pt x="0" y="6446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74726" cy="701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MutPy was used to calculate the mutation Score for different 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MutPy mutation score = No. of killed mutants/(total - incompetent - timed-out) mutants.</a:t>
              </a:r>
            </a:p>
            <a:p>
              <a:pPr algn="ctr">
                <a:lnSpc>
                  <a:spcPts val="3639"/>
                </a:lnSpc>
              </a:pPr>
              <a:endParaRPr lang="en-US" sz="25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38994" y="9891387"/>
            <a:ext cx="119603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2812" y="1146819"/>
            <a:ext cx="14622376" cy="1393063"/>
            <a:chOff x="0" y="0"/>
            <a:chExt cx="3851161" cy="3668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51161" cy="366897"/>
            </a:xfrm>
            <a:custGeom>
              <a:avLst/>
              <a:gdLst/>
              <a:ahLst/>
              <a:cxnLst/>
              <a:rect l="l" t="t" r="r" b="b"/>
              <a:pathLst>
                <a:path w="3851161" h="366897">
                  <a:moveTo>
                    <a:pt x="0" y="0"/>
                  </a:moveTo>
                  <a:lnTo>
                    <a:pt x="3851161" y="0"/>
                  </a:lnTo>
                  <a:lnTo>
                    <a:pt x="3851161" y="366897"/>
                  </a:lnTo>
                  <a:lnTo>
                    <a:pt x="0" y="3668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851161" cy="43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</a:pPr>
              <a:r>
                <a:rPr lang="en-US" sz="31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Operator-wise performance of different LLMs and Traditional softwares</a:t>
              </a:r>
            </a:p>
          </p:txBody>
        </p:sp>
      </p:grpSp>
      <p:graphicFrame>
        <p:nvGraphicFramePr>
          <p:cNvPr id="5" name="Object 5"/>
          <p:cNvGraphicFramePr/>
          <p:nvPr>
            <p:extLst>
              <p:ext uri="{D42A27DB-BD31-4B8C-83A1-F6EECF244321}">
                <p14:modId xmlns:p14="http://schemas.microsoft.com/office/powerpoint/2010/main" val="2999541771"/>
              </p:ext>
            </p:extLst>
          </p:nvPr>
        </p:nvGraphicFramePr>
        <p:xfrm>
          <a:off x="-2008704" y="1009453"/>
          <a:ext cx="29070300" cy="10445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r:id="rId3" imgW="28663900" imgH="9804400" progId="Excel.Sheet.12">
                  <p:embed/>
                </p:oleObj>
              </mc:Choice>
              <mc:Fallback>
                <p:oleObj name="Worksheet" r:id="rId3" imgW="28663900" imgH="9804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008704" y="1009453"/>
                        <a:ext cx="29070300" cy="10445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64893" y="9937750"/>
            <a:ext cx="115231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60417" y="2143146"/>
            <a:ext cx="12944227" cy="6617736"/>
          </a:xfrm>
          <a:custGeom>
            <a:avLst/>
            <a:gdLst/>
            <a:ahLst/>
            <a:cxnLst/>
            <a:rect l="l" t="t" r="r" b="b"/>
            <a:pathLst>
              <a:path w="12944227" h="6617736">
                <a:moveTo>
                  <a:pt x="0" y="0"/>
                </a:moveTo>
                <a:lnTo>
                  <a:pt x="12944227" y="0"/>
                </a:lnTo>
                <a:lnTo>
                  <a:pt x="12944227" y="6617736"/>
                </a:lnTo>
                <a:lnTo>
                  <a:pt x="0" y="6617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34000" y="169228"/>
            <a:ext cx="7187210" cy="1406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LLM Pipeline</a:t>
            </a:r>
          </a:p>
        </p:txBody>
      </p:sp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17823" y="-248123"/>
            <a:ext cx="13386882" cy="10783246"/>
            <a:chOff x="0" y="0"/>
            <a:chExt cx="3525763" cy="28400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25763" cy="2840032"/>
            </a:xfrm>
            <a:custGeom>
              <a:avLst/>
              <a:gdLst/>
              <a:ahLst/>
              <a:cxnLst/>
              <a:rect l="l" t="t" r="r" b="b"/>
              <a:pathLst>
                <a:path w="3525763" h="2840032">
                  <a:moveTo>
                    <a:pt x="0" y="0"/>
                  </a:moveTo>
                  <a:lnTo>
                    <a:pt x="3525763" y="0"/>
                  </a:lnTo>
                  <a:lnTo>
                    <a:pt x="3525763" y="2840032"/>
                  </a:lnTo>
                  <a:lnTo>
                    <a:pt x="0" y="2840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25763" cy="2878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AOR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Arithmetic Operator Replacement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Replaces arithmetic operators (e.g., + → -, * → /)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COI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Conditional Operator Insertion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Adds extra conditions to expressions (e.g., inserting &amp;&amp; true)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ROR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Relational Operator Replacement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Changes relational operators (e.g., &gt; → &lt;, == → !=)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ASR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Assignment Operator Replacement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Replaces assignment operators (e.g., += → -=)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AOD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Arithmetic Operator Deletion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Deletes arithmetic operations (e.g., a + b → a)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COD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Conditional Operator Deletion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Removes conditionals (e.g., removing if (x &gt; 5))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SIR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Statement Insertion Replacement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Inserts or replaces statements (less common, tool-specific)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EHD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Exception Handling Deletion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Removes exception handling blocks (e.g., try-catch)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LCR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Logical Connector Replacement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Replaces logical operators (e.g., &amp;&amp; → `)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CRP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Constant Replacement</a:t>
              </a:r>
            </a:p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Replaces constants with other values (e.g., 5 → 0)</a:t>
              </a:r>
            </a:p>
            <a:p>
              <a:pPr algn="ctr">
                <a:lnSpc>
                  <a:spcPts val="2660"/>
                </a:lnSpc>
              </a:pPr>
              <a:endParaRPr lang="en-US" sz="1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97540" y="1028700"/>
            <a:ext cx="13099843" cy="8909876"/>
            <a:chOff x="0" y="0"/>
            <a:chExt cx="3450164" cy="23466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50164" cy="2346634"/>
            </a:xfrm>
            <a:custGeom>
              <a:avLst/>
              <a:gdLst/>
              <a:ahLst/>
              <a:cxnLst/>
              <a:rect l="l" t="t" r="r" b="b"/>
              <a:pathLst>
                <a:path w="3450164" h="2346634">
                  <a:moveTo>
                    <a:pt x="0" y="0"/>
                  </a:moveTo>
                  <a:lnTo>
                    <a:pt x="3450164" y="0"/>
                  </a:lnTo>
                  <a:lnTo>
                    <a:pt x="3450164" y="2346634"/>
                  </a:lnTo>
                  <a:lnTo>
                    <a:pt x="0" y="23466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450164" cy="2394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330598" y="4029246"/>
            <a:ext cx="3961791" cy="2228507"/>
          </a:xfrm>
          <a:custGeom>
            <a:avLst/>
            <a:gdLst/>
            <a:ahLst/>
            <a:cxnLst/>
            <a:rect l="l" t="t" r="r" b="b"/>
            <a:pathLst>
              <a:path w="3961791" h="2228507">
                <a:moveTo>
                  <a:pt x="0" y="0"/>
                </a:moveTo>
                <a:lnTo>
                  <a:pt x="3961791" y="0"/>
                </a:lnTo>
                <a:lnTo>
                  <a:pt x="3961791" y="2228508"/>
                </a:lnTo>
                <a:lnTo>
                  <a:pt x="0" y="222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97629" y="1418660"/>
            <a:ext cx="6357045" cy="7990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Pricing: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Input: $0.35 per 1M tokens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$1.50 per 1M tokens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endParaRPr lang="en-US" sz="229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Test Generation Call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 size: ~2,000 tokens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size: ~2,500 tokens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 Breakdown: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Input: (2,000 ÷ 1,000) × $0.00035 = $0.0007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(2,500 ÷ 1,000) × $0.0015 = $0.00375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Generation Cost: ~$0.0045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(less than half a cent)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Test Repair Call 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 size: ~10,000 tokens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size: ~100 tokens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 Breakdown: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Input: (10,000 ÷ 1,000) × $0.00035 = $0.0035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(100 ÷ 1,000) × $0.0015 = $0.00015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Repair Cost (per attempt): ~$0.0037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2000" y="332490"/>
            <a:ext cx="9007227" cy="42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LLM Inference Cost Estimation (Gemini 2.0 Flash Paid Tier)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9400" y="1028700"/>
            <a:ext cx="14628117" cy="6472623"/>
            <a:chOff x="0" y="0"/>
            <a:chExt cx="3852673" cy="17047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52673" cy="1704724"/>
            </a:xfrm>
            <a:custGeom>
              <a:avLst/>
              <a:gdLst/>
              <a:ahLst/>
              <a:cxnLst/>
              <a:rect l="l" t="t" r="r" b="b"/>
              <a:pathLst>
                <a:path w="3852673" h="1704724">
                  <a:moveTo>
                    <a:pt x="0" y="0"/>
                  </a:moveTo>
                  <a:lnTo>
                    <a:pt x="3852673" y="0"/>
                  </a:lnTo>
                  <a:lnTo>
                    <a:pt x="3852673" y="1704724"/>
                  </a:lnTo>
                  <a:lnTo>
                    <a:pt x="0" y="17047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852673" cy="1771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23534" y="5143500"/>
            <a:ext cx="3892784" cy="4334071"/>
          </a:xfrm>
          <a:custGeom>
            <a:avLst/>
            <a:gdLst/>
            <a:ahLst/>
            <a:cxnLst/>
            <a:rect l="l" t="t" r="r" b="b"/>
            <a:pathLst>
              <a:path w="3892784" h="4334071">
                <a:moveTo>
                  <a:pt x="0" y="0"/>
                </a:moveTo>
                <a:lnTo>
                  <a:pt x="3892784" y="0"/>
                </a:lnTo>
                <a:lnTo>
                  <a:pt x="3892784" y="4334071"/>
                </a:lnTo>
                <a:lnTo>
                  <a:pt x="0" y="4334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89400" y="2261462"/>
            <a:ext cx="14495381" cy="2702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3" lvl="1" indent="-334641" algn="ctr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Unit Testing is a software testing technique in which individual units or components of a software application are tested in isolation.</a:t>
            </a:r>
          </a:p>
          <a:p>
            <a:pPr algn="ctr">
              <a:lnSpc>
                <a:spcPts val="4339"/>
              </a:lnSpc>
            </a:pPr>
            <a:endParaRPr lang="en-US" sz="30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69283" lvl="1" indent="-334641" algn="ctr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Mutation Testing is a type of software testing that is performed to evaluate the quality of existing software tests and also design new software tests.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48401" y="9937750"/>
            <a:ext cx="120396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7230" y="2621480"/>
            <a:ext cx="16342070" cy="7210093"/>
            <a:chOff x="0" y="0"/>
            <a:chExt cx="4304084" cy="1898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4084" cy="1898954"/>
            </a:xfrm>
            <a:custGeom>
              <a:avLst/>
              <a:gdLst/>
              <a:ahLst/>
              <a:cxnLst/>
              <a:rect l="l" t="t" r="r" b="b"/>
              <a:pathLst>
                <a:path w="4304084" h="1898954">
                  <a:moveTo>
                    <a:pt x="0" y="0"/>
                  </a:moveTo>
                  <a:lnTo>
                    <a:pt x="4304084" y="0"/>
                  </a:lnTo>
                  <a:lnTo>
                    <a:pt x="4304084" y="1898954"/>
                  </a:lnTo>
                  <a:lnTo>
                    <a:pt x="0" y="1898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04084" cy="1937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03405" y="3374207"/>
            <a:ext cx="4100463" cy="1158603"/>
            <a:chOff x="0" y="0"/>
            <a:chExt cx="1079957" cy="3051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957" cy="305146"/>
            </a:xfrm>
            <a:custGeom>
              <a:avLst/>
              <a:gdLst/>
              <a:ahLst/>
              <a:cxnLst/>
              <a:rect l="l" t="t" r="r" b="b"/>
              <a:pathLst>
                <a:path w="1079957" h="305146">
                  <a:moveTo>
                    <a:pt x="0" y="0"/>
                  </a:moveTo>
                  <a:lnTo>
                    <a:pt x="1079957" y="0"/>
                  </a:lnTo>
                  <a:lnTo>
                    <a:pt x="1079957" y="305146"/>
                  </a:lnTo>
                  <a:lnTo>
                    <a:pt x="0" y="305146"/>
                  </a:lnTo>
                  <a:close/>
                </a:path>
              </a:pathLst>
            </a:custGeom>
            <a:solidFill>
              <a:srgbClr val="F0F7FE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79957" cy="343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3405" y="4532809"/>
            <a:ext cx="4100463" cy="5193017"/>
            <a:chOff x="0" y="0"/>
            <a:chExt cx="1079957" cy="13677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957" cy="1367708"/>
            </a:xfrm>
            <a:custGeom>
              <a:avLst/>
              <a:gdLst/>
              <a:ahLst/>
              <a:cxnLst/>
              <a:rect l="l" t="t" r="r" b="b"/>
              <a:pathLst>
                <a:path w="1079957" h="1367708">
                  <a:moveTo>
                    <a:pt x="0" y="0"/>
                  </a:moveTo>
                  <a:lnTo>
                    <a:pt x="1079957" y="0"/>
                  </a:lnTo>
                  <a:lnTo>
                    <a:pt x="1079957" y="1367708"/>
                  </a:lnTo>
                  <a:lnTo>
                    <a:pt x="0" y="1367708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9957" cy="1424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Full potential not yet achieved due to:</a:t>
              </a:r>
            </a:p>
            <a:p>
              <a:pPr marL="518157" lvl="1" indent="-259078" algn="ctr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Trade-offs between efficiency, cost, and time</a:t>
              </a:r>
            </a:p>
            <a:p>
              <a:pPr marL="518157" lvl="1" indent="-259078" algn="ctr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Manual TCG: Time-consuming &amp; error-prone.</a:t>
              </a:r>
            </a:p>
            <a:p>
              <a:pPr marL="518157" lvl="1" indent="-259078" algn="ctr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Automated TCG: May lack coverage.</a:t>
              </a:r>
            </a:p>
            <a:p>
              <a:pPr algn="ctr">
                <a:lnSpc>
                  <a:spcPts val="3359"/>
                </a:lnSpc>
              </a:pPr>
              <a:endPara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algn="ctr">
                <a:lnSpc>
                  <a:spcPts val="2659"/>
                </a:lnSpc>
              </a:pPr>
              <a:endPara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90546" y="3374207"/>
            <a:ext cx="4100463" cy="952500"/>
            <a:chOff x="0" y="0"/>
            <a:chExt cx="1079957" cy="25086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F0F7FE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90546" y="4326707"/>
            <a:ext cx="4100463" cy="5399120"/>
            <a:chOff x="0" y="0"/>
            <a:chExt cx="1079957" cy="14219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9957" cy="1421990"/>
            </a:xfrm>
            <a:custGeom>
              <a:avLst/>
              <a:gdLst/>
              <a:ahLst/>
              <a:cxnLst/>
              <a:rect l="l" t="t" r="r" b="b"/>
              <a:pathLst>
                <a:path w="1079957" h="1421990">
                  <a:moveTo>
                    <a:pt x="0" y="0"/>
                  </a:moveTo>
                  <a:lnTo>
                    <a:pt x="1079957" y="0"/>
                  </a:lnTo>
                  <a:lnTo>
                    <a:pt x="1079957" y="1421990"/>
                  </a:lnTo>
                  <a:lnTo>
                    <a:pt x="0" y="142199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079957" cy="14791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Traditional automated methods:</a:t>
              </a:r>
            </a:p>
            <a:p>
              <a:pPr marL="518157" lvl="1" indent="-259078" algn="ctr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May not meet all requirements</a:t>
              </a:r>
            </a:p>
            <a:p>
              <a:pPr marL="518157" lvl="1" indent="-259078" algn="ctr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Struggle with complex applications</a:t>
              </a:r>
            </a:p>
            <a:p>
              <a:pPr marL="518157" lvl="1" indent="-259078" algn="ctr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Weak assertion logic for validating behavior</a:t>
              </a:r>
            </a:p>
            <a:p>
              <a:pPr algn="ctr">
                <a:lnSpc>
                  <a:spcPts val="2659"/>
                </a:lnSpc>
              </a:pPr>
              <a:endPara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77686" y="3374207"/>
            <a:ext cx="4100463" cy="980122"/>
            <a:chOff x="0" y="0"/>
            <a:chExt cx="1079957" cy="25813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79957" cy="258139"/>
            </a:xfrm>
            <a:custGeom>
              <a:avLst/>
              <a:gdLst/>
              <a:ahLst/>
              <a:cxnLst/>
              <a:rect l="l" t="t" r="r" b="b"/>
              <a:pathLst>
                <a:path w="1079957" h="258139">
                  <a:moveTo>
                    <a:pt x="0" y="0"/>
                  </a:moveTo>
                  <a:lnTo>
                    <a:pt x="1079957" y="0"/>
                  </a:lnTo>
                  <a:lnTo>
                    <a:pt x="1079957" y="258139"/>
                  </a:lnTo>
                  <a:lnTo>
                    <a:pt x="0" y="258139"/>
                  </a:lnTo>
                  <a:close/>
                </a:path>
              </a:pathLst>
            </a:custGeom>
            <a:solidFill>
              <a:srgbClr val="F0F7FE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79957" cy="2962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077686" y="4354328"/>
            <a:ext cx="4100463" cy="5371498"/>
            <a:chOff x="0" y="0"/>
            <a:chExt cx="1079957" cy="141471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79957" cy="1414715"/>
            </a:xfrm>
            <a:custGeom>
              <a:avLst/>
              <a:gdLst/>
              <a:ahLst/>
              <a:cxnLst/>
              <a:rect l="l" t="t" r="r" b="b"/>
              <a:pathLst>
                <a:path w="1079957" h="1414715">
                  <a:moveTo>
                    <a:pt x="0" y="0"/>
                  </a:moveTo>
                  <a:lnTo>
                    <a:pt x="1079957" y="0"/>
                  </a:lnTo>
                  <a:lnTo>
                    <a:pt x="1079957" y="1414715"/>
                  </a:lnTo>
                  <a:lnTo>
                    <a:pt x="0" y="1414715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079957" cy="1471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STATEMENT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76195" y="3519939"/>
            <a:ext cx="3554883" cy="83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Challenges in Software Testing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30163" y="3404687"/>
            <a:ext cx="3827673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Issues in Test Case Generation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18500" y="3614272"/>
            <a:ext cx="3818837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Research Motivation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096000" y="9937750"/>
            <a:ext cx="1211217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18500" y="5086350"/>
            <a:ext cx="3959650" cy="167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Improve Automated Test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case generation using Large Language Models (LLMs)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5477" y="1057475"/>
            <a:ext cx="16230600" cy="6636820"/>
            <a:chOff x="0" y="0"/>
            <a:chExt cx="4274726" cy="17479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47969"/>
            </a:xfrm>
            <a:custGeom>
              <a:avLst/>
              <a:gdLst/>
              <a:ahLst/>
              <a:cxnLst/>
              <a:rect l="l" t="t" r="r" b="b"/>
              <a:pathLst>
                <a:path w="4274726" h="1747969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03405" y="2733927"/>
            <a:ext cx="4335751" cy="4286250"/>
            <a:chOff x="0" y="0"/>
            <a:chExt cx="1141926" cy="11288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1926" cy="1128889"/>
            </a:xfrm>
            <a:custGeom>
              <a:avLst/>
              <a:gdLst/>
              <a:ahLst/>
              <a:cxnLst/>
              <a:rect l="l" t="t" r="r" b="b"/>
              <a:pathLst>
                <a:path w="1141926" h="1128889">
                  <a:moveTo>
                    <a:pt x="0" y="0"/>
                  </a:moveTo>
                  <a:lnTo>
                    <a:pt x="1141926" y="0"/>
                  </a:lnTo>
                  <a:lnTo>
                    <a:pt x="1141926" y="1128889"/>
                  </a:lnTo>
                  <a:lnTo>
                    <a:pt x="0" y="112888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41926" cy="1166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74477" y="2733927"/>
            <a:ext cx="4514494" cy="4286250"/>
            <a:chOff x="0" y="0"/>
            <a:chExt cx="1189002" cy="11288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89003" cy="1128889"/>
            </a:xfrm>
            <a:custGeom>
              <a:avLst/>
              <a:gdLst/>
              <a:ahLst/>
              <a:cxnLst/>
              <a:rect l="l" t="t" r="r" b="b"/>
              <a:pathLst>
                <a:path w="1189003" h="1128889">
                  <a:moveTo>
                    <a:pt x="0" y="0"/>
                  </a:moveTo>
                  <a:lnTo>
                    <a:pt x="1189003" y="0"/>
                  </a:lnTo>
                  <a:lnTo>
                    <a:pt x="1189003" y="1128889"/>
                  </a:lnTo>
                  <a:lnTo>
                    <a:pt x="0" y="1128889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189002" cy="1195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18160" lvl="1" indent="-259080" algn="ctr">
                <a:lnSpc>
                  <a:spcPts val="3408"/>
                </a:lnSpc>
                <a:buFont typeface="Arial"/>
                <a:buChar char="•"/>
              </a:pPr>
              <a:r>
                <a:rPr lang="en-US" sz="2400" spc="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Explore different LLMs for test case generation</a:t>
              </a:r>
            </a:p>
            <a:p>
              <a:pPr marL="518160" lvl="1" indent="-259080" algn="ctr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Compare LLM-generated vs traditional test cases</a:t>
              </a:r>
            </a:p>
            <a:p>
              <a:pPr algn="ctr">
                <a:lnSpc>
                  <a:spcPts val="3359"/>
                </a:lnSpc>
              </a:pPr>
              <a:endPara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8386882" y="1266462"/>
            <a:ext cx="1780582" cy="1982429"/>
          </a:xfrm>
          <a:custGeom>
            <a:avLst/>
            <a:gdLst/>
            <a:ahLst/>
            <a:cxnLst/>
            <a:rect l="l" t="t" r="r" b="b"/>
            <a:pathLst>
              <a:path w="1780582" h="1982429">
                <a:moveTo>
                  <a:pt x="0" y="0"/>
                </a:moveTo>
                <a:lnTo>
                  <a:pt x="1780581" y="0"/>
                </a:lnTo>
                <a:lnTo>
                  <a:pt x="1780581" y="1982429"/>
                </a:lnTo>
                <a:lnTo>
                  <a:pt x="0" y="198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344156" y="3412905"/>
            <a:ext cx="1593243" cy="1868409"/>
          </a:xfrm>
          <a:custGeom>
            <a:avLst/>
            <a:gdLst/>
            <a:ahLst/>
            <a:cxnLst/>
            <a:rect l="l" t="t" r="r" b="b"/>
            <a:pathLst>
              <a:path w="1593243" h="1868409">
                <a:moveTo>
                  <a:pt x="0" y="0"/>
                </a:moveTo>
                <a:lnTo>
                  <a:pt x="1593243" y="0"/>
                </a:lnTo>
                <a:lnTo>
                  <a:pt x="1593243" y="1868409"/>
                </a:lnTo>
                <a:lnTo>
                  <a:pt x="0" y="1868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386882" y="5537735"/>
            <a:ext cx="1780582" cy="1998612"/>
          </a:xfrm>
          <a:custGeom>
            <a:avLst/>
            <a:gdLst/>
            <a:ahLst/>
            <a:cxnLst/>
            <a:rect l="l" t="t" r="r" b="b"/>
            <a:pathLst>
              <a:path w="1780582" h="1998612">
                <a:moveTo>
                  <a:pt x="0" y="0"/>
                </a:moveTo>
                <a:lnTo>
                  <a:pt x="1780581" y="0"/>
                </a:lnTo>
                <a:lnTo>
                  <a:pt x="1780581" y="1998612"/>
                </a:lnTo>
                <a:lnTo>
                  <a:pt x="0" y="19986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582012" y="2978719"/>
            <a:ext cx="3143250" cy="3710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Generate effective test cases for Mutation Testing using:</a:t>
            </a:r>
          </a:p>
          <a:p>
            <a:pPr marL="518162" lvl="1" indent="-259081" algn="ctr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Large Language Models (LLMs)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endParaRPr lang="en-US" sz="2400" u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400" u="non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04937" y="8173085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RESEARCH OBJECTIVES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19801" y="9937750"/>
            <a:ext cx="1203483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09398" y="883059"/>
            <a:ext cx="11865450" cy="7614654"/>
            <a:chOff x="0" y="0"/>
            <a:chExt cx="3125057" cy="20055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25057" cy="2005505"/>
            </a:xfrm>
            <a:custGeom>
              <a:avLst/>
              <a:gdLst/>
              <a:ahLst/>
              <a:cxnLst/>
              <a:rect l="l" t="t" r="r" b="b"/>
              <a:pathLst>
                <a:path w="3125057" h="2005505">
                  <a:moveTo>
                    <a:pt x="0" y="0"/>
                  </a:moveTo>
                  <a:lnTo>
                    <a:pt x="3125057" y="0"/>
                  </a:lnTo>
                  <a:lnTo>
                    <a:pt x="3125057" y="2005505"/>
                  </a:lnTo>
                  <a:lnTo>
                    <a:pt x="0" y="20055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25057" cy="2062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endParaRPr/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MuTAP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outperforms both Pynguin and traditional LLM-based test generation approaches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Uses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LLama and Codex LLMs 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with zero and few-shot prompting for generating and refining test cases with surviving mutants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Achieved a Mutation Score (MS) of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93.57%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In comparison: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Pynguin scored 65.94% MS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Only 28.22% PUTs had 100% MS with Pynguin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Highlights the efficiency and effectiveness of the MuTAP method</a:t>
              </a:r>
            </a:p>
            <a:p>
              <a:pPr algn="ctr">
                <a:lnSpc>
                  <a:spcPts val="3359"/>
                </a:lnSpc>
              </a:pPr>
              <a:endPara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54334" y="6235511"/>
            <a:ext cx="3911719" cy="4284562"/>
            <a:chOff x="0" y="0"/>
            <a:chExt cx="5215626" cy="5712749"/>
          </a:xfrm>
        </p:grpSpPr>
        <p:sp>
          <p:nvSpPr>
            <p:cNvPr id="6" name="Freeform 6"/>
            <p:cNvSpPr/>
            <p:nvPr/>
          </p:nvSpPr>
          <p:spPr>
            <a:xfrm>
              <a:off x="0" y="3669203"/>
              <a:ext cx="3175000" cy="2043545"/>
            </a:xfrm>
            <a:custGeom>
              <a:avLst/>
              <a:gdLst/>
              <a:ahLst/>
              <a:cxnLst/>
              <a:rect l="l" t="t" r="r" b="b"/>
              <a:pathLst>
                <a:path w="3175000" h="2043545">
                  <a:moveTo>
                    <a:pt x="0" y="0"/>
                  </a:moveTo>
                  <a:lnTo>
                    <a:pt x="3175000" y="0"/>
                  </a:lnTo>
                  <a:lnTo>
                    <a:pt x="3175000" y="2043546"/>
                  </a:lnTo>
                  <a:lnTo>
                    <a:pt x="0" y="204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04829" y="0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 rot="1829188">
              <a:off x="1806902" y="3623332"/>
              <a:ext cx="1024316" cy="664874"/>
            </a:xfrm>
            <a:custGeom>
              <a:avLst/>
              <a:gdLst/>
              <a:ahLst/>
              <a:cxnLst/>
              <a:rect l="l" t="t" r="r" b="b"/>
              <a:pathLst>
                <a:path w="1024316" h="664874">
                  <a:moveTo>
                    <a:pt x="0" y="0"/>
                  </a:moveTo>
                  <a:lnTo>
                    <a:pt x="1024316" y="0"/>
                  </a:lnTo>
                  <a:lnTo>
                    <a:pt x="1024316" y="664874"/>
                  </a:lnTo>
                  <a:lnTo>
                    <a:pt x="0" y="664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0" y="3369121"/>
            <a:ext cx="5809398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RELATED 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13572" y="9864986"/>
            <a:ext cx="1227442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09398" y="794478"/>
            <a:ext cx="12053328" cy="7813644"/>
            <a:chOff x="0" y="0"/>
            <a:chExt cx="3174539" cy="20579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74539" cy="2057914"/>
            </a:xfrm>
            <a:custGeom>
              <a:avLst/>
              <a:gdLst/>
              <a:ahLst/>
              <a:cxnLst/>
              <a:rect l="l" t="t" r="r" b="b"/>
              <a:pathLst>
                <a:path w="3174539" h="2057914">
                  <a:moveTo>
                    <a:pt x="0" y="0"/>
                  </a:moveTo>
                  <a:lnTo>
                    <a:pt x="3174539" y="0"/>
                  </a:lnTo>
                  <a:lnTo>
                    <a:pt x="3174539" y="2057914"/>
                  </a:lnTo>
                  <a:lnTo>
                    <a:pt x="0" y="20579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174539" cy="2115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Bhatia et al.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compared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test cases generated by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ChatGPT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and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Pynguin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for coverage results. 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Bhatia et al. proposed combining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LLMs (e.g., ChatGPT)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with traditional tools like </a:t>
              </a:r>
              <a:r>
                <a:rPr lang="en-US" sz="23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Pynguin </a:t>
              </a: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for better coverage results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Approach uses the minimal overlap between test cases from both sources to enhance test performance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LLMs improve coverage of test cases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However, LLM-generated tests show a higher rate of assertion errors</a:t>
              </a:r>
            </a:p>
            <a:p>
              <a:pPr marL="518157" lvl="1" indent="-259078" algn="l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Assertion errors are less common in traditional methods like Pynguin</a:t>
              </a:r>
            </a:p>
            <a:p>
              <a:pPr algn="l">
                <a:lnSpc>
                  <a:spcPts val="3359"/>
                </a:lnSpc>
              </a:pPr>
              <a:endParaRPr lang="en-US" sz="2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54334" y="6235511"/>
            <a:ext cx="3911719" cy="4284562"/>
            <a:chOff x="0" y="0"/>
            <a:chExt cx="5215626" cy="5712749"/>
          </a:xfrm>
        </p:grpSpPr>
        <p:sp>
          <p:nvSpPr>
            <p:cNvPr id="6" name="Freeform 6"/>
            <p:cNvSpPr/>
            <p:nvPr/>
          </p:nvSpPr>
          <p:spPr>
            <a:xfrm>
              <a:off x="0" y="3669203"/>
              <a:ext cx="3175000" cy="2043545"/>
            </a:xfrm>
            <a:custGeom>
              <a:avLst/>
              <a:gdLst/>
              <a:ahLst/>
              <a:cxnLst/>
              <a:rect l="l" t="t" r="r" b="b"/>
              <a:pathLst>
                <a:path w="3175000" h="2043545">
                  <a:moveTo>
                    <a:pt x="0" y="0"/>
                  </a:moveTo>
                  <a:lnTo>
                    <a:pt x="3175000" y="0"/>
                  </a:lnTo>
                  <a:lnTo>
                    <a:pt x="3175000" y="2043546"/>
                  </a:lnTo>
                  <a:lnTo>
                    <a:pt x="0" y="204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04829" y="0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 rot="1829188">
              <a:off x="1806902" y="3623332"/>
              <a:ext cx="1024316" cy="664874"/>
            </a:xfrm>
            <a:custGeom>
              <a:avLst/>
              <a:gdLst/>
              <a:ahLst/>
              <a:cxnLst/>
              <a:rect l="l" t="t" r="r" b="b"/>
              <a:pathLst>
                <a:path w="1024316" h="664874">
                  <a:moveTo>
                    <a:pt x="0" y="0"/>
                  </a:moveTo>
                  <a:lnTo>
                    <a:pt x="1024316" y="0"/>
                  </a:lnTo>
                  <a:lnTo>
                    <a:pt x="1024316" y="664874"/>
                  </a:lnTo>
                  <a:lnTo>
                    <a:pt x="0" y="664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0" y="3369121"/>
            <a:ext cx="5809398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RELATED 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9352" y="9937750"/>
            <a:ext cx="1231864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7580" y="816052"/>
            <a:ext cx="11703450" cy="7770497"/>
            <a:chOff x="0" y="0"/>
            <a:chExt cx="3082390" cy="20465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2390" cy="2046551"/>
            </a:xfrm>
            <a:custGeom>
              <a:avLst/>
              <a:gdLst/>
              <a:ahLst/>
              <a:cxnLst/>
              <a:rect l="l" t="t" r="r" b="b"/>
              <a:pathLst>
                <a:path w="3082390" h="2046551">
                  <a:moveTo>
                    <a:pt x="0" y="0"/>
                  </a:moveTo>
                  <a:lnTo>
                    <a:pt x="3082390" y="0"/>
                  </a:lnTo>
                  <a:lnTo>
                    <a:pt x="3082390" y="2046551"/>
                  </a:lnTo>
                  <a:lnTo>
                    <a:pt x="0" y="20465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82390" cy="2103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54334" y="6235511"/>
            <a:ext cx="3911719" cy="4284562"/>
            <a:chOff x="0" y="0"/>
            <a:chExt cx="5215626" cy="5712749"/>
          </a:xfrm>
        </p:grpSpPr>
        <p:sp>
          <p:nvSpPr>
            <p:cNvPr id="6" name="Freeform 6"/>
            <p:cNvSpPr/>
            <p:nvPr/>
          </p:nvSpPr>
          <p:spPr>
            <a:xfrm>
              <a:off x="0" y="3669203"/>
              <a:ext cx="3175000" cy="2043545"/>
            </a:xfrm>
            <a:custGeom>
              <a:avLst/>
              <a:gdLst/>
              <a:ahLst/>
              <a:cxnLst/>
              <a:rect l="l" t="t" r="r" b="b"/>
              <a:pathLst>
                <a:path w="3175000" h="2043545">
                  <a:moveTo>
                    <a:pt x="0" y="0"/>
                  </a:moveTo>
                  <a:lnTo>
                    <a:pt x="3175000" y="0"/>
                  </a:lnTo>
                  <a:lnTo>
                    <a:pt x="3175000" y="2043546"/>
                  </a:lnTo>
                  <a:lnTo>
                    <a:pt x="0" y="204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04829" y="0"/>
              <a:ext cx="3210797" cy="4097305"/>
            </a:xfrm>
            <a:custGeom>
              <a:avLst/>
              <a:gdLst/>
              <a:ahLst/>
              <a:cxnLst/>
              <a:rect l="l" t="t" r="r" b="b"/>
              <a:pathLst>
                <a:path w="3210797" h="4097305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 rot="1829188">
              <a:off x="1806902" y="3623332"/>
              <a:ext cx="1024316" cy="664874"/>
            </a:xfrm>
            <a:custGeom>
              <a:avLst/>
              <a:gdLst/>
              <a:ahLst/>
              <a:cxnLst/>
              <a:rect l="l" t="t" r="r" b="b"/>
              <a:pathLst>
                <a:path w="1024316" h="664874">
                  <a:moveTo>
                    <a:pt x="0" y="0"/>
                  </a:moveTo>
                  <a:lnTo>
                    <a:pt x="1024316" y="0"/>
                  </a:lnTo>
                  <a:lnTo>
                    <a:pt x="1024316" y="664874"/>
                  </a:lnTo>
                  <a:lnTo>
                    <a:pt x="0" y="664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0" y="3369121"/>
            <a:ext cx="5809398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RELATED</a:t>
            </a: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WORK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2368" y="2445513"/>
            <a:ext cx="10876932" cy="249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3958" lvl="1" indent="-261979" algn="l">
              <a:lnSpc>
                <a:spcPts val="3397"/>
              </a:lnSpc>
              <a:spcBef>
                <a:spcPct val="0"/>
              </a:spcBef>
              <a:buFont typeface="Arial"/>
              <a:buChar char="•"/>
            </a:pPr>
            <a:r>
              <a:rPr lang="en-US" sz="242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ChatUniTest uses adaptive focal context generation after converting Java files to AST (Abstract Syntax Tree)</a:t>
            </a:r>
          </a:p>
          <a:p>
            <a:pPr marL="523958" lvl="1" indent="-261979" algn="l">
              <a:lnSpc>
                <a:spcPts val="3397"/>
              </a:lnSpc>
              <a:spcBef>
                <a:spcPct val="0"/>
              </a:spcBef>
              <a:buFont typeface="Arial"/>
              <a:buChar char="•"/>
            </a:pPr>
            <a:r>
              <a:rPr lang="en-US" sz="242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Utilizes Chain-of-Thought prompting to guide the LLM in test generation</a:t>
            </a:r>
          </a:p>
          <a:p>
            <a:pPr marL="523958" lvl="1" indent="-261979" algn="l">
              <a:lnSpc>
                <a:spcPts val="3397"/>
              </a:lnSpc>
              <a:spcBef>
                <a:spcPct val="0"/>
              </a:spcBef>
              <a:buFont typeface="Arial"/>
              <a:buChar char="•"/>
            </a:pPr>
            <a:r>
              <a:rPr lang="en-US" sz="242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26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Code Llama</a:t>
            </a:r>
            <a:r>
              <a:rPr lang="en-US" sz="242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is used as the underlying LLM</a:t>
            </a:r>
          </a:p>
          <a:p>
            <a:pPr marL="523958" lvl="1" indent="-261979" algn="l">
              <a:lnSpc>
                <a:spcPts val="3397"/>
              </a:lnSpc>
              <a:spcBef>
                <a:spcPct val="0"/>
              </a:spcBef>
              <a:buFont typeface="Arial"/>
              <a:buChar char="•"/>
            </a:pPr>
            <a:r>
              <a:rPr lang="en-US" sz="242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Achieved</a:t>
            </a:r>
            <a:r>
              <a:rPr lang="en-US" sz="2426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59.6% line </a:t>
            </a:r>
            <a:r>
              <a:rPr lang="en-US" sz="2426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coverage, outperforming EvoSuite and TestSpark</a:t>
            </a:r>
          </a:p>
          <a:p>
            <a:pPr algn="ctr">
              <a:lnSpc>
                <a:spcPts val="3114"/>
              </a:lnSpc>
              <a:spcBef>
                <a:spcPct val="0"/>
              </a:spcBef>
            </a:pPr>
            <a:endParaRPr lang="en-US" sz="2426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87580" y="9937750"/>
            <a:ext cx="1230042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LLM-Based Framework for Automated Python Test Generation and Mutation Testing Evaluation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1964</Words>
  <Application>Microsoft Office PowerPoint</Application>
  <PresentationFormat>Custom</PresentationFormat>
  <Paragraphs>313</Paragraphs>
  <Slides>36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Fredoka</vt:lpstr>
      <vt:lpstr>Calibri</vt:lpstr>
      <vt:lpstr>Canva Sans</vt:lpstr>
      <vt:lpstr>Canva Sans Bold</vt:lpstr>
      <vt:lpstr>Quicksand</vt:lpstr>
      <vt:lpstr>Quicksand Bold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Presentation in Blue Clean Style</dc:title>
  <cp:lastModifiedBy>sadnan nafis</cp:lastModifiedBy>
  <cp:revision>4</cp:revision>
  <dcterms:created xsi:type="dcterms:W3CDTF">2006-08-16T00:00:00Z</dcterms:created>
  <dcterms:modified xsi:type="dcterms:W3CDTF">2025-06-19T20:44:29Z</dcterms:modified>
  <dc:identifier>DAGqo0LgaSY</dc:identifier>
</cp:coreProperties>
</file>