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8" r:id="rId5"/>
    <p:sldId id="261" r:id="rId6"/>
    <p:sldId id="262" r:id="rId7"/>
    <p:sldId id="263" r:id="rId8"/>
    <p:sldId id="264" r:id="rId9"/>
    <p:sldId id="265" r:id="rId10"/>
    <p:sldId id="266" r:id="rId11"/>
    <p:sldId id="267" r:id="rId12"/>
    <p:sldId id="269" r:id="rId13"/>
    <p:sldId id="270" r:id="rId14"/>
    <p:sldId id="272" r:id="rId15"/>
    <p:sldId id="271" r:id="rId16"/>
    <p:sldId id="259" r:id="rId17"/>
    <p:sldId id="273" r:id="rId18"/>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2B549"/>
    <a:srgbClr val="C70D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2" autoAdjust="0"/>
    <p:restoredTop sz="94660"/>
  </p:normalViewPr>
  <p:slideViewPr>
    <p:cSldViewPr snapToGrid="0">
      <p:cViewPr varScale="1">
        <p:scale>
          <a:sx n="74" d="100"/>
          <a:sy n="74" d="100"/>
        </p:scale>
        <p:origin x="3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C8A87A-0165-4038-AEDD-A41B94E6E3DA}"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id-ID"/>
        </a:p>
      </dgm:t>
    </dgm:pt>
    <dgm:pt modelId="{A7F39094-5F70-4365-84AA-846C6FFCF035}">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t>Cashback Fraud</a:t>
          </a:r>
          <a:endParaRPr lang="id-ID" dirty="0"/>
        </a:p>
      </dgm:t>
    </dgm:pt>
    <dgm:pt modelId="{B162C71C-B4D0-4964-85BA-60A4AE81CCBC}" type="parTrans" cxnId="{9D60C9A6-E3F5-431F-8586-5EAB4F1C8378}">
      <dgm:prSet/>
      <dgm:spPr/>
      <dgm:t>
        <a:bodyPr/>
        <a:lstStyle/>
        <a:p>
          <a:endParaRPr lang="id-ID"/>
        </a:p>
      </dgm:t>
    </dgm:pt>
    <dgm:pt modelId="{414C3B3B-C0AD-4D9F-AD38-84A94F66CF81}" type="sibTrans" cxnId="{9D60C9A6-E3F5-431F-8586-5EAB4F1C8378}">
      <dgm:prSet/>
      <dgm:spPr/>
      <dgm:t>
        <a:bodyPr/>
        <a:lstStyle/>
        <a:p>
          <a:endParaRPr lang="id-ID"/>
        </a:p>
      </dgm:t>
    </dgm:pt>
    <dgm:pt modelId="{AA26A109-8FF9-409C-9E9B-61A0B440C551}">
      <dgm:prSet phldrT="[Text]">
        <dgm:style>
          <a:lnRef idx="1">
            <a:schemeClr val="accent6"/>
          </a:lnRef>
          <a:fillRef idx="2">
            <a:schemeClr val="accent6"/>
          </a:fillRef>
          <a:effectRef idx="1">
            <a:schemeClr val="accent6"/>
          </a:effectRef>
          <a:fontRef idx="minor">
            <a:schemeClr val="dk1"/>
          </a:fontRef>
        </dgm:style>
      </dgm:prSet>
      <dgm:spPr/>
      <dgm:t>
        <a:bodyPr/>
        <a:lstStyle/>
        <a:p>
          <a:r>
            <a:rPr lang="en-US" dirty="0" smtClean="0"/>
            <a:t>Fraud customer</a:t>
          </a:r>
          <a:endParaRPr lang="id-ID" dirty="0"/>
        </a:p>
      </dgm:t>
    </dgm:pt>
    <dgm:pt modelId="{5300DF36-D802-438F-813D-7942058F97D8}" type="parTrans" cxnId="{8259BFBA-8CAE-4981-8488-CC5289750A99}">
      <dgm:prSet/>
      <dgm:spPr/>
      <dgm:t>
        <a:bodyPr/>
        <a:lstStyle/>
        <a:p>
          <a:endParaRPr lang="id-ID"/>
        </a:p>
      </dgm:t>
    </dgm:pt>
    <dgm:pt modelId="{1E1378D5-206F-45D4-9741-77BF30EE8B9F}" type="sibTrans" cxnId="{8259BFBA-8CAE-4981-8488-CC5289750A99}">
      <dgm:prSet/>
      <dgm:spPr/>
      <dgm:t>
        <a:bodyPr/>
        <a:lstStyle/>
        <a:p>
          <a:endParaRPr lang="id-ID"/>
        </a:p>
      </dgm:t>
    </dgm:pt>
    <dgm:pt modelId="{63951E8B-BF1A-451A-B56F-5D625696B36F}">
      <dgm:prSet phldrT="[Text]">
        <dgm:style>
          <a:lnRef idx="1">
            <a:schemeClr val="accent6"/>
          </a:lnRef>
          <a:fillRef idx="2">
            <a:schemeClr val="accent6"/>
          </a:fillRef>
          <a:effectRef idx="1">
            <a:schemeClr val="accent6"/>
          </a:effectRef>
          <a:fontRef idx="minor">
            <a:schemeClr val="dk1"/>
          </a:fontRef>
        </dgm:style>
      </dgm:prSet>
      <dgm:spPr/>
      <dgm:t>
        <a:bodyPr/>
        <a:lstStyle/>
        <a:p>
          <a:r>
            <a:rPr lang="en-US" dirty="0" smtClean="0"/>
            <a:t>Unverified customer</a:t>
          </a:r>
          <a:endParaRPr lang="id-ID" dirty="0"/>
        </a:p>
      </dgm:t>
    </dgm:pt>
    <dgm:pt modelId="{03483163-1C02-4EF9-AE7D-6F4A6576C13B}" type="parTrans" cxnId="{4A5F52FA-E411-4617-A591-B6AEAFA61832}">
      <dgm:prSet/>
      <dgm:spPr/>
      <dgm:t>
        <a:bodyPr/>
        <a:lstStyle/>
        <a:p>
          <a:endParaRPr lang="id-ID"/>
        </a:p>
      </dgm:t>
    </dgm:pt>
    <dgm:pt modelId="{C53D21F2-A2B8-47ED-A72A-20F415601CE7}" type="sibTrans" cxnId="{4A5F52FA-E411-4617-A591-B6AEAFA61832}">
      <dgm:prSet/>
      <dgm:spPr/>
      <dgm:t>
        <a:bodyPr/>
        <a:lstStyle/>
        <a:p>
          <a:endParaRPr lang="id-ID"/>
        </a:p>
      </dgm:t>
    </dgm:pt>
    <dgm:pt modelId="{6A221117-3CA6-4C92-B27B-7E0254BBB378}">
      <dgm:prSet phldrT="[Text]">
        <dgm:style>
          <a:lnRef idx="1">
            <a:schemeClr val="accent6"/>
          </a:lnRef>
          <a:fillRef idx="2">
            <a:schemeClr val="accent6"/>
          </a:fillRef>
          <a:effectRef idx="1">
            <a:schemeClr val="accent6"/>
          </a:effectRef>
          <a:fontRef idx="minor">
            <a:schemeClr val="dk1"/>
          </a:fontRef>
        </dgm:style>
      </dgm:prSet>
      <dgm:spPr/>
      <dgm:t>
        <a:bodyPr/>
        <a:lstStyle/>
        <a:p>
          <a:r>
            <a:rPr lang="en-US" dirty="0" smtClean="0"/>
            <a:t>Fraud merchant</a:t>
          </a:r>
          <a:endParaRPr lang="id-ID" dirty="0"/>
        </a:p>
      </dgm:t>
    </dgm:pt>
    <dgm:pt modelId="{EB94EFB8-A713-4FE0-B2E6-138B06182290}" type="parTrans" cxnId="{96DA5DC2-7B9A-4907-A277-DB4F6BAE6AF7}">
      <dgm:prSet/>
      <dgm:spPr/>
      <dgm:t>
        <a:bodyPr/>
        <a:lstStyle/>
        <a:p>
          <a:endParaRPr lang="id-ID"/>
        </a:p>
      </dgm:t>
    </dgm:pt>
    <dgm:pt modelId="{623F1E50-E408-482B-8E0B-BAD6537C957A}" type="sibTrans" cxnId="{96DA5DC2-7B9A-4907-A277-DB4F6BAE6AF7}">
      <dgm:prSet/>
      <dgm:spPr/>
      <dgm:t>
        <a:bodyPr/>
        <a:lstStyle/>
        <a:p>
          <a:endParaRPr lang="id-ID"/>
        </a:p>
      </dgm:t>
    </dgm:pt>
    <dgm:pt modelId="{532FBCEE-49C0-47CB-A95E-C3C9DAC82D3D}">
      <dgm:prSet phldrT="[Text]">
        <dgm:style>
          <a:lnRef idx="1">
            <a:schemeClr val="accent6"/>
          </a:lnRef>
          <a:fillRef idx="2">
            <a:schemeClr val="accent6"/>
          </a:fillRef>
          <a:effectRef idx="1">
            <a:schemeClr val="accent6"/>
          </a:effectRef>
          <a:fontRef idx="minor">
            <a:schemeClr val="dk1"/>
          </a:fontRef>
        </dgm:style>
      </dgm:prSet>
      <dgm:spPr/>
      <dgm:t>
        <a:bodyPr/>
        <a:lstStyle/>
        <a:p>
          <a:r>
            <a:rPr lang="en-US" dirty="0" smtClean="0"/>
            <a:t>Unverified merchant</a:t>
          </a:r>
          <a:endParaRPr lang="id-ID" dirty="0"/>
        </a:p>
      </dgm:t>
    </dgm:pt>
    <dgm:pt modelId="{DB4CA2BF-981C-4E7B-A92F-6595513799EE}" type="parTrans" cxnId="{ACF4C379-5B36-4E28-B158-A0E90EF15325}">
      <dgm:prSet/>
      <dgm:spPr/>
      <dgm:t>
        <a:bodyPr/>
        <a:lstStyle/>
        <a:p>
          <a:endParaRPr lang="id-ID"/>
        </a:p>
      </dgm:t>
    </dgm:pt>
    <dgm:pt modelId="{1C6A70C2-1A1D-4D85-AFC9-2DCAB3C535C4}" type="sibTrans" cxnId="{ACF4C379-5B36-4E28-B158-A0E90EF15325}">
      <dgm:prSet/>
      <dgm:spPr/>
      <dgm:t>
        <a:bodyPr/>
        <a:lstStyle/>
        <a:p>
          <a:endParaRPr lang="id-ID"/>
        </a:p>
      </dgm:t>
    </dgm:pt>
    <dgm:pt modelId="{B7F80B43-0A58-4AF2-B52A-B83AB4C75154}">
      <dgm:prSet phldrT="[Text]">
        <dgm:style>
          <a:lnRef idx="1">
            <a:schemeClr val="accent6"/>
          </a:lnRef>
          <a:fillRef idx="2">
            <a:schemeClr val="accent6"/>
          </a:fillRef>
          <a:effectRef idx="1">
            <a:schemeClr val="accent6"/>
          </a:effectRef>
          <a:fontRef idx="minor">
            <a:schemeClr val="dk1"/>
          </a:fontRef>
        </dgm:style>
      </dgm:prSet>
      <dgm:spPr/>
      <dgm:t>
        <a:bodyPr/>
        <a:lstStyle/>
        <a:p>
          <a:r>
            <a:rPr lang="en-US" dirty="0" smtClean="0"/>
            <a:t>Miss target of the promotion</a:t>
          </a:r>
          <a:endParaRPr lang="id-ID" dirty="0"/>
        </a:p>
      </dgm:t>
    </dgm:pt>
    <dgm:pt modelId="{79BD3D7D-27E1-49A9-8C42-FE8CCA6EA3D4}" type="parTrans" cxnId="{EA87C939-DFAE-4B03-8624-92A649E65C4B}">
      <dgm:prSet/>
      <dgm:spPr/>
      <dgm:t>
        <a:bodyPr/>
        <a:lstStyle/>
        <a:p>
          <a:endParaRPr lang="id-ID"/>
        </a:p>
      </dgm:t>
    </dgm:pt>
    <dgm:pt modelId="{0BF4BD1F-A880-4B54-BCD0-A073A920EE02}" type="sibTrans" cxnId="{EA87C939-DFAE-4B03-8624-92A649E65C4B}">
      <dgm:prSet/>
      <dgm:spPr/>
      <dgm:t>
        <a:bodyPr/>
        <a:lstStyle/>
        <a:p>
          <a:endParaRPr lang="id-ID"/>
        </a:p>
      </dgm:t>
    </dgm:pt>
    <dgm:pt modelId="{7CB313C5-436E-4A5A-B83B-56C32B6F32F1}" type="pres">
      <dgm:prSet presAssocID="{56C8A87A-0165-4038-AEDD-A41B94E6E3DA}" presName="diagram" presStyleCnt="0">
        <dgm:presLayoutVars>
          <dgm:chPref val="1"/>
          <dgm:dir/>
          <dgm:animOne val="branch"/>
          <dgm:animLvl val="lvl"/>
          <dgm:resizeHandles val="exact"/>
        </dgm:presLayoutVars>
      </dgm:prSet>
      <dgm:spPr/>
    </dgm:pt>
    <dgm:pt modelId="{7A23FB6C-0A54-4C05-9C65-F77A37F780E1}" type="pres">
      <dgm:prSet presAssocID="{A7F39094-5F70-4365-84AA-846C6FFCF035}" presName="root1" presStyleCnt="0"/>
      <dgm:spPr/>
    </dgm:pt>
    <dgm:pt modelId="{BAF2D789-F06E-4C95-8F99-5C400A206DCB}" type="pres">
      <dgm:prSet presAssocID="{A7F39094-5F70-4365-84AA-846C6FFCF035}" presName="LevelOneTextNode" presStyleLbl="node0" presStyleIdx="0" presStyleCnt="1">
        <dgm:presLayoutVars>
          <dgm:chPref val="3"/>
        </dgm:presLayoutVars>
      </dgm:prSet>
      <dgm:spPr/>
      <dgm:t>
        <a:bodyPr/>
        <a:lstStyle/>
        <a:p>
          <a:endParaRPr lang="id-ID"/>
        </a:p>
      </dgm:t>
    </dgm:pt>
    <dgm:pt modelId="{B5E33CF7-F163-4A85-98FE-C976EDB9077B}" type="pres">
      <dgm:prSet presAssocID="{A7F39094-5F70-4365-84AA-846C6FFCF035}" presName="level2hierChild" presStyleCnt="0"/>
      <dgm:spPr/>
    </dgm:pt>
    <dgm:pt modelId="{002B42CC-BDC2-4706-B627-C33DEF029893}" type="pres">
      <dgm:prSet presAssocID="{5300DF36-D802-438F-813D-7942058F97D8}" presName="conn2-1" presStyleLbl="parChTrans1D2" presStyleIdx="0" presStyleCnt="3"/>
      <dgm:spPr/>
    </dgm:pt>
    <dgm:pt modelId="{7D7BEBA4-63B6-4D28-9BE5-32F75241429B}" type="pres">
      <dgm:prSet presAssocID="{5300DF36-D802-438F-813D-7942058F97D8}" presName="connTx" presStyleLbl="parChTrans1D2" presStyleIdx="0" presStyleCnt="3"/>
      <dgm:spPr/>
    </dgm:pt>
    <dgm:pt modelId="{F02DCFD3-5AF0-41D6-8248-DC28FB386807}" type="pres">
      <dgm:prSet presAssocID="{AA26A109-8FF9-409C-9E9B-61A0B440C551}" presName="root2" presStyleCnt="0"/>
      <dgm:spPr/>
    </dgm:pt>
    <dgm:pt modelId="{B91A17EB-C2F5-4ACA-84A4-2C20F0C8FFF0}" type="pres">
      <dgm:prSet presAssocID="{AA26A109-8FF9-409C-9E9B-61A0B440C551}" presName="LevelTwoTextNode" presStyleLbl="node2" presStyleIdx="0" presStyleCnt="3" custLinFactNeighborX="-3221" custLinFactNeighborY="-18255">
        <dgm:presLayoutVars>
          <dgm:chPref val="3"/>
        </dgm:presLayoutVars>
      </dgm:prSet>
      <dgm:spPr/>
      <dgm:t>
        <a:bodyPr/>
        <a:lstStyle/>
        <a:p>
          <a:endParaRPr lang="id-ID"/>
        </a:p>
      </dgm:t>
    </dgm:pt>
    <dgm:pt modelId="{CF5ACA5C-2074-48A3-9CA4-1F8F873869F5}" type="pres">
      <dgm:prSet presAssocID="{AA26A109-8FF9-409C-9E9B-61A0B440C551}" presName="level3hierChild" presStyleCnt="0"/>
      <dgm:spPr/>
    </dgm:pt>
    <dgm:pt modelId="{2612BFE2-AA14-44A9-A233-AC7DF445D493}" type="pres">
      <dgm:prSet presAssocID="{03483163-1C02-4EF9-AE7D-6F4A6576C13B}" presName="conn2-1" presStyleLbl="parChTrans1D3" presStyleIdx="0" presStyleCnt="2"/>
      <dgm:spPr/>
    </dgm:pt>
    <dgm:pt modelId="{AAC332FC-3C85-4F3E-A951-FEC1C69DC655}" type="pres">
      <dgm:prSet presAssocID="{03483163-1C02-4EF9-AE7D-6F4A6576C13B}" presName="connTx" presStyleLbl="parChTrans1D3" presStyleIdx="0" presStyleCnt="2"/>
      <dgm:spPr/>
    </dgm:pt>
    <dgm:pt modelId="{B2580C38-5EA3-47A9-A0D3-7E1330809C32}" type="pres">
      <dgm:prSet presAssocID="{63951E8B-BF1A-451A-B56F-5D625696B36F}" presName="root2" presStyleCnt="0"/>
      <dgm:spPr/>
    </dgm:pt>
    <dgm:pt modelId="{CA6E1BDF-2C5E-4523-B30A-C308A60998D6}" type="pres">
      <dgm:prSet presAssocID="{63951E8B-BF1A-451A-B56F-5D625696B36F}" presName="LevelTwoTextNode" presStyleLbl="node3" presStyleIdx="0" presStyleCnt="2" custLinFactNeighborX="572" custLinFactNeighborY="-18796">
        <dgm:presLayoutVars>
          <dgm:chPref val="3"/>
        </dgm:presLayoutVars>
      </dgm:prSet>
      <dgm:spPr/>
      <dgm:t>
        <a:bodyPr/>
        <a:lstStyle/>
        <a:p>
          <a:endParaRPr lang="id-ID"/>
        </a:p>
      </dgm:t>
    </dgm:pt>
    <dgm:pt modelId="{77B27097-F903-4EBF-9E31-55BE417CB881}" type="pres">
      <dgm:prSet presAssocID="{63951E8B-BF1A-451A-B56F-5D625696B36F}" presName="level3hierChild" presStyleCnt="0"/>
      <dgm:spPr/>
    </dgm:pt>
    <dgm:pt modelId="{C324E8BD-4A2B-4875-A2ED-0C69E9CA04F8}" type="pres">
      <dgm:prSet presAssocID="{79BD3D7D-27E1-49A9-8C42-FE8CCA6EA3D4}" presName="conn2-1" presStyleLbl="parChTrans1D2" presStyleIdx="1" presStyleCnt="3"/>
      <dgm:spPr/>
    </dgm:pt>
    <dgm:pt modelId="{A9C03EFA-A2F3-449A-A43E-AFA0DD813330}" type="pres">
      <dgm:prSet presAssocID="{79BD3D7D-27E1-49A9-8C42-FE8CCA6EA3D4}" presName="connTx" presStyleLbl="parChTrans1D2" presStyleIdx="1" presStyleCnt="3"/>
      <dgm:spPr/>
    </dgm:pt>
    <dgm:pt modelId="{2DA5EC77-A38C-4FBF-9363-89785D7FE839}" type="pres">
      <dgm:prSet presAssocID="{B7F80B43-0A58-4AF2-B52A-B83AB4C75154}" presName="root2" presStyleCnt="0"/>
      <dgm:spPr/>
    </dgm:pt>
    <dgm:pt modelId="{0E593AD8-55D1-4C7A-8F82-B47E632B2AA4}" type="pres">
      <dgm:prSet presAssocID="{B7F80B43-0A58-4AF2-B52A-B83AB4C75154}" presName="LevelTwoTextNode" presStyleLbl="node2" presStyleIdx="1" presStyleCnt="3" custLinFactY="27310" custLinFactNeighborX="-2006" custLinFactNeighborY="100000">
        <dgm:presLayoutVars>
          <dgm:chPref val="3"/>
        </dgm:presLayoutVars>
      </dgm:prSet>
      <dgm:spPr/>
      <dgm:t>
        <a:bodyPr/>
        <a:lstStyle/>
        <a:p>
          <a:endParaRPr lang="id-ID"/>
        </a:p>
      </dgm:t>
    </dgm:pt>
    <dgm:pt modelId="{5C0E495C-2071-4DC5-87E9-CC7371A4D8CA}" type="pres">
      <dgm:prSet presAssocID="{B7F80B43-0A58-4AF2-B52A-B83AB4C75154}" presName="level3hierChild" presStyleCnt="0"/>
      <dgm:spPr/>
    </dgm:pt>
    <dgm:pt modelId="{550B9275-E88F-4C11-AE44-C000BB258219}" type="pres">
      <dgm:prSet presAssocID="{EB94EFB8-A713-4FE0-B2E6-138B06182290}" presName="conn2-1" presStyleLbl="parChTrans1D2" presStyleIdx="2" presStyleCnt="3"/>
      <dgm:spPr/>
    </dgm:pt>
    <dgm:pt modelId="{FCD39320-1940-4E03-948D-0AC1A79E8431}" type="pres">
      <dgm:prSet presAssocID="{EB94EFB8-A713-4FE0-B2E6-138B06182290}" presName="connTx" presStyleLbl="parChTrans1D2" presStyleIdx="2" presStyleCnt="3"/>
      <dgm:spPr/>
    </dgm:pt>
    <dgm:pt modelId="{A3859AE1-774E-4839-B65F-3659ACF0FA62}" type="pres">
      <dgm:prSet presAssocID="{6A221117-3CA6-4C92-B27B-7E0254BBB378}" presName="root2" presStyleCnt="0"/>
      <dgm:spPr/>
    </dgm:pt>
    <dgm:pt modelId="{BE985595-52B8-4278-AF68-DBA57D1A73F4}" type="pres">
      <dgm:prSet presAssocID="{6A221117-3CA6-4C92-B27B-7E0254BBB378}" presName="LevelTwoTextNode" presStyleLbl="node2" presStyleIdx="2" presStyleCnt="3" custLinFactY="-12823" custLinFactNeighborX="-3037" custLinFactNeighborY="-100000">
        <dgm:presLayoutVars>
          <dgm:chPref val="3"/>
        </dgm:presLayoutVars>
      </dgm:prSet>
      <dgm:spPr/>
      <dgm:t>
        <a:bodyPr/>
        <a:lstStyle/>
        <a:p>
          <a:endParaRPr lang="id-ID"/>
        </a:p>
      </dgm:t>
    </dgm:pt>
    <dgm:pt modelId="{D6571025-2E97-470B-8E41-52C86C6CD59B}" type="pres">
      <dgm:prSet presAssocID="{6A221117-3CA6-4C92-B27B-7E0254BBB378}" presName="level3hierChild" presStyleCnt="0"/>
      <dgm:spPr/>
    </dgm:pt>
    <dgm:pt modelId="{1574B384-7FC8-4065-B55E-052A5081C07D}" type="pres">
      <dgm:prSet presAssocID="{DB4CA2BF-981C-4E7B-A92F-6595513799EE}" presName="conn2-1" presStyleLbl="parChTrans1D3" presStyleIdx="1" presStyleCnt="2"/>
      <dgm:spPr/>
    </dgm:pt>
    <dgm:pt modelId="{FAF31A1B-77FE-408D-9FA2-BD739FE97CB9}" type="pres">
      <dgm:prSet presAssocID="{DB4CA2BF-981C-4E7B-A92F-6595513799EE}" presName="connTx" presStyleLbl="parChTrans1D3" presStyleIdx="1" presStyleCnt="2"/>
      <dgm:spPr/>
    </dgm:pt>
    <dgm:pt modelId="{43FDC6BE-D6A3-4EAF-B971-F249557F7196}" type="pres">
      <dgm:prSet presAssocID="{532FBCEE-49C0-47CB-A95E-C3C9DAC82D3D}" presName="root2" presStyleCnt="0"/>
      <dgm:spPr/>
    </dgm:pt>
    <dgm:pt modelId="{3CE7A6B4-3E03-4FF7-9B96-05DD65998989}" type="pres">
      <dgm:prSet presAssocID="{532FBCEE-49C0-47CB-A95E-C3C9DAC82D3D}" presName="LevelTwoTextNode" presStyleLbl="node3" presStyleIdx="1" presStyleCnt="2" custLinFactY="-14199" custLinFactNeighborX="607" custLinFactNeighborY="-100000">
        <dgm:presLayoutVars>
          <dgm:chPref val="3"/>
        </dgm:presLayoutVars>
      </dgm:prSet>
      <dgm:spPr/>
      <dgm:t>
        <a:bodyPr/>
        <a:lstStyle/>
        <a:p>
          <a:endParaRPr lang="id-ID"/>
        </a:p>
      </dgm:t>
    </dgm:pt>
    <dgm:pt modelId="{9B1B989E-8C64-4422-A3F0-F6B98D511D93}" type="pres">
      <dgm:prSet presAssocID="{532FBCEE-49C0-47CB-A95E-C3C9DAC82D3D}" presName="level3hierChild" presStyleCnt="0"/>
      <dgm:spPr/>
    </dgm:pt>
  </dgm:ptLst>
  <dgm:cxnLst>
    <dgm:cxn modelId="{16F36103-4B34-4864-BCD5-4967E6371D08}" type="presOf" srcId="{532FBCEE-49C0-47CB-A95E-C3C9DAC82D3D}" destId="{3CE7A6B4-3E03-4FF7-9B96-05DD65998989}" srcOrd="0" destOrd="0" presId="urn:microsoft.com/office/officeart/2005/8/layout/hierarchy2"/>
    <dgm:cxn modelId="{FD90503B-F674-4919-9726-8E3A68FE92E4}" type="presOf" srcId="{EB94EFB8-A713-4FE0-B2E6-138B06182290}" destId="{550B9275-E88F-4C11-AE44-C000BB258219}" srcOrd="0" destOrd="0" presId="urn:microsoft.com/office/officeart/2005/8/layout/hierarchy2"/>
    <dgm:cxn modelId="{C53A4D91-F972-40FB-A569-7367EA3AC300}" type="presOf" srcId="{03483163-1C02-4EF9-AE7D-6F4A6576C13B}" destId="{AAC332FC-3C85-4F3E-A951-FEC1C69DC655}" srcOrd="1" destOrd="0" presId="urn:microsoft.com/office/officeart/2005/8/layout/hierarchy2"/>
    <dgm:cxn modelId="{974CE7B9-3239-4BCF-A534-DEE1A1B8DBBD}" type="presOf" srcId="{A7F39094-5F70-4365-84AA-846C6FFCF035}" destId="{BAF2D789-F06E-4C95-8F99-5C400A206DCB}" srcOrd="0" destOrd="0" presId="urn:microsoft.com/office/officeart/2005/8/layout/hierarchy2"/>
    <dgm:cxn modelId="{652B6E0C-AAD3-4889-9216-847F3327F4EC}" type="presOf" srcId="{63951E8B-BF1A-451A-B56F-5D625696B36F}" destId="{CA6E1BDF-2C5E-4523-B30A-C308A60998D6}" srcOrd="0" destOrd="0" presId="urn:microsoft.com/office/officeart/2005/8/layout/hierarchy2"/>
    <dgm:cxn modelId="{F00E5165-95EB-4259-B2B2-8B4899F937C6}" type="presOf" srcId="{79BD3D7D-27E1-49A9-8C42-FE8CCA6EA3D4}" destId="{A9C03EFA-A2F3-449A-A43E-AFA0DD813330}" srcOrd="1" destOrd="0" presId="urn:microsoft.com/office/officeart/2005/8/layout/hierarchy2"/>
    <dgm:cxn modelId="{1112E88D-DC28-428E-BCFD-0C05DB5E1119}" type="presOf" srcId="{EB94EFB8-A713-4FE0-B2E6-138B06182290}" destId="{FCD39320-1940-4E03-948D-0AC1A79E8431}" srcOrd="1" destOrd="0" presId="urn:microsoft.com/office/officeart/2005/8/layout/hierarchy2"/>
    <dgm:cxn modelId="{599E5824-DC56-4906-A6D4-DFD9BC2AC698}" type="presOf" srcId="{56C8A87A-0165-4038-AEDD-A41B94E6E3DA}" destId="{7CB313C5-436E-4A5A-B83B-56C32B6F32F1}" srcOrd="0" destOrd="0" presId="urn:microsoft.com/office/officeart/2005/8/layout/hierarchy2"/>
    <dgm:cxn modelId="{8259BFBA-8CAE-4981-8488-CC5289750A99}" srcId="{A7F39094-5F70-4365-84AA-846C6FFCF035}" destId="{AA26A109-8FF9-409C-9E9B-61A0B440C551}" srcOrd="0" destOrd="0" parTransId="{5300DF36-D802-438F-813D-7942058F97D8}" sibTransId="{1E1378D5-206F-45D4-9741-77BF30EE8B9F}"/>
    <dgm:cxn modelId="{D7FE3F82-F22B-4F72-AAC7-B78001CB4E37}" type="presOf" srcId="{03483163-1C02-4EF9-AE7D-6F4A6576C13B}" destId="{2612BFE2-AA14-44A9-A233-AC7DF445D493}" srcOrd="0" destOrd="0" presId="urn:microsoft.com/office/officeart/2005/8/layout/hierarchy2"/>
    <dgm:cxn modelId="{9D60C9A6-E3F5-431F-8586-5EAB4F1C8378}" srcId="{56C8A87A-0165-4038-AEDD-A41B94E6E3DA}" destId="{A7F39094-5F70-4365-84AA-846C6FFCF035}" srcOrd="0" destOrd="0" parTransId="{B162C71C-B4D0-4964-85BA-60A4AE81CCBC}" sibTransId="{414C3B3B-C0AD-4D9F-AD38-84A94F66CF81}"/>
    <dgm:cxn modelId="{EA87C939-DFAE-4B03-8624-92A649E65C4B}" srcId="{A7F39094-5F70-4365-84AA-846C6FFCF035}" destId="{B7F80B43-0A58-4AF2-B52A-B83AB4C75154}" srcOrd="1" destOrd="0" parTransId="{79BD3D7D-27E1-49A9-8C42-FE8CCA6EA3D4}" sibTransId="{0BF4BD1F-A880-4B54-BCD0-A073A920EE02}"/>
    <dgm:cxn modelId="{934F01AE-FCA5-4713-80F9-D7E3AE780FDF}" type="presOf" srcId="{AA26A109-8FF9-409C-9E9B-61A0B440C551}" destId="{B91A17EB-C2F5-4ACA-84A4-2C20F0C8FFF0}" srcOrd="0" destOrd="0" presId="urn:microsoft.com/office/officeart/2005/8/layout/hierarchy2"/>
    <dgm:cxn modelId="{5E6ACBE8-9C09-4B0B-8035-C3796F82437B}" type="presOf" srcId="{5300DF36-D802-438F-813D-7942058F97D8}" destId="{002B42CC-BDC2-4706-B627-C33DEF029893}" srcOrd="0" destOrd="0" presId="urn:microsoft.com/office/officeart/2005/8/layout/hierarchy2"/>
    <dgm:cxn modelId="{E0B8E599-F10E-408C-B2D6-E63F6CC96278}" type="presOf" srcId="{B7F80B43-0A58-4AF2-B52A-B83AB4C75154}" destId="{0E593AD8-55D1-4C7A-8F82-B47E632B2AA4}" srcOrd="0" destOrd="0" presId="urn:microsoft.com/office/officeart/2005/8/layout/hierarchy2"/>
    <dgm:cxn modelId="{ACF4C379-5B36-4E28-B158-A0E90EF15325}" srcId="{6A221117-3CA6-4C92-B27B-7E0254BBB378}" destId="{532FBCEE-49C0-47CB-A95E-C3C9DAC82D3D}" srcOrd="0" destOrd="0" parTransId="{DB4CA2BF-981C-4E7B-A92F-6595513799EE}" sibTransId="{1C6A70C2-1A1D-4D85-AFC9-2DCAB3C535C4}"/>
    <dgm:cxn modelId="{B261D788-5DDD-49AA-90AC-B2E5302E4649}" type="presOf" srcId="{DB4CA2BF-981C-4E7B-A92F-6595513799EE}" destId="{1574B384-7FC8-4065-B55E-052A5081C07D}" srcOrd="0" destOrd="0" presId="urn:microsoft.com/office/officeart/2005/8/layout/hierarchy2"/>
    <dgm:cxn modelId="{4A5F52FA-E411-4617-A591-B6AEAFA61832}" srcId="{AA26A109-8FF9-409C-9E9B-61A0B440C551}" destId="{63951E8B-BF1A-451A-B56F-5D625696B36F}" srcOrd="0" destOrd="0" parTransId="{03483163-1C02-4EF9-AE7D-6F4A6576C13B}" sibTransId="{C53D21F2-A2B8-47ED-A72A-20F415601CE7}"/>
    <dgm:cxn modelId="{59D13CCB-9C1C-4979-8580-401A215D3FA3}" type="presOf" srcId="{5300DF36-D802-438F-813D-7942058F97D8}" destId="{7D7BEBA4-63B6-4D28-9BE5-32F75241429B}" srcOrd="1" destOrd="0" presId="urn:microsoft.com/office/officeart/2005/8/layout/hierarchy2"/>
    <dgm:cxn modelId="{96DA5DC2-7B9A-4907-A277-DB4F6BAE6AF7}" srcId="{A7F39094-5F70-4365-84AA-846C6FFCF035}" destId="{6A221117-3CA6-4C92-B27B-7E0254BBB378}" srcOrd="2" destOrd="0" parTransId="{EB94EFB8-A713-4FE0-B2E6-138B06182290}" sibTransId="{623F1E50-E408-482B-8E0B-BAD6537C957A}"/>
    <dgm:cxn modelId="{1B2B0ACC-981D-4485-9088-BCD5A2B068C1}" type="presOf" srcId="{6A221117-3CA6-4C92-B27B-7E0254BBB378}" destId="{BE985595-52B8-4278-AF68-DBA57D1A73F4}" srcOrd="0" destOrd="0" presId="urn:microsoft.com/office/officeart/2005/8/layout/hierarchy2"/>
    <dgm:cxn modelId="{66D3F9CA-4C21-4058-8A75-F272B5974992}" type="presOf" srcId="{79BD3D7D-27E1-49A9-8C42-FE8CCA6EA3D4}" destId="{C324E8BD-4A2B-4875-A2ED-0C69E9CA04F8}" srcOrd="0" destOrd="0" presId="urn:microsoft.com/office/officeart/2005/8/layout/hierarchy2"/>
    <dgm:cxn modelId="{E662F906-942E-4CF1-A342-06BC5EF7C415}" type="presOf" srcId="{DB4CA2BF-981C-4E7B-A92F-6595513799EE}" destId="{FAF31A1B-77FE-408D-9FA2-BD739FE97CB9}" srcOrd="1" destOrd="0" presId="urn:microsoft.com/office/officeart/2005/8/layout/hierarchy2"/>
    <dgm:cxn modelId="{20159300-482F-4D09-A7C2-F2FAA07BE6AB}" type="presParOf" srcId="{7CB313C5-436E-4A5A-B83B-56C32B6F32F1}" destId="{7A23FB6C-0A54-4C05-9C65-F77A37F780E1}" srcOrd="0" destOrd="0" presId="urn:microsoft.com/office/officeart/2005/8/layout/hierarchy2"/>
    <dgm:cxn modelId="{CE0F5894-BF48-4C08-A7E4-BC9CD831D7B7}" type="presParOf" srcId="{7A23FB6C-0A54-4C05-9C65-F77A37F780E1}" destId="{BAF2D789-F06E-4C95-8F99-5C400A206DCB}" srcOrd="0" destOrd="0" presId="urn:microsoft.com/office/officeart/2005/8/layout/hierarchy2"/>
    <dgm:cxn modelId="{E169F877-D248-4D81-B524-4295FD0DED00}" type="presParOf" srcId="{7A23FB6C-0A54-4C05-9C65-F77A37F780E1}" destId="{B5E33CF7-F163-4A85-98FE-C976EDB9077B}" srcOrd="1" destOrd="0" presId="urn:microsoft.com/office/officeart/2005/8/layout/hierarchy2"/>
    <dgm:cxn modelId="{06AEBF5F-B2C8-4029-AC02-1C03288D052E}" type="presParOf" srcId="{B5E33CF7-F163-4A85-98FE-C976EDB9077B}" destId="{002B42CC-BDC2-4706-B627-C33DEF029893}" srcOrd="0" destOrd="0" presId="urn:microsoft.com/office/officeart/2005/8/layout/hierarchy2"/>
    <dgm:cxn modelId="{06DAB4C2-7D6A-40F9-BE9D-1C6DDAF17CFC}" type="presParOf" srcId="{002B42CC-BDC2-4706-B627-C33DEF029893}" destId="{7D7BEBA4-63B6-4D28-9BE5-32F75241429B}" srcOrd="0" destOrd="0" presId="urn:microsoft.com/office/officeart/2005/8/layout/hierarchy2"/>
    <dgm:cxn modelId="{53786239-F021-4E20-9FE1-0CDA30333633}" type="presParOf" srcId="{B5E33CF7-F163-4A85-98FE-C976EDB9077B}" destId="{F02DCFD3-5AF0-41D6-8248-DC28FB386807}" srcOrd="1" destOrd="0" presId="urn:microsoft.com/office/officeart/2005/8/layout/hierarchy2"/>
    <dgm:cxn modelId="{2AC403E2-3636-4825-8590-ED4885E0D376}" type="presParOf" srcId="{F02DCFD3-5AF0-41D6-8248-DC28FB386807}" destId="{B91A17EB-C2F5-4ACA-84A4-2C20F0C8FFF0}" srcOrd="0" destOrd="0" presId="urn:microsoft.com/office/officeart/2005/8/layout/hierarchy2"/>
    <dgm:cxn modelId="{A5722289-B9E7-4868-8960-AFE6CF627468}" type="presParOf" srcId="{F02DCFD3-5AF0-41D6-8248-DC28FB386807}" destId="{CF5ACA5C-2074-48A3-9CA4-1F8F873869F5}" srcOrd="1" destOrd="0" presId="urn:microsoft.com/office/officeart/2005/8/layout/hierarchy2"/>
    <dgm:cxn modelId="{58C0E207-31AB-493C-88F2-16E368470BB3}" type="presParOf" srcId="{CF5ACA5C-2074-48A3-9CA4-1F8F873869F5}" destId="{2612BFE2-AA14-44A9-A233-AC7DF445D493}" srcOrd="0" destOrd="0" presId="urn:microsoft.com/office/officeart/2005/8/layout/hierarchy2"/>
    <dgm:cxn modelId="{CCFD5182-D055-4A03-A0F6-366808B5E02C}" type="presParOf" srcId="{2612BFE2-AA14-44A9-A233-AC7DF445D493}" destId="{AAC332FC-3C85-4F3E-A951-FEC1C69DC655}" srcOrd="0" destOrd="0" presId="urn:microsoft.com/office/officeart/2005/8/layout/hierarchy2"/>
    <dgm:cxn modelId="{42E08C80-5EB4-4B4D-A4E0-BE489F81572F}" type="presParOf" srcId="{CF5ACA5C-2074-48A3-9CA4-1F8F873869F5}" destId="{B2580C38-5EA3-47A9-A0D3-7E1330809C32}" srcOrd="1" destOrd="0" presId="urn:microsoft.com/office/officeart/2005/8/layout/hierarchy2"/>
    <dgm:cxn modelId="{32063EFF-E9DA-4087-89C9-9CEC8BCC8299}" type="presParOf" srcId="{B2580C38-5EA3-47A9-A0D3-7E1330809C32}" destId="{CA6E1BDF-2C5E-4523-B30A-C308A60998D6}" srcOrd="0" destOrd="0" presId="urn:microsoft.com/office/officeart/2005/8/layout/hierarchy2"/>
    <dgm:cxn modelId="{A0DAE276-DD47-434A-A317-DD7996E16D7D}" type="presParOf" srcId="{B2580C38-5EA3-47A9-A0D3-7E1330809C32}" destId="{77B27097-F903-4EBF-9E31-55BE417CB881}" srcOrd="1" destOrd="0" presId="urn:microsoft.com/office/officeart/2005/8/layout/hierarchy2"/>
    <dgm:cxn modelId="{C943FB97-41B3-4408-9D88-5EAC1C988DEC}" type="presParOf" srcId="{B5E33CF7-F163-4A85-98FE-C976EDB9077B}" destId="{C324E8BD-4A2B-4875-A2ED-0C69E9CA04F8}" srcOrd="2" destOrd="0" presId="urn:microsoft.com/office/officeart/2005/8/layout/hierarchy2"/>
    <dgm:cxn modelId="{C32B8C1C-98E3-4BBC-A13B-EC8C4140CEAE}" type="presParOf" srcId="{C324E8BD-4A2B-4875-A2ED-0C69E9CA04F8}" destId="{A9C03EFA-A2F3-449A-A43E-AFA0DD813330}" srcOrd="0" destOrd="0" presId="urn:microsoft.com/office/officeart/2005/8/layout/hierarchy2"/>
    <dgm:cxn modelId="{E8B6702F-7013-46E9-AB51-7991624F44C5}" type="presParOf" srcId="{B5E33CF7-F163-4A85-98FE-C976EDB9077B}" destId="{2DA5EC77-A38C-4FBF-9363-89785D7FE839}" srcOrd="3" destOrd="0" presId="urn:microsoft.com/office/officeart/2005/8/layout/hierarchy2"/>
    <dgm:cxn modelId="{35867ED8-F7BC-4174-B445-E130D358448F}" type="presParOf" srcId="{2DA5EC77-A38C-4FBF-9363-89785D7FE839}" destId="{0E593AD8-55D1-4C7A-8F82-B47E632B2AA4}" srcOrd="0" destOrd="0" presId="urn:microsoft.com/office/officeart/2005/8/layout/hierarchy2"/>
    <dgm:cxn modelId="{5CDA17CC-7A53-4BCB-8853-ECC92FF35FD4}" type="presParOf" srcId="{2DA5EC77-A38C-4FBF-9363-89785D7FE839}" destId="{5C0E495C-2071-4DC5-87E9-CC7371A4D8CA}" srcOrd="1" destOrd="0" presId="urn:microsoft.com/office/officeart/2005/8/layout/hierarchy2"/>
    <dgm:cxn modelId="{A2E09626-55D1-441E-9E06-063092098ED5}" type="presParOf" srcId="{B5E33CF7-F163-4A85-98FE-C976EDB9077B}" destId="{550B9275-E88F-4C11-AE44-C000BB258219}" srcOrd="4" destOrd="0" presId="urn:microsoft.com/office/officeart/2005/8/layout/hierarchy2"/>
    <dgm:cxn modelId="{FB5D195B-49FC-4735-BA6A-8CAE06F056F9}" type="presParOf" srcId="{550B9275-E88F-4C11-AE44-C000BB258219}" destId="{FCD39320-1940-4E03-948D-0AC1A79E8431}" srcOrd="0" destOrd="0" presId="urn:microsoft.com/office/officeart/2005/8/layout/hierarchy2"/>
    <dgm:cxn modelId="{98023396-9C23-45B4-AB23-2CE99E5EC06A}" type="presParOf" srcId="{B5E33CF7-F163-4A85-98FE-C976EDB9077B}" destId="{A3859AE1-774E-4839-B65F-3659ACF0FA62}" srcOrd="5" destOrd="0" presId="urn:microsoft.com/office/officeart/2005/8/layout/hierarchy2"/>
    <dgm:cxn modelId="{B5C0D2A9-CD91-4563-8C3A-15C4A30A1FD3}" type="presParOf" srcId="{A3859AE1-774E-4839-B65F-3659ACF0FA62}" destId="{BE985595-52B8-4278-AF68-DBA57D1A73F4}" srcOrd="0" destOrd="0" presId="urn:microsoft.com/office/officeart/2005/8/layout/hierarchy2"/>
    <dgm:cxn modelId="{9D6BEF2A-F237-43F5-A1AB-49E0BDDAE478}" type="presParOf" srcId="{A3859AE1-774E-4839-B65F-3659ACF0FA62}" destId="{D6571025-2E97-470B-8E41-52C86C6CD59B}" srcOrd="1" destOrd="0" presId="urn:microsoft.com/office/officeart/2005/8/layout/hierarchy2"/>
    <dgm:cxn modelId="{DDA5810B-952D-4F0A-9FFE-C0B84C46E2DC}" type="presParOf" srcId="{D6571025-2E97-470B-8E41-52C86C6CD59B}" destId="{1574B384-7FC8-4065-B55E-052A5081C07D}" srcOrd="0" destOrd="0" presId="urn:microsoft.com/office/officeart/2005/8/layout/hierarchy2"/>
    <dgm:cxn modelId="{7C7C163D-4455-49FB-82BA-6AA3AC0375AA}" type="presParOf" srcId="{1574B384-7FC8-4065-B55E-052A5081C07D}" destId="{FAF31A1B-77FE-408D-9FA2-BD739FE97CB9}" srcOrd="0" destOrd="0" presId="urn:microsoft.com/office/officeart/2005/8/layout/hierarchy2"/>
    <dgm:cxn modelId="{462D537A-85A8-44ED-AC5E-D2FF2ED01DB8}" type="presParOf" srcId="{D6571025-2E97-470B-8E41-52C86C6CD59B}" destId="{43FDC6BE-D6A3-4EAF-B971-F249557F7196}" srcOrd="1" destOrd="0" presId="urn:microsoft.com/office/officeart/2005/8/layout/hierarchy2"/>
    <dgm:cxn modelId="{D8659CD0-A019-4567-93C4-C5BE3C74C998}" type="presParOf" srcId="{43FDC6BE-D6A3-4EAF-B971-F249557F7196}" destId="{3CE7A6B4-3E03-4FF7-9B96-05DD65998989}" srcOrd="0" destOrd="0" presId="urn:microsoft.com/office/officeart/2005/8/layout/hierarchy2"/>
    <dgm:cxn modelId="{76F3B189-A989-4B56-84B5-568105D6B268}" type="presParOf" srcId="{43FDC6BE-D6A3-4EAF-B971-F249557F7196}" destId="{9B1B989E-8C64-4422-A3F0-F6B98D511D93}"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2D789-F06E-4C95-8F99-5C400A206DCB}">
      <dsp:nvSpPr>
        <dsp:cNvPr id="0" name=""/>
        <dsp:cNvSpPr/>
      </dsp:nvSpPr>
      <dsp:spPr>
        <a:xfrm>
          <a:off x="27970" y="1220812"/>
          <a:ext cx="2120177" cy="1060088"/>
        </a:xfrm>
        <a:prstGeom prst="roundRect">
          <a:avLst>
            <a:gd name="adj" fmla="val 10000"/>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Cashback Fraud</a:t>
          </a:r>
          <a:endParaRPr lang="id-ID" sz="2600" kern="1200" dirty="0"/>
        </a:p>
      </dsp:txBody>
      <dsp:txXfrm>
        <a:off x="59019" y="1251861"/>
        <a:ext cx="2058079" cy="997990"/>
      </dsp:txXfrm>
    </dsp:sp>
    <dsp:sp modelId="{002B42CC-BDC2-4706-B627-C33DEF029893}">
      <dsp:nvSpPr>
        <dsp:cNvPr id="0" name=""/>
        <dsp:cNvSpPr/>
      </dsp:nvSpPr>
      <dsp:spPr>
        <a:xfrm rot="18154077">
          <a:off x="1813738" y="1113204"/>
          <a:ext cx="1448599" cy="54492"/>
        </a:xfrm>
        <a:custGeom>
          <a:avLst/>
          <a:gdLst/>
          <a:ahLst/>
          <a:cxnLst/>
          <a:rect l="0" t="0" r="0" b="0"/>
          <a:pathLst>
            <a:path>
              <a:moveTo>
                <a:pt x="0" y="27246"/>
              </a:moveTo>
              <a:lnTo>
                <a:pt x="1448599"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id-ID" sz="500" kern="1200"/>
        </a:p>
      </dsp:txBody>
      <dsp:txXfrm>
        <a:off x="2501823" y="1104235"/>
        <a:ext cx="72429" cy="72429"/>
      </dsp:txXfrm>
    </dsp:sp>
    <dsp:sp modelId="{B91A17EB-C2F5-4ACA-84A4-2C20F0C8FFF0}">
      <dsp:nvSpPr>
        <dsp:cNvPr id="0" name=""/>
        <dsp:cNvSpPr/>
      </dsp:nvSpPr>
      <dsp:spPr>
        <a:xfrm>
          <a:off x="2927928" y="0"/>
          <a:ext cx="2120177" cy="1060088"/>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Fraud customer</a:t>
          </a:r>
          <a:endParaRPr lang="id-ID" sz="2600" kern="1200" dirty="0"/>
        </a:p>
      </dsp:txBody>
      <dsp:txXfrm>
        <a:off x="2958977" y="31049"/>
        <a:ext cx="2058079" cy="997990"/>
      </dsp:txXfrm>
    </dsp:sp>
    <dsp:sp modelId="{2612BFE2-AA14-44A9-A233-AC7DF445D493}">
      <dsp:nvSpPr>
        <dsp:cNvPr id="0" name=""/>
        <dsp:cNvSpPr/>
      </dsp:nvSpPr>
      <dsp:spPr>
        <a:xfrm>
          <a:off x="5048105" y="502798"/>
          <a:ext cx="928489" cy="54492"/>
        </a:xfrm>
        <a:custGeom>
          <a:avLst/>
          <a:gdLst/>
          <a:ahLst/>
          <a:cxnLst/>
          <a:rect l="0" t="0" r="0" b="0"/>
          <a:pathLst>
            <a:path>
              <a:moveTo>
                <a:pt x="0" y="27246"/>
              </a:moveTo>
              <a:lnTo>
                <a:pt x="928489" y="2724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id-ID" sz="500" kern="1200"/>
        </a:p>
      </dsp:txBody>
      <dsp:txXfrm>
        <a:off x="5489138" y="506832"/>
        <a:ext cx="46424" cy="46424"/>
      </dsp:txXfrm>
    </dsp:sp>
    <dsp:sp modelId="{CA6E1BDF-2C5E-4523-B30A-C308A60998D6}">
      <dsp:nvSpPr>
        <dsp:cNvPr id="0" name=""/>
        <dsp:cNvSpPr/>
      </dsp:nvSpPr>
      <dsp:spPr>
        <a:xfrm>
          <a:off x="5976595" y="0"/>
          <a:ext cx="2120177" cy="1060088"/>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Unverified customer</a:t>
          </a:r>
          <a:endParaRPr lang="id-ID" sz="2600" kern="1200" dirty="0"/>
        </a:p>
      </dsp:txBody>
      <dsp:txXfrm>
        <a:off x="6007644" y="31049"/>
        <a:ext cx="2058079" cy="997990"/>
      </dsp:txXfrm>
    </dsp:sp>
    <dsp:sp modelId="{C324E8BD-4A2B-4875-A2ED-0C69E9CA04F8}">
      <dsp:nvSpPr>
        <dsp:cNvPr id="0" name=""/>
        <dsp:cNvSpPr/>
      </dsp:nvSpPr>
      <dsp:spPr>
        <a:xfrm rot="3394895">
          <a:off x="1819604" y="2334016"/>
          <a:ext cx="1462626" cy="54492"/>
        </a:xfrm>
        <a:custGeom>
          <a:avLst/>
          <a:gdLst/>
          <a:ahLst/>
          <a:cxnLst/>
          <a:rect l="0" t="0" r="0" b="0"/>
          <a:pathLst>
            <a:path>
              <a:moveTo>
                <a:pt x="0" y="27246"/>
              </a:moveTo>
              <a:lnTo>
                <a:pt x="1462626"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id-ID" sz="500" kern="1200"/>
        </a:p>
      </dsp:txBody>
      <dsp:txXfrm>
        <a:off x="2514352" y="2324696"/>
        <a:ext cx="73131" cy="73131"/>
      </dsp:txXfrm>
    </dsp:sp>
    <dsp:sp modelId="{0E593AD8-55D1-4C7A-8F82-B47E632B2AA4}">
      <dsp:nvSpPr>
        <dsp:cNvPr id="0" name=""/>
        <dsp:cNvSpPr/>
      </dsp:nvSpPr>
      <dsp:spPr>
        <a:xfrm>
          <a:off x="2953688" y="2441624"/>
          <a:ext cx="2120177" cy="1060088"/>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Miss target of the promotion</a:t>
          </a:r>
          <a:endParaRPr lang="id-ID" sz="2600" kern="1200" dirty="0"/>
        </a:p>
      </dsp:txBody>
      <dsp:txXfrm>
        <a:off x="2984737" y="2472673"/>
        <a:ext cx="2058079" cy="997990"/>
      </dsp:txXfrm>
    </dsp:sp>
    <dsp:sp modelId="{550B9275-E88F-4C11-AE44-C000BB258219}">
      <dsp:nvSpPr>
        <dsp:cNvPr id="0" name=""/>
        <dsp:cNvSpPr/>
      </dsp:nvSpPr>
      <dsp:spPr>
        <a:xfrm rot="101207">
          <a:off x="2147978" y="1735149"/>
          <a:ext cx="784021" cy="54492"/>
        </a:xfrm>
        <a:custGeom>
          <a:avLst/>
          <a:gdLst/>
          <a:ahLst/>
          <a:cxnLst/>
          <a:rect l="0" t="0" r="0" b="0"/>
          <a:pathLst>
            <a:path>
              <a:moveTo>
                <a:pt x="0" y="27246"/>
              </a:moveTo>
              <a:lnTo>
                <a:pt x="784021"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id-ID" sz="500" kern="1200"/>
        </a:p>
      </dsp:txBody>
      <dsp:txXfrm>
        <a:off x="2520388" y="1742795"/>
        <a:ext cx="39201" cy="39201"/>
      </dsp:txXfrm>
    </dsp:sp>
    <dsp:sp modelId="{BE985595-52B8-4278-AF68-DBA57D1A73F4}">
      <dsp:nvSpPr>
        <dsp:cNvPr id="0" name=""/>
        <dsp:cNvSpPr/>
      </dsp:nvSpPr>
      <dsp:spPr>
        <a:xfrm>
          <a:off x="2931829" y="1243890"/>
          <a:ext cx="2120177" cy="1060088"/>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Fraud merchant</a:t>
          </a:r>
          <a:endParaRPr lang="id-ID" sz="2600" kern="1200" dirty="0"/>
        </a:p>
      </dsp:txBody>
      <dsp:txXfrm>
        <a:off x="2962878" y="1274939"/>
        <a:ext cx="2058079" cy="997990"/>
      </dsp:txXfrm>
    </dsp:sp>
    <dsp:sp modelId="{1574B384-7FC8-4065-B55E-052A5081C07D}">
      <dsp:nvSpPr>
        <dsp:cNvPr id="0" name=""/>
        <dsp:cNvSpPr/>
      </dsp:nvSpPr>
      <dsp:spPr>
        <a:xfrm rot="21545812">
          <a:off x="5051949" y="1739395"/>
          <a:ext cx="925445" cy="54492"/>
        </a:xfrm>
        <a:custGeom>
          <a:avLst/>
          <a:gdLst/>
          <a:ahLst/>
          <a:cxnLst/>
          <a:rect l="0" t="0" r="0" b="0"/>
          <a:pathLst>
            <a:path>
              <a:moveTo>
                <a:pt x="0" y="27246"/>
              </a:moveTo>
              <a:lnTo>
                <a:pt x="925445" y="2724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id-ID" sz="500" kern="1200"/>
        </a:p>
      </dsp:txBody>
      <dsp:txXfrm>
        <a:off x="5491536" y="1743505"/>
        <a:ext cx="46272" cy="46272"/>
      </dsp:txXfrm>
    </dsp:sp>
    <dsp:sp modelId="{3CE7A6B4-3E03-4FF7-9B96-05DD65998989}">
      <dsp:nvSpPr>
        <dsp:cNvPr id="0" name=""/>
        <dsp:cNvSpPr/>
      </dsp:nvSpPr>
      <dsp:spPr>
        <a:xfrm>
          <a:off x="5977337" y="1229303"/>
          <a:ext cx="2120177" cy="1060088"/>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Unverified merchant</a:t>
          </a:r>
          <a:endParaRPr lang="id-ID" sz="2600" kern="1200" dirty="0"/>
        </a:p>
      </dsp:txBody>
      <dsp:txXfrm>
        <a:off x="6008386" y="1260352"/>
        <a:ext cx="2058079" cy="99799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1C4BD266-DFDB-498B-8DCE-8DB05F188690}" type="datetimeFigureOut">
              <a:rPr lang="id-ID" smtClean="0"/>
              <a:t>14/11/2019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42E24C9-6D99-4BCB-8F20-5B92775AD080}" type="slidenum">
              <a:rPr lang="id-ID" smtClean="0"/>
              <a:t>‹#›</a:t>
            </a:fld>
            <a:endParaRPr lang="id-ID"/>
          </a:p>
        </p:txBody>
      </p:sp>
    </p:spTree>
    <p:extLst>
      <p:ext uri="{BB962C8B-B14F-4D97-AF65-F5344CB8AC3E}">
        <p14:creationId xmlns:p14="http://schemas.microsoft.com/office/powerpoint/2010/main" val="1642456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C4BD266-DFDB-498B-8DCE-8DB05F188690}" type="datetimeFigureOut">
              <a:rPr lang="id-ID" smtClean="0"/>
              <a:t>14/11/2019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42E24C9-6D99-4BCB-8F20-5B92775AD080}" type="slidenum">
              <a:rPr lang="id-ID" smtClean="0"/>
              <a:t>‹#›</a:t>
            </a:fld>
            <a:endParaRPr lang="id-ID"/>
          </a:p>
        </p:txBody>
      </p:sp>
    </p:spTree>
    <p:extLst>
      <p:ext uri="{BB962C8B-B14F-4D97-AF65-F5344CB8AC3E}">
        <p14:creationId xmlns:p14="http://schemas.microsoft.com/office/powerpoint/2010/main" val="2173201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C4BD266-DFDB-498B-8DCE-8DB05F188690}" type="datetimeFigureOut">
              <a:rPr lang="id-ID" smtClean="0"/>
              <a:t>14/11/2019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42E24C9-6D99-4BCB-8F20-5B92775AD080}" type="slidenum">
              <a:rPr lang="id-ID" smtClean="0"/>
              <a:t>‹#›</a:t>
            </a:fld>
            <a:endParaRPr lang="id-ID"/>
          </a:p>
        </p:txBody>
      </p:sp>
    </p:spTree>
    <p:extLst>
      <p:ext uri="{BB962C8B-B14F-4D97-AF65-F5344CB8AC3E}">
        <p14:creationId xmlns:p14="http://schemas.microsoft.com/office/powerpoint/2010/main" val="1335701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C4BD266-DFDB-498B-8DCE-8DB05F188690}" type="datetimeFigureOut">
              <a:rPr lang="id-ID" smtClean="0"/>
              <a:t>14/11/2019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42E24C9-6D99-4BCB-8F20-5B92775AD080}" type="slidenum">
              <a:rPr lang="id-ID" smtClean="0"/>
              <a:t>‹#›</a:t>
            </a:fld>
            <a:endParaRPr lang="id-ID"/>
          </a:p>
        </p:txBody>
      </p:sp>
    </p:spTree>
    <p:extLst>
      <p:ext uri="{BB962C8B-B14F-4D97-AF65-F5344CB8AC3E}">
        <p14:creationId xmlns:p14="http://schemas.microsoft.com/office/powerpoint/2010/main" val="2597085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4BD266-DFDB-498B-8DCE-8DB05F188690}" type="datetimeFigureOut">
              <a:rPr lang="id-ID" smtClean="0"/>
              <a:t>14/11/2019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42E24C9-6D99-4BCB-8F20-5B92775AD080}" type="slidenum">
              <a:rPr lang="id-ID" smtClean="0"/>
              <a:t>‹#›</a:t>
            </a:fld>
            <a:endParaRPr lang="id-ID"/>
          </a:p>
        </p:txBody>
      </p:sp>
    </p:spTree>
    <p:extLst>
      <p:ext uri="{BB962C8B-B14F-4D97-AF65-F5344CB8AC3E}">
        <p14:creationId xmlns:p14="http://schemas.microsoft.com/office/powerpoint/2010/main" val="2492419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1C4BD266-DFDB-498B-8DCE-8DB05F188690}" type="datetimeFigureOut">
              <a:rPr lang="id-ID" smtClean="0"/>
              <a:t>14/11/2019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42E24C9-6D99-4BCB-8F20-5B92775AD080}" type="slidenum">
              <a:rPr lang="id-ID" smtClean="0"/>
              <a:t>‹#›</a:t>
            </a:fld>
            <a:endParaRPr lang="id-ID"/>
          </a:p>
        </p:txBody>
      </p:sp>
    </p:spTree>
    <p:extLst>
      <p:ext uri="{BB962C8B-B14F-4D97-AF65-F5344CB8AC3E}">
        <p14:creationId xmlns:p14="http://schemas.microsoft.com/office/powerpoint/2010/main" val="1994390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1C4BD266-DFDB-498B-8DCE-8DB05F188690}" type="datetimeFigureOut">
              <a:rPr lang="id-ID" smtClean="0"/>
              <a:t>14/11/2019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242E24C9-6D99-4BCB-8F20-5B92775AD080}" type="slidenum">
              <a:rPr lang="id-ID" smtClean="0"/>
              <a:t>‹#›</a:t>
            </a:fld>
            <a:endParaRPr lang="id-ID"/>
          </a:p>
        </p:txBody>
      </p:sp>
    </p:spTree>
    <p:extLst>
      <p:ext uri="{BB962C8B-B14F-4D97-AF65-F5344CB8AC3E}">
        <p14:creationId xmlns:p14="http://schemas.microsoft.com/office/powerpoint/2010/main" val="1427716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1C4BD266-DFDB-498B-8DCE-8DB05F188690}" type="datetimeFigureOut">
              <a:rPr lang="id-ID" smtClean="0"/>
              <a:t>14/11/2019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42E24C9-6D99-4BCB-8F20-5B92775AD080}" type="slidenum">
              <a:rPr lang="id-ID" smtClean="0"/>
              <a:t>‹#›</a:t>
            </a:fld>
            <a:endParaRPr lang="id-ID"/>
          </a:p>
        </p:txBody>
      </p:sp>
    </p:spTree>
    <p:extLst>
      <p:ext uri="{BB962C8B-B14F-4D97-AF65-F5344CB8AC3E}">
        <p14:creationId xmlns:p14="http://schemas.microsoft.com/office/powerpoint/2010/main" val="3971923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4BD266-DFDB-498B-8DCE-8DB05F188690}" type="datetimeFigureOut">
              <a:rPr lang="id-ID" smtClean="0"/>
              <a:t>14/11/2019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242E24C9-6D99-4BCB-8F20-5B92775AD080}" type="slidenum">
              <a:rPr lang="id-ID" smtClean="0"/>
              <a:t>‹#›</a:t>
            </a:fld>
            <a:endParaRPr lang="id-ID"/>
          </a:p>
        </p:txBody>
      </p:sp>
    </p:spTree>
    <p:extLst>
      <p:ext uri="{BB962C8B-B14F-4D97-AF65-F5344CB8AC3E}">
        <p14:creationId xmlns:p14="http://schemas.microsoft.com/office/powerpoint/2010/main" val="3149503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4BD266-DFDB-498B-8DCE-8DB05F188690}" type="datetimeFigureOut">
              <a:rPr lang="id-ID" smtClean="0"/>
              <a:t>14/11/2019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42E24C9-6D99-4BCB-8F20-5B92775AD080}" type="slidenum">
              <a:rPr lang="id-ID" smtClean="0"/>
              <a:t>‹#›</a:t>
            </a:fld>
            <a:endParaRPr lang="id-ID"/>
          </a:p>
        </p:txBody>
      </p:sp>
    </p:spTree>
    <p:extLst>
      <p:ext uri="{BB962C8B-B14F-4D97-AF65-F5344CB8AC3E}">
        <p14:creationId xmlns:p14="http://schemas.microsoft.com/office/powerpoint/2010/main" val="522860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4BD266-DFDB-498B-8DCE-8DB05F188690}" type="datetimeFigureOut">
              <a:rPr lang="id-ID" smtClean="0"/>
              <a:t>14/11/2019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42E24C9-6D99-4BCB-8F20-5B92775AD080}" type="slidenum">
              <a:rPr lang="id-ID" smtClean="0"/>
              <a:t>‹#›</a:t>
            </a:fld>
            <a:endParaRPr lang="id-ID"/>
          </a:p>
        </p:txBody>
      </p:sp>
    </p:spTree>
    <p:extLst>
      <p:ext uri="{BB962C8B-B14F-4D97-AF65-F5344CB8AC3E}">
        <p14:creationId xmlns:p14="http://schemas.microsoft.com/office/powerpoint/2010/main" val="3681792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4BD266-DFDB-498B-8DCE-8DB05F188690}" type="datetimeFigureOut">
              <a:rPr lang="id-ID" smtClean="0"/>
              <a:t>14/11/2019</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E24C9-6D99-4BCB-8F20-5B92775AD080}" type="slidenum">
              <a:rPr lang="id-ID" smtClean="0"/>
              <a:t>‹#›</a:t>
            </a:fld>
            <a:endParaRPr lang="id-ID"/>
          </a:p>
        </p:txBody>
      </p:sp>
    </p:spTree>
    <p:extLst>
      <p:ext uri="{BB962C8B-B14F-4D97-AF65-F5344CB8AC3E}">
        <p14:creationId xmlns:p14="http://schemas.microsoft.com/office/powerpoint/2010/main" val="354073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duotone>
              <a:prstClr val="black"/>
              <a:schemeClr val="bg1">
                <a:tint val="45000"/>
                <a:satMod val="400000"/>
              </a:schemeClr>
            </a:duotone>
            <a:extLst>
              <a:ext uri="{28A0092B-C50C-407E-A947-70E740481C1C}">
                <a14:useLocalDpi xmlns:a14="http://schemas.microsoft.com/office/drawing/2010/main" val="0"/>
              </a:ext>
            </a:extLst>
          </a:blip>
          <a:stretch>
            <a:fillRect/>
          </a:stretch>
        </p:blipFill>
        <p:spPr>
          <a:xfrm>
            <a:off x="-817951" y="-1911490"/>
            <a:ext cx="13827900" cy="10370925"/>
          </a:xfrm>
          <a:prstGeom prst="rect">
            <a:avLst/>
          </a:prstGeom>
          <a:effectLst>
            <a:reflection endPos="0" dist="50800" dir="5400000" sy="-100000" algn="bl" rotWithShape="0"/>
          </a:effectLst>
        </p:spPr>
      </p:pic>
      <p:grpSp>
        <p:nvGrpSpPr>
          <p:cNvPr id="12" name="Group 11"/>
          <p:cNvGrpSpPr/>
          <p:nvPr/>
        </p:nvGrpSpPr>
        <p:grpSpPr>
          <a:xfrm>
            <a:off x="2143431" y="530942"/>
            <a:ext cx="7905136" cy="2016831"/>
            <a:chOff x="2143430" y="2228214"/>
            <a:chExt cx="7905136" cy="2016831"/>
          </a:xfrm>
        </p:grpSpPr>
        <p:sp>
          <p:nvSpPr>
            <p:cNvPr id="11" name="Rectangle 10"/>
            <p:cNvSpPr/>
            <p:nvPr/>
          </p:nvSpPr>
          <p:spPr>
            <a:xfrm>
              <a:off x="2143430" y="2228214"/>
              <a:ext cx="7905136" cy="1915621"/>
            </a:xfrm>
            <a:prstGeom prst="rect">
              <a:avLst/>
            </a:prstGeom>
            <a:solidFill>
              <a:srgbClr val="FFFFFF">
                <a:alpha val="45098"/>
              </a:srgb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d-ID"/>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956" y="2329424"/>
              <a:ext cx="7224085" cy="1915621"/>
            </a:xfrm>
            <a:prstGeom prst="rect">
              <a:avLst/>
            </a:prstGeom>
          </p:spPr>
        </p:pic>
      </p:grpSp>
      <p:sp>
        <p:nvSpPr>
          <p:cNvPr id="15" name="Rectangle 14"/>
          <p:cNvSpPr/>
          <p:nvPr/>
        </p:nvSpPr>
        <p:spPr>
          <a:xfrm>
            <a:off x="2143431" y="3051501"/>
            <a:ext cx="7905136" cy="1915621"/>
          </a:xfrm>
          <a:prstGeom prst="rect">
            <a:avLst/>
          </a:prstGeom>
          <a:solidFill>
            <a:srgbClr val="FFFFFF">
              <a:alpha val="45098"/>
            </a:srgb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500" b="1" dirty="0" smtClean="0">
                <a:solidFill>
                  <a:schemeClr val="bg2">
                    <a:lumMod val="25000"/>
                  </a:schemeClr>
                </a:solidFill>
              </a:rPr>
              <a:t>Cash back</a:t>
            </a:r>
            <a:endParaRPr lang="id-ID" sz="11500" b="1" dirty="0">
              <a:solidFill>
                <a:schemeClr val="bg2">
                  <a:lumMod val="25000"/>
                </a:schemeClr>
              </a:solidFill>
            </a:endParaRPr>
          </a:p>
        </p:txBody>
      </p:sp>
      <p:pic>
        <p:nvPicPr>
          <p:cNvPr id="13" name="Picture 12"/>
          <p:cNvPicPr>
            <a:picLocks noChangeAspect="1"/>
          </p:cNvPicPr>
          <p:nvPr/>
        </p:nvPicPr>
        <p:blipFill>
          <a:blip r:embed="rId4"/>
          <a:stretch>
            <a:fillRect/>
          </a:stretch>
        </p:blipFill>
        <p:spPr>
          <a:xfrm>
            <a:off x="5477780" y="3492693"/>
            <a:ext cx="5619750" cy="2571750"/>
          </a:xfrm>
          <a:prstGeom prst="rect">
            <a:avLst/>
          </a:prstGeom>
        </p:spPr>
      </p:pic>
    </p:spTree>
    <p:extLst>
      <p:ext uri="{BB962C8B-B14F-4D97-AF65-F5344CB8AC3E}">
        <p14:creationId xmlns:p14="http://schemas.microsoft.com/office/powerpoint/2010/main" val="822329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Isosceles Triangle 3"/>
          <p:cNvSpPr/>
          <p:nvPr/>
        </p:nvSpPr>
        <p:spPr>
          <a:xfrm flipV="1">
            <a:off x="-1085850" y="-1"/>
            <a:ext cx="2171700" cy="1872155"/>
          </a:xfrm>
          <a:prstGeom prst="triangle">
            <a:avLst/>
          </a:prstGeom>
          <a:solidFill>
            <a:srgbClr val="42B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Isosceles Triangle 4"/>
          <p:cNvSpPr/>
          <p:nvPr/>
        </p:nvSpPr>
        <p:spPr>
          <a:xfrm>
            <a:off x="11106150" y="4985844"/>
            <a:ext cx="2171700" cy="1872155"/>
          </a:xfrm>
          <a:prstGeom prst="triangle">
            <a:avLst/>
          </a:prstGeom>
          <a:solidFill>
            <a:srgbClr val="C70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Title 13"/>
          <p:cNvSpPr>
            <a:spLocks noGrp="1"/>
          </p:cNvSpPr>
          <p:nvPr>
            <p:ph type="title"/>
          </p:nvPr>
        </p:nvSpPr>
        <p:spPr/>
        <p:txBody>
          <a:bodyPr/>
          <a:lstStyle/>
          <a:p>
            <a:r>
              <a:rPr lang="en-US" b="1" dirty="0" smtClean="0"/>
              <a:t>Business Components</a:t>
            </a:r>
            <a:endParaRPr lang="id-ID" b="1" dirty="0"/>
          </a:p>
        </p:txBody>
      </p:sp>
      <p:grpSp>
        <p:nvGrpSpPr>
          <p:cNvPr id="20" name="Group 19"/>
          <p:cNvGrpSpPr/>
          <p:nvPr/>
        </p:nvGrpSpPr>
        <p:grpSpPr>
          <a:xfrm>
            <a:off x="1149126" y="1872154"/>
            <a:ext cx="10089508" cy="3572189"/>
            <a:chOff x="1016642" y="1792536"/>
            <a:chExt cx="10089508" cy="3572189"/>
          </a:xfrm>
        </p:grpSpPr>
        <p:sp>
          <p:nvSpPr>
            <p:cNvPr id="6" name="Oval 5"/>
            <p:cNvSpPr/>
            <p:nvPr/>
          </p:nvSpPr>
          <p:spPr>
            <a:xfrm>
              <a:off x="1016642" y="2498587"/>
              <a:ext cx="2295807" cy="229580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Human Resources</a:t>
              </a:r>
            </a:p>
            <a:p>
              <a:pPr algn="ctr"/>
              <a:r>
                <a:rPr lang="en-US" dirty="0" smtClean="0"/>
                <a:t>(20%)</a:t>
              </a:r>
              <a:endParaRPr lang="en-US" dirty="0"/>
            </a:p>
          </p:txBody>
        </p:sp>
        <p:sp>
          <p:nvSpPr>
            <p:cNvPr id="7" name="Oval 6"/>
            <p:cNvSpPr/>
            <p:nvPr/>
          </p:nvSpPr>
          <p:spPr>
            <a:xfrm>
              <a:off x="8684922" y="2610419"/>
              <a:ext cx="2421228" cy="242122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Finance</a:t>
              </a:r>
            </a:p>
            <a:p>
              <a:pPr algn="ctr"/>
              <a:r>
                <a:rPr lang="en-US" dirty="0" smtClean="0"/>
                <a:t>(25%)</a:t>
              </a:r>
            </a:p>
          </p:txBody>
        </p:sp>
        <p:sp>
          <p:nvSpPr>
            <p:cNvPr id="9" name="Oval 8"/>
            <p:cNvSpPr/>
            <p:nvPr/>
          </p:nvSpPr>
          <p:spPr>
            <a:xfrm>
              <a:off x="3156037" y="1792536"/>
              <a:ext cx="1718234" cy="171823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Logistics</a:t>
              </a:r>
            </a:p>
            <a:p>
              <a:pPr algn="ctr"/>
              <a:r>
                <a:rPr lang="en-US" dirty="0" smtClean="0"/>
                <a:t>(10%)</a:t>
              </a:r>
            </a:p>
          </p:txBody>
        </p:sp>
        <p:sp>
          <p:nvSpPr>
            <p:cNvPr id="10" name="Oval 9"/>
            <p:cNvSpPr/>
            <p:nvPr/>
          </p:nvSpPr>
          <p:spPr>
            <a:xfrm>
              <a:off x="5566765" y="1820015"/>
              <a:ext cx="1794308" cy="177235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Marketing</a:t>
              </a:r>
            </a:p>
            <a:p>
              <a:pPr algn="ctr"/>
              <a:r>
                <a:rPr lang="en-US" dirty="0" smtClean="0"/>
                <a:t>(10%)</a:t>
              </a:r>
              <a:endParaRPr lang="en-US" dirty="0"/>
            </a:p>
          </p:txBody>
        </p:sp>
        <p:sp>
          <p:nvSpPr>
            <p:cNvPr id="11" name="Oval 10"/>
            <p:cNvSpPr/>
            <p:nvPr/>
          </p:nvSpPr>
          <p:spPr>
            <a:xfrm>
              <a:off x="5653574" y="3601699"/>
              <a:ext cx="956291" cy="97672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Sales</a:t>
              </a:r>
            </a:p>
            <a:p>
              <a:pPr algn="ctr"/>
              <a:r>
                <a:rPr lang="en-US" dirty="0" smtClean="0"/>
                <a:t>(3%)</a:t>
              </a:r>
              <a:endParaRPr lang="en-US" dirty="0"/>
            </a:p>
          </p:txBody>
        </p:sp>
        <p:sp>
          <p:nvSpPr>
            <p:cNvPr id="16" name="Oval 15"/>
            <p:cNvSpPr/>
            <p:nvPr/>
          </p:nvSpPr>
          <p:spPr>
            <a:xfrm>
              <a:off x="4656307" y="2955307"/>
              <a:ext cx="1074840" cy="107484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Delivery</a:t>
              </a:r>
            </a:p>
            <a:p>
              <a:pPr algn="ctr"/>
              <a:r>
                <a:rPr lang="en-US" sz="1200" dirty="0" smtClean="0"/>
                <a:t>(5%)</a:t>
              </a:r>
            </a:p>
          </p:txBody>
        </p:sp>
        <p:sp>
          <p:nvSpPr>
            <p:cNvPr id="17" name="Oval 16"/>
            <p:cNvSpPr/>
            <p:nvPr/>
          </p:nvSpPr>
          <p:spPr>
            <a:xfrm>
              <a:off x="7413237" y="2237280"/>
              <a:ext cx="1354413" cy="136441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R&amp;D</a:t>
              </a:r>
            </a:p>
            <a:p>
              <a:pPr algn="ctr"/>
              <a:r>
                <a:rPr lang="en-US" dirty="0" smtClean="0"/>
                <a:t>(7%)</a:t>
              </a:r>
              <a:endParaRPr lang="en-US" dirty="0"/>
            </a:p>
          </p:txBody>
        </p:sp>
        <p:sp>
          <p:nvSpPr>
            <p:cNvPr id="18" name="Oval 17"/>
            <p:cNvSpPr/>
            <p:nvPr/>
          </p:nvSpPr>
          <p:spPr>
            <a:xfrm>
              <a:off x="3242110" y="3646491"/>
              <a:ext cx="1718234" cy="171823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Operation</a:t>
              </a:r>
            </a:p>
            <a:p>
              <a:pPr algn="ctr"/>
              <a:r>
                <a:rPr lang="en-US" dirty="0" smtClean="0"/>
                <a:t>(10%)</a:t>
              </a:r>
            </a:p>
          </p:txBody>
        </p:sp>
        <p:sp>
          <p:nvSpPr>
            <p:cNvPr id="19" name="Oval 18"/>
            <p:cNvSpPr/>
            <p:nvPr/>
          </p:nvSpPr>
          <p:spPr>
            <a:xfrm>
              <a:off x="6609865" y="3592370"/>
              <a:ext cx="1794308" cy="177235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Product</a:t>
              </a:r>
            </a:p>
            <a:p>
              <a:pPr algn="ctr"/>
              <a:r>
                <a:rPr lang="en-US" dirty="0" smtClean="0"/>
                <a:t>(10%)</a:t>
              </a:r>
              <a:endParaRPr lang="en-US" dirty="0"/>
            </a:p>
          </p:txBody>
        </p:sp>
      </p:grpSp>
      <p:sp>
        <p:nvSpPr>
          <p:cNvPr id="15" name="Rectangle 14"/>
          <p:cNvSpPr/>
          <p:nvPr/>
        </p:nvSpPr>
        <p:spPr>
          <a:xfrm>
            <a:off x="7493557" y="1129161"/>
            <a:ext cx="4302842" cy="728524"/>
          </a:xfrm>
          <a:prstGeom prst="rect">
            <a:avLst/>
          </a:prstGeom>
          <a:solidFill>
            <a:schemeClr val="bg2">
              <a:lumMod val="90000"/>
            </a:schemeClr>
          </a:solidFill>
          <a:ln>
            <a:noFill/>
          </a:ln>
        </p:spPr>
        <p:style>
          <a:lnRef idx="2">
            <a:schemeClr val="accent4"/>
          </a:lnRef>
          <a:fillRef idx="1">
            <a:schemeClr val="lt1"/>
          </a:fillRef>
          <a:effectRef idx="0">
            <a:schemeClr val="accent4"/>
          </a:effectRef>
          <a:fontRef idx="minor">
            <a:schemeClr val="dk1"/>
          </a:fontRef>
        </p:style>
        <p:txBody>
          <a:bodyPr rtlCol="0" anchor="t"/>
          <a:lstStyle/>
          <a:p>
            <a:r>
              <a:rPr lang="en-US" dirty="0" smtClean="0"/>
              <a:t>Research new technology, customer behavior, etc.</a:t>
            </a:r>
            <a:endParaRPr lang="id-ID" dirty="0"/>
          </a:p>
        </p:txBody>
      </p:sp>
      <p:cxnSp>
        <p:nvCxnSpPr>
          <p:cNvPr id="21" name="Elbow Connector 20"/>
          <p:cNvCxnSpPr>
            <a:stCxn id="17" idx="0"/>
            <a:endCxn id="15" idx="2"/>
          </p:cNvCxnSpPr>
          <p:nvPr/>
        </p:nvCxnSpPr>
        <p:spPr>
          <a:xfrm rot="5400000" flipH="1" flipV="1">
            <a:off x="8704347" y="1376267"/>
            <a:ext cx="459213" cy="142205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020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flipV="1">
            <a:off x="-1085850" y="-1"/>
            <a:ext cx="2171700" cy="1872155"/>
          </a:xfrm>
          <a:prstGeom prst="triangle">
            <a:avLst/>
          </a:prstGeom>
          <a:solidFill>
            <a:srgbClr val="42B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Isosceles Triangle 4"/>
          <p:cNvSpPr/>
          <p:nvPr/>
        </p:nvSpPr>
        <p:spPr>
          <a:xfrm>
            <a:off x="11106150" y="4985844"/>
            <a:ext cx="2171700" cy="1872155"/>
          </a:xfrm>
          <a:prstGeom prst="triangle">
            <a:avLst/>
          </a:prstGeom>
          <a:solidFill>
            <a:srgbClr val="C70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Title 13"/>
          <p:cNvSpPr>
            <a:spLocks noGrp="1"/>
          </p:cNvSpPr>
          <p:nvPr>
            <p:ph type="title"/>
          </p:nvPr>
        </p:nvSpPr>
        <p:spPr/>
        <p:txBody>
          <a:bodyPr/>
          <a:lstStyle/>
          <a:p>
            <a:r>
              <a:rPr lang="en-US" b="1" dirty="0" smtClean="0"/>
              <a:t>Business Components</a:t>
            </a:r>
            <a:endParaRPr lang="id-ID" b="1" dirty="0"/>
          </a:p>
        </p:txBody>
      </p:sp>
      <p:grpSp>
        <p:nvGrpSpPr>
          <p:cNvPr id="20" name="Group 19"/>
          <p:cNvGrpSpPr/>
          <p:nvPr/>
        </p:nvGrpSpPr>
        <p:grpSpPr>
          <a:xfrm>
            <a:off x="1149126" y="1872154"/>
            <a:ext cx="10089508" cy="3572189"/>
            <a:chOff x="1016642" y="1792536"/>
            <a:chExt cx="10089508" cy="3572189"/>
          </a:xfrm>
        </p:grpSpPr>
        <p:sp>
          <p:nvSpPr>
            <p:cNvPr id="6" name="Oval 5"/>
            <p:cNvSpPr/>
            <p:nvPr/>
          </p:nvSpPr>
          <p:spPr>
            <a:xfrm>
              <a:off x="1016642" y="2498587"/>
              <a:ext cx="2295807" cy="229580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Human Resources</a:t>
              </a:r>
            </a:p>
            <a:p>
              <a:pPr algn="ctr"/>
              <a:r>
                <a:rPr lang="en-US" dirty="0" smtClean="0"/>
                <a:t>(20%)</a:t>
              </a:r>
              <a:endParaRPr lang="en-US" dirty="0"/>
            </a:p>
          </p:txBody>
        </p:sp>
        <p:sp>
          <p:nvSpPr>
            <p:cNvPr id="7" name="Oval 6"/>
            <p:cNvSpPr/>
            <p:nvPr/>
          </p:nvSpPr>
          <p:spPr>
            <a:xfrm>
              <a:off x="8684922" y="2610419"/>
              <a:ext cx="2421228" cy="242122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Finance</a:t>
              </a:r>
            </a:p>
            <a:p>
              <a:pPr algn="ctr"/>
              <a:r>
                <a:rPr lang="en-US" dirty="0" smtClean="0"/>
                <a:t>(25%)</a:t>
              </a:r>
            </a:p>
          </p:txBody>
        </p:sp>
        <p:sp>
          <p:nvSpPr>
            <p:cNvPr id="9" name="Oval 8"/>
            <p:cNvSpPr/>
            <p:nvPr/>
          </p:nvSpPr>
          <p:spPr>
            <a:xfrm>
              <a:off x="3156037" y="1792536"/>
              <a:ext cx="1718234" cy="171823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Logistics</a:t>
              </a:r>
            </a:p>
            <a:p>
              <a:pPr algn="ctr"/>
              <a:r>
                <a:rPr lang="en-US" dirty="0" smtClean="0"/>
                <a:t>(10%)</a:t>
              </a:r>
            </a:p>
          </p:txBody>
        </p:sp>
        <p:sp>
          <p:nvSpPr>
            <p:cNvPr id="10" name="Oval 9"/>
            <p:cNvSpPr/>
            <p:nvPr/>
          </p:nvSpPr>
          <p:spPr>
            <a:xfrm>
              <a:off x="5566765" y="1820015"/>
              <a:ext cx="1794308" cy="177235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Marketing</a:t>
              </a:r>
            </a:p>
            <a:p>
              <a:pPr algn="ctr"/>
              <a:r>
                <a:rPr lang="en-US" dirty="0" smtClean="0"/>
                <a:t>(10%)</a:t>
              </a:r>
              <a:endParaRPr lang="en-US" dirty="0"/>
            </a:p>
          </p:txBody>
        </p:sp>
        <p:sp>
          <p:nvSpPr>
            <p:cNvPr id="11" name="Oval 10"/>
            <p:cNvSpPr/>
            <p:nvPr/>
          </p:nvSpPr>
          <p:spPr>
            <a:xfrm>
              <a:off x="5653574" y="3601699"/>
              <a:ext cx="956291" cy="97672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Sales</a:t>
              </a:r>
            </a:p>
            <a:p>
              <a:pPr algn="ctr"/>
              <a:r>
                <a:rPr lang="en-US" dirty="0" smtClean="0"/>
                <a:t>(3%)</a:t>
              </a:r>
              <a:endParaRPr lang="en-US" dirty="0"/>
            </a:p>
          </p:txBody>
        </p:sp>
        <p:sp>
          <p:nvSpPr>
            <p:cNvPr id="16" name="Oval 15"/>
            <p:cNvSpPr/>
            <p:nvPr/>
          </p:nvSpPr>
          <p:spPr>
            <a:xfrm>
              <a:off x="4656307" y="2955307"/>
              <a:ext cx="1074840" cy="107484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Delivery</a:t>
              </a:r>
            </a:p>
            <a:p>
              <a:pPr algn="ctr"/>
              <a:r>
                <a:rPr lang="en-US" sz="1200" dirty="0" smtClean="0"/>
                <a:t>(5%)</a:t>
              </a:r>
            </a:p>
          </p:txBody>
        </p:sp>
        <p:sp>
          <p:nvSpPr>
            <p:cNvPr id="17" name="Oval 16"/>
            <p:cNvSpPr/>
            <p:nvPr/>
          </p:nvSpPr>
          <p:spPr>
            <a:xfrm>
              <a:off x="7413237" y="2237280"/>
              <a:ext cx="1354413" cy="13644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R&amp;D</a:t>
              </a:r>
            </a:p>
            <a:p>
              <a:pPr algn="ctr"/>
              <a:r>
                <a:rPr lang="en-US" dirty="0" smtClean="0"/>
                <a:t>(7%)</a:t>
              </a:r>
              <a:endParaRPr lang="en-US" dirty="0"/>
            </a:p>
          </p:txBody>
        </p:sp>
        <p:sp>
          <p:nvSpPr>
            <p:cNvPr id="18" name="Oval 17"/>
            <p:cNvSpPr/>
            <p:nvPr/>
          </p:nvSpPr>
          <p:spPr>
            <a:xfrm>
              <a:off x="3242110" y="3646491"/>
              <a:ext cx="1718234" cy="171823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Operation</a:t>
              </a:r>
            </a:p>
            <a:p>
              <a:pPr algn="ctr"/>
              <a:r>
                <a:rPr lang="en-US" dirty="0" smtClean="0"/>
                <a:t>(10%)</a:t>
              </a:r>
            </a:p>
          </p:txBody>
        </p:sp>
        <p:sp>
          <p:nvSpPr>
            <p:cNvPr id="19" name="Oval 18"/>
            <p:cNvSpPr/>
            <p:nvPr/>
          </p:nvSpPr>
          <p:spPr>
            <a:xfrm>
              <a:off x="6609865" y="3592370"/>
              <a:ext cx="1794308" cy="177235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Product</a:t>
              </a:r>
            </a:p>
            <a:p>
              <a:pPr algn="ctr"/>
              <a:r>
                <a:rPr lang="en-US" dirty="0" smtClean="0"/>
                <a:t>(10%)</a:t>
              </a:r>
              <a:endParaRPr lang="en-US" dirty="0"/>
            </a:p>
          </p:txBody>
        </p:sp>
      </p:grpSp>
      <p:sp>
        <p:nvSpPr>
          <p:cNvPr id="15" name="Rectangle 14"/>
          <p:cNvSpPr/>
          <p:nvPr/>
        </p:nvSpPr>
        <p:spPr>
          <a:xfrm>
            <a:off x="274397" y="5849320"/>
            <a:ext cx="4302842" cy="728524"/>
          </a:xfrm>
          <a:prstGeom prst="rect">
            <a:avLst/>
          </a:prstGeom>
          <a:solidFill>
            <a:schemeClr val="bg2">
              <a:lumMod val="90000"/>
            </a:schemeClr>
          </a:solidFill>
          <a:ln>
            <a:noFill/>
          </a:ln>
        </p:spPr>
        <p:style>
          <a:lnRef idx="2">
            <a:schemeClr val="accent4"/>
          </a:lnRef>
          <a:fillRef idx="1">
            <a:schemeClr val="lt1"/>
          </a:fillRef>
          <a:effectRef idx="0">
            <a:schemeClr val="accent4"/>
          </a:effectRef>
          <a:fontRef idx="minor">
            <a:schemeClr val="dk1"/>
          </a:fontRef>
        </p:style>
        <p:txBody>
          <a:bodyPr rtlCol="0" anchor="t"/>
          <a:lstStyle/>
          <a:p>
            <a:r>
              <a:rPr lang="en-US" dirty="0" smtClean="0"/>
              <a:t>Segmenting our customer, dynamic product eligibility, voucher, etc.</a:t>
            </a:r>
            <a:endParaRPr lang="id-ID" dirty="0"/>
          </a:p>
        </p:txBody>
      </p:sp>
      <p:cxnSp>
        <p:nvCxnSpPr>
          <p:cNvPr id="21" name="Elbow Connector 20"/>
          <p:cNvCxnSpPr>
            <a:stCxn id="19" idx="4"/>
            <a:endCxn id="15" idx="3"/>
          </p:cNvCxnSpPr>
          <p:nvPr/>
        </p:nvCxnSpPr>
        <p:spPr>
          <a:xfrm rot="5400000">
            <a:off x="5723752" y="4297830"/>
            <a:ext cx="769239" cy="306226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44365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Isosceles Triangle 3"/>
          <p:cNvSpPr/>
          <p:nvPr/>
        </p:nvSpPr>
        <p:spPr>
          <a:xfrm flipV="1">
            <a:off x="-1085850" y="-1"/>
            <a:ext cx="2171700" cy="1872155"/>
          </a:xfrm>
          <a:prstGeom prst="triangle">
            <a:avLst/>
          </a:prstGeom>
          <a:solidFill>
            <a:srgbClr val="42B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Isosceles Triangle 4"/>
          <p:cNvSpPr/>
          <p:nvPr/>
        </p:nvSpPr>
        <p:spPr>
          <a:xfrm>
            <a:off x="11106150" y="4985844"/>
            <a:ext cx="2171700" cy="1872155"/>
          </a:xfrm>
          <a:prstGeom prst="triangle">
            <a:avLst/>
          </a:prstGeom>
          <a:solidFill>
            <a:srgbClr val="C70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Title 13"/>
          <p:cNvSpPr>
            <a:spLocks noGrp="1"/>
          </p:cNvSpPr>
          <p:nvPr>
            <p:ph type="title"/>
          </p:nvPr>
        </p:nvSpPr>
        <p:spPr/>
        <p:txBody>
          <a:bodyPr/>
          <a:lstStyle/>
          <a:p>
            <a:r>
              <a:rPr lang="en-US" b="1" dirty="0" smtClean="0"/>
              <a:t>Business Components</a:t>
            </a:r>
            <a:endParaRPr lang="id-ID" b="1" dirty="0"/>
          </a:p>
        </p:txBody>
      </p:sp>
      <p:grpSp>
        <p:nvGrpSpPr>
          <p:cNvPr id="20" name="Group 19"/>
          <p:cNvGrpSpPr/>
          <p:nvPr/>
        </p:nvGrpSpPr>
        <p:grpSpPr>
          <a:xfrm>
            <a:off x="1149126" y="1872154"/>
            <a:ext cx="10089508" cy="3572189"/>
            <a:chOff x="1016642" y="1792536"/>
            <a:chExt cx="10089508" cy="3572189"/>
          </a:xfrm>
        </p:grpSpPr>
        <p:sp>
          <p:nvSpPr>
            <p:cNvPr id="6" name="Oval 5"/>
            <p:cNvSpPr/>
            <p:nvPr/>
          </p:nvSpPr>
          <p:spPr>
            <a:xfrm>
              <a:off x="1016642" y="2498587"/>
              <a:ext cx="2295807" cy="229580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Human Resources</a:t>
              </a:r>
            </a:p>
            <a:p>
              <a:pPr algn="ctr"/>
              <a:r>
                <a:rPr lang="en-US" dirty="0" smtClean="0"/>
                <a:t>(20%)</a:t>
              </a:r>
              <a:endParaRPr lang="en-US" dirty="0"/>
            </a:p>
          </p:txBody>
        </p:sp>
        <p:sp>
          <p:nvSpPr>
            <p:cNvPr id="7" name="Oval 6"/>
            <p:cNvSpPr/>
            <p:nvPr/>
          </p:nvSpPr>
          <p:spPr>
            <a:xfrm>
              <a:off x="8684922" y="2610419"/>
              <a:ext cx="2421228" cy="242122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Finance</a:t>
              </a:r>
            </a:p>
            <a:p>
              <a:pPr algn="ctr"/>
              <a:r>
                <a:rPr lang="en-US" dirty="0" smtClean="0"/>
                <a:t>(25%)</a:t>
              </a:r>
            </a:p>
          </p:txBody>
        </p:sp>
        <p:sp>
          <p:nvSpPr>
            <p:cNvPr id="9" name="Oval 8"/>
            <p:cNvSpPr/>
            <p:nvPr/>
          </p:nvSpPr>
          <p:spPr>
            <a:xfrm>
              <a:off x="3156037" y="1792536"/>
              <a:ext cx="1718234" cy="171823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Logistics</a:t>
              </a:r>
            </a:p>
            <a:p>
              <a:pPr algn="ctr"/>
              <a:r>
                <a:rPr lang="en-US" dirty="0" smtClean="0"/>
                <a:t>(10%)</a:t>
              </a:r>
            </a:p>
          </p:txBody>
        </p:sp>
        <p:sp>
          <p:nvSpPr>
            <p:cNvPr id="10" name="Oval 9"/>
            <p:cNvSpPr/>
            <p:nvPr/>
          </p:nvSpPr>
          <p:spPr>
            <a:xfrm>
              <a:off x="5566765" y="1820015"/>
              <a:ext cx="1794308" cy="177235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Marketing</a:t>
              </a:r>
            </a:p>
            <a:p>
              <a:pPr algn="ctr"/>
              <a:r>
                <a:rPr lang="en-US" dirty="0" smtClean="0"/>
                <a:t>(10%)</a:t>
              </a:r>
              <a:endParaRPr lang="en-US" dirty="0"/>
            </a:p>
          </p:txBody>
        </p:sp>
        <p:sp>
          <p:nvSpPr>
            <p:cNvPr id="11" name="Oval 10"/>
            <p:cNvSpPr/>
            <p:nvPr/>
          </p:nvSpPr>
          <p:spPr>
            <a:xfrm>
              <a:off x="5653574" y="3601699"/>
              <a:ext cx="956291" cy="97672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Sales</a:t>
              </a:r>
            </a:p>
            <a:p>
              <a:pPr algn="ctr"/>
              <a:r>
                <a:rPr lang="en-US" dirty="0" smtClean="0"/>
                <a:t>(3%)</a:t>
              </a:r>
              <a:endParaRPr lang="en-US" dirty="0"/>
            </a:p>
          </p:txBody>
        </p:sp>
        <p:sp>
          <p:nvSpPr>
            <p:cNvPr id="16" name="Oval 15"/>
            <p:cNvSpPr/>
            <p:nvPr/>
          </p:nvSpPr>
          <p:spPr>
            <a:xfrm>
              <a:off x="4656307" y="2955307"/>
              <a:ext cx="1074840" cy="107484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Delivery</a:t>
              </a:r>
            </a:p>
            <a:p>
              <a:pPr algn="ctr"/>
              <a:r>
                <a:rPr lang="en-US" sz="1200" dirty="0" smtClean="0"/>
                <a:t>(5%)</a:t>
              </a:r>
            </a:p>
          </p:txBody>
        </p:sp>
        <p:sp>
          <p:nvSpPr>
            <p:cNvPr id="17" name="Oval 16"/>
            <p:cNvSpPr/>
            <p:nvPr/>
          </p:nvSpPr>
          <p:spPr>
            <a:xfrm>
              <a:off x="7413237" y="2237280"/>
              <a:ext cx="1354413" cy="13644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R&amp;D</a:t>
              </a:r>
            </a:p>
            <a:p>
              <a:pPr algn="ctr"/>
              <a:r>
                <a:rPr lang="en-US" dirty="0" smtClean="0"/>
                <a:t>(7%)</a:t>
              </a:r>
              <a:endParaRPr lang="en-US" dirty="0"/>
            </a:p>
          </p:txBody>
        </p:sp>
        <p:sp>
          <p:nvSpPr>
            <p:cNvPr id="18" name="Oval 17"/>
            <p:cNvSpPr/>
            <p:nvPr/>
          </p:nvSpPr>
          <p:spPr>
            <a:xfrm>
              <a:off x="3242110" y="3646491"/>
              <a:ext cx="1718234" cy="171823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Operation</a:t>
              </a:r>
            </a:p>
            <a:p>
              <a:pPr algn="ctr"/>
              <a:r>
                <a:rPr lang="en-US" dirty="0" smtClean="0"/>
                <a:t>(10%)</a:t>
              </a:r>
            </a:p>
          </p:txBody>
        </p:sp>
        <p:sp>
          <p:nvSpPr>
            <p:cNvPr id="19" name="Oval 18"/>
            <p:cNvSpPr/>
            <p:nvPr/>
          </p:nvSpPr>
          <p:spPr>
            <a:xfrm>
              <a:off x="6609865" y="3592370"/>
              <a:ext cx="1794308" cy="177235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Product</a:t>
              </a:r>
            </a:p>
            <a:p>
              <a:pPr algn="ctr"/>
              <a:r>
                <a:rPr lang="en-US" dirty="0" smtClean="0"/>
                <a:t>(10%)</a:t>
              </a:r>
              <a:endParaRPr lang="en-US" dirty="0"/>
            </a:p>
          </p:txBody>
        </p:sp>
      </p:grpSp>
      <p:sp>
        <p:nvSpPr>
          <p:cNvPr id="15" name="Rectangle 14"/>
          <p:cNvSpPr/>
          <p:nvPr/>
        </p:nvSpPr>
        <p:spPr>
          <a:xfrm>
            <a:off x="274397" y="5849320"/>
            <a:ext cx="4302842" cy="728524"/>
          </a:xfrm>
          <a:prstGeom prst="rect">
            <a:avLst/>
          </a:prstGeom>
          <a:solidFill>
            <a:schemeClr val="bg2">
              <a:lumMod val="90000"/>
            </a:schemeClr>
          </a:solidFill>
          <a:ln>
            <a:noFill/>
          </a:ln>
        </p:spPr>
        <p:style>
          <a:lnRef idx="2">
            <a:schemeClr val="accent4"/>
          </a:lnRef>
          <a:fillRef idx="1">
            <a:schemeClr val="lt1"/>
          </a:fillRef>
          <a:effectRef idx="0">
            <a:schemeClr val="accent4"/>
          </a:effectRef>
          <a:fontRef idx="minor">
            <a:schemeClr val="dk1"/>
          </a:fontRef>
        </p:style>
        <p:txBody>
          <a:bodyPr rtlCol="0" anchor="t"/>
          <a:lstStyle/>
          <a:p>
            <a:r>
              <a:rPr lang="en-US" dirty="0" smtClean="0"/>
              <a:t>Funding, accounting, etc.</a:t>
            </a:r>
            <a:endParaRPr lang="id-ID" dirty="0"/>
          </a:p>
        </p:txBody>
      </p:sp>
      <p:cxnSp>
        <p:nvCxnSpPr>
          <p:cNvPr id="21" name="Elbow Connector 20"/>
          <p:cNvCxnSpPr>
            <a:stCxn id="7" idx="4"/>
            <a:endCxn id="15" idx="3"/>
          </p:cNvCxnSpPr>
          <p:nvPr/>
        </p:nvCxnSpPr>
        <p:spPr>
          <a:xfrm rot="5400000">
            <a:off x="6751472" y="2937033"/>
            <a:ext cx="1102317" cy="545078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48127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cash back works?</a:t>
            </a:r>
            <a:endParaRPr lang="id-ID" b="1" dirty="0"/>
          </a:p>
        </p:txBody>
      </p:sp>
      <p:sp>
        <p:nvSpPr>
          <p:cNvPr id="4" name="Isosceles Triangle 3"/>
          <p:cNvSpPr/>
          <p:nvPr/>
        </p:nvSpPr>
        <p:spPr>
          <a:xfrm flipV="1">
            <a:off x="-1085850" y="-1"/>
            <a:ext cx="2171700" cy="1872155"/>
          </a:xfrm>
          <a:prstGeom prst="triangle">
            <a:avLst/>
          </a:prstGeom>
          <a:solidFill>
            <a:srgbClr val="42B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Isosceles Triangle 4"/>
          <p:cNvSpPr/>
          <p:nvPr/>
        </p:nvSpPr>
        <p:spPr>
          <a:xfrm>
            <a:off x="11106150" y="4985844"/>
            <a:ext cx="2171700" cy="1872155"/>
          </a:xfrm>
          <a:prstGeom prst="triangle">
            <a:avLst/>
          </a:prstGeom>
          <a:solidFill>
            <a:srgbClr val="C70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1" name="Group 10"/>
          <p:cNvGrpSpPr/>
          <p:nvPr/>
        </p:nvGrpSpPr>
        <p:grpSpPr>
          <a:xfrm>
            <a:off x="2758637" y="3831102"/>
            <a:ext cx="2300780" cy="1492768"/>
            <a:chOff x="495300" y="2186232"/>
            <a:chExt cx="3200400" cy="2076450"/>
          </a:xfrm>
        </p:grpSpPr>
        <p:sp>
          <p:nvSpPr>
            <p:cNvPr id="6" name="Double Wave 5"/>
            <p:cNvSpPr/>
            <p:nvPr/>
          </p:nvSpPr>
          <p:spPr>
            <a:xfrm>
              <a:off x="495300" y="2186232"/>
              <a:ext cx="2667000" cy="1333500"/>
            </a:xfrm>
            <a:prstGeom prst="doubleWav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dirty="0" smtClean="0"/>
                <a:t>Voucher</a:t>
              </a:r>
              <a:endParaRPr lang="id-ID" sz="3600" dirty="0"/>
            </a:p>
          </p:txBody>
        </p:sp>
        <p:sp>
          <p:nvSpPr>
            <p:cNvPr id="7" name="Double Wave 6"/>
            <p:cNvSpPr/>
            <p:nvPr/>
          </p:nvSpPr>
          <p:spPr>
            <a:xfrm>
              <a:off x="647700" y="2338632"/>
              <a:ext cx="2667000" cy="1333500"/>
            </a:xfrm>
            <a:prstGeom prst="doubleWav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dirty="0" smtClean="0"/>
                <a:t>Voucher</a:t>
              </a:r>
              <a:endParaRPr lang="id-ID" sz="3600" dirty="0"/>
            </a:p>
          </p:txBody>
        </p:sp>
        <p:sp>
          <p:nvSpPr>
            <p:cNvPr id="8" name="Double Wave 7"/>
            <p:cNvSpPr/>
            <p:nvPr/>
          </p:nvSpPr>
          <p:spPr>
            <a:xfrm>
              <a:off x="838200" y="2671516"/>
              <a:ext cx="2667000" cy="1333500"/>
            </a:xfrm>
            <a:prstGeom prst="doubleWav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dirty="0" smtClean="0"/>
                <a:t>Voucher</a:t>
              </a:r>
              <a:endParaRPr lang="id-ID" sz="3600" dirty="0"/>
            </a:p>
          </p:txBody>
        </p:sp>
        <p:sp>
          <p:nvSpPr>
            <p:cNvPr id="10" name="Double Wave 9"/>
            <p:cNvSpPr/>
            <p:nvPr/>
          </p:nvSpPr>
          <p:spPr>
            <a:xfrm>
              <a:off x="1028700" y="2929182"/>
              <a:ext cx="2667000" cy="1333500"/>
            </a:xfrm>
            <a:prstGeom prst="doubleWav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dirty="0" smtClean="0"/>
                <a:t>Voucher</a:t>
              </a:r>
              <a:endParaRPr lang="id-ID" sz="3600" dirty="0"/>
            </a:p>
          </p:txBody>
        </p:sp>
      </p:grpSp>
      <p:grpSp>
        <p:nvGrpSpPr>
          <p:cNvPr id="17" name="Group 16"/>
          <p:cNvGrpSpPr/>
          <p:nvPr/>
        </p:nvGrpSpPr>
        <p:grpSpPr>
          <a:xfrm>
            <a:off x="7612456" y="3478917"/>
            <a:ext cx="1400176" cy="2360774"/>
            <a:chOff x="5381622" y="1585368"/>
            <a:chExt cx="1400176" cy="2360774"/>
          </a:xfrm>
        </p:grpSpPr>
        <p:sp>
          <p:nvSpPr>
            <p:cNvPr id="13" name="Trapezoid 12"/>
            <p:cNvSpPr/>
            <p:nvPr/>
          </p:nvSpPr>
          <p:spPr>
            <a:xfrm>
              <a:off x="5676898" y="2893673"/>
              <a:ext cx="838203" cy="1052469"/>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Smiley Face 15"/>
            <p:cNvSpPr/>
            <p:nvPr/>
          </p:nvSpPr>
          <p:spPr>
            <a:xfrm>
              <a:off x="5381622" y="1585368"/>
              <a:ext cx="1400176" cy="1400176"/>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id-ID"/>
            </a:p>
          </p:txBody>
        </p:sp>
      </p:grpSp>
      <p:sp>
        <p:nvSpPr>
          <p:cNvPr id="18" name="Striped Right Arrow 17"/>
          <p:cNvSpPr/>
          <p:nvPr/>
        </p:nvSpPr>
        <p:spPr>
          <a:xfrm>
            <a:off x="5537812" y="4370452"/>
            <a:ext cx="1633538" cy="838616"/>
          </a:xfrm>
          <a:prstGeom prst="strip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d-ID"/>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8637" y="1848342"/>
            <a:ext cx="3403617" cy="902542"/>
          </a:xfrm>
          <a:prstGeom prst="rect">
            <a:avLst/>
          </a:prstGeom>
        </p:spPr>
      </p:pic>
      <p:sp>
        <p:nvSpPr>
          <p:cNvPr id="26" name="Striped Right Arrow 25"/>
          <p:cNvSpPr/>
          <p:nvPr/>
        </p:nvSpPr>
        <p:spPr>
          <a:xfrm rot="5400000">
            <a:off x="3586053" y="2967026"/>
            <a:ext cx="1029410" cy="495259"/>
          </a:xfrm>
          <a:prstGeom prst="strip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id-ID"/>
          </a:p>
        </p:txBody>
      </p:sp>
      <p:sp>
        <p:nvSpPr>
          <p:cNvPr id="28" name="Striped Right Arrow 27"/>
          <p:cNvSpPr/>
          <p:nvPr/>
        </p:nvSpPr>
        <p:spPr>
          <a:xfrm rot="12995680" flipV="1">
            <a:off x="5959602" y="2871685"/>
            <a:ext cx="1633538" cy="838616"/>
          </a:xfrm>
          <a:prstGeom prst="strip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Transaction</a:t>
            </a:r>
            <a:endParaRPr lang="id-ID" dirty="0"/>
          </a:p>
        </p:txBody>
      </p:sp>
      <p:sp>
        <p:nvSpPr>
          <p:cNvPr id="29" name="Striped Right Arrow 28"/>
          <p:cNvSpPr/>
          <p:nvPr/>
        </p:nvSpPr>
        <p:spPr>
          <a:xfrm rot="2152856">
            <a:off x="6622167" y="2370571"/>
            <a:ext cx="1633538" cy="838616"/>
          </a:xfrm>
          <a:prstGeom prst="strip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Cash back</a:t>
            </a:r>
            <a:endParaRPr lang="id-ID" dirty="0"/>
          </a:p>
        </p:txBody>
      </p:sp>
    </p:spTree>
    <p:extLst>
      <p:ext uri="{BB962C8B-B14F-4D97-AF65-F5344CB8AC3E}">
        <p14:creationId xmlns:p14="http://schemas.microsoft.com/office/powerpoint/2010/main" val="38594727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Identifying the problem</a:t>
            </a:r>
            <a:endParaRPr lang="id-ID"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3728252"/>
              </p:ext>
            </p:extLst>
          </p:nvPr>
        </p:nvGraphicFramePr>
        <p:xfrm>
          <a:off x="1263204" y="2034862"/>
          <a:ext cx="8112616" cy="3501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Isosceles Triangle 4"/>
          <p:cNvSpPr/>
          <p:nvPr/>
        </p:nvSpPr>
        <p:spPr>
          <a:xfrm flipV="1">
            <a:off x="-1085850" y="-1"/>
            <a:ext cx="2171700" cy="1872155"/>
          </a:xfrm>
          <a:prstGeom prst="triangle">
            <a:avLst/>
          </a:prstGeom>
          <a:solidFill>
            <a:srgbClr val="42B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Isosceles Triangle 5"/>
          <p:cNvSpPr/>
          <p:nvPr/>
        </p:nvSpPr>
        <p:spPr>
          <a:xfrm>
            <a:off x="11106150" y="4985844"/>
            <a:ext cx="2171700" cy="1872155"/>
          </a:xfrm>
          <a:prstGeom prst="triangle">
            <a:avLst/>
          </a:prstGeom>
          <a:solidFill>
            <a:srgbClr val="C70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4272731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Cash back?</a:t>
            </a:r>
            <a:endParaRPr lang="id-ID" b="1" dirty="0"/>
          </a:p>
        </p:txBody>
      </p:sp>
      <p:sp>
        <p:nvSpPr>
          <p:cNvPr id="3" name="Content Placeholder 2"/>
          <p:cNvSpPr>
            <a:spLocks noGrp="1"/>
          </p:cNvSpPr>
          <p:nvPr>
            <p:ph idx="1"/>
          </p:nvPr>
        </p:nvSpPr>
        <p:spPr/>
        <p:txBody>
          <a:bodyPr/>
          <a:lstStyle/>
          <a:p>
            <a:pPr marL="0" indent="0" algn="just">
              <a:buNone/>
            </a:pPr>
            <a:r>
              <a:rPr lang="en-US" dirty="0" smtClean="0"/>
              <a:t>Cash back has been used as our method to engage new customer or low performance customer. Even though this method has been budgeted by our Finance team, we found out that some of the voucher is being miss-used by some of fraudster that leads to miss target engagement. </a:t>
            </a:r>
          </a:p>
          <a:p>
            <a:pPr marL="0" indent="0" algn="just">
              <a:buNone/>
            </a:pPr>
            <a:endParaRPr lang="en-US" dirty="0"/>
          </a:p>
          <a:p>
            <a:pPr marL="0" indent="0" algn="just">
              <a:buNone/>
            </a:pPr>
            <a:r>
              <a:rPr lang="en-US" dirty="0" smtClean="0"/>
              <a:t>This will hurt our funds for promotion and also credibility by regulators.</a:t>
            </a:r>
            <a:endParaRPr lang="id-ID" dirty="0"/>
          </a:p>
        </p:txBody>
      </p:sp>
      <p:sp>
        <p:nvSpPr>
          <p:cNvPr id="4" name="Isosceles Triangle 3"/>
          <p:cNvSpPr/>
          <p:nvPr/>
        </p:nvSpPr>
        <p:spPr>
          <a:xfrm flipV="1">
            <a:off x="-1085850" y="-1"/>
            <a:ext cx="2171700" cy="1872155"/>
          </a:xfrm>
          <a:prstGeom prst="triangle">
            <a:avLst/>
          </a:prstGeom>
          <a:solidFill>
            <a:srgbClr val="42B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Isosceles Triangle 4"/>
          <p:cNvSpPr/>
          <p:nvPr/>
        </p:nvSpPr>
        <p:spPr>
          <a:xfrm>
            <a:off x="11106150" y="4985844"/>
            <a:ext cx="2171700" cy="1872155"/>
          </a:xfrm>
          <a:prstGeom prst="triangle">
            <a:avLst/>
          </a:prstGeom>
          <a:solidFill>
            <a:srgbClr val="C70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844204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a:t>
            </a:r>
            <a:endParaRPr lang="id-ID" b="1" dirty="0"/>
          </a:p>
        </p:txBody>
      </p:sp>
      <p:sp>
        <p:nvSpPr>
          <p:cNvPr id="3" name="Content Placeholder 2"/>
          <p:cNvSpPr>
            <a:spLocks noGrp="1"/>
          </p:cNvSpPr>
          <p:nvPr>
            <p:ph idx="1"/>
          </p:nvPr>
        </p:nvSpPr>
        <p:spPr/>
        <p:txBody>
          <a:bodyPr/>
          <a:lstStyle/>
          <a:p>
            <a:r>
              <a:rPr lang="en-US" dirty="0" smtClean="0"/>
              <a:t>New team consisted of combination of business components,</a:t>
            </a:r>
            <a:br>
              <a:rPr lang="en-US" dirty="0" smtClean="0"/>
            </a:br>
            <a:r>
              <a:rPr lang="en-US" dirty="0" smtClean="0"/>
              <a:t>The components are:</a:t>
            </a:r>
          </a:p>
          <a:p>
            <a:pPr lvl="1"/>
            <a:r>
              <a:rPr lang="en-US" dirty="0" smtClean="0"/>
              <a:t>R&amp;D: This component is the core of the solution, by doing some research, we’re going to separate our customers based on their risk group and voucher benefits is different for each group.</a:t>
            </a:r>
          </a:p>
          <a:p>
            <a:pPr lvl="1"/>
            <a:r>
              <a:rPr lang="en-US" dirty="0" smtClean="0"/>
              <a:t>Product: this function that going to execute of R&amp;D founding and implement </a:t>
            </a:r>
            <a:r>
              <a:rPr lang="en-US" b="1" u="sng" dirty="0" smtClean="0"/>
              <a:t>voucher distribution strategy </a:t>
            </a:r>
            <a:r>
              <a:rPr lang="en-US" dirty="0" smtClean="0"/>
              <a:t>based on their risk group, and also create a new rule where the voucher only for </a:t>
            </a:r>
            <a:r>
              <a:rPr lang="en-US" b="1" u="sng" dirty="0" smtClean="0"/>
              <a:t>certified merchant </a:t>
            </a:r>
            <a:r>
              <a:rPr lang="en-US" dirty="0" smtClean="0"/>
              <a:t>only.</a:t>
            </a:r>
          </a:p>
        </p:txBody>
      </p:sp>
      <p:sp>
        <p:nvSpPr>
          <p:cNvPr id="4" name="Isosceles Triangle 3"/>
          <p:cNvSpPr/>
          <p:nvPr/>
        </p:nvSpPr>
        <p:spPr>
          <a:xfrm flipV="1">
            <a:off x="-1085850" y="-1"/>
            <a:ext cx="2171700" cy="1872155"/>
          </a:xfrm>
          <a:prstGeom prst="triangle">
            <a:avLst/>
          </a:prstGeom>
          <a:solidFill>
            <a:srgbClr val="42B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Isosceles Triangle 4"/>
          <p:cNvSpPr/>
          <p:nvPr/>
        </p:nvSpPr>
        <p:spPr>
          <a:xfrm>
            <a:off x="11106150" y="4985844"/>
            <a:ext cx="2171700" cy="1872155"/>
          </a:xfrm>
          <a:prstGeom prst="triangle">
            <a:avLst/>
          </a:prstGeom>
          <a:solidFill>
            <a:srgbClr val="C70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8387476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id-ID" b="1" dirty="0"/>
          </a:p>
        </p:txBody>
      </p:sp>
      <p:sp>
        <p:nvSpPr>
          <p:cNvPr id="3" name="Content Placeholder 2"/>
          <p:cNvSpPr>
            <a:spLocks noGrp="1"/>
          </p:cNvSpPr>
          <p:nvPr>
            <p:ph idx="1"/>
          </p:nvPr>
        </p:nvSpPr>
        <p:spPr/>
        <p:txBody>
          <a:bodyPr/>
          <a:lstStyle/>
          <a:p>
            <a:r>
              <a:rPr lang="en-US" dirty="0" smtClean="0"/>
              <a:t>Re-targeting voucher/promotion eligibility based on user group.</a:t>
            </a:r>
            <a:endParaRPr lang="id-ID" dirty="0"/>
          </a:p>
        </p:txBody>
      </p:sp>
      <p:sp>
        <p:nvSpPr>
          <p:cNvPr id="4" name="Isosceles Triangle 3"/>
          <p:cNvSpPr/>
          <p:nvPr/>
        </p:nvSpPr>
        <p:spPr>
          <a:xfrm flipV="1">
            <a:off x="-1085850" y="-1"/>
            <a:ext cx="2171700" cy="1872155"/>
          </a:xfrm>
          <a:prstGeom prst="triangle">
            <a:avLst/>
          </a:prstGeom>
          <a:solidFill>
            <a:srgbClr val="42B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Isosceles Triangle 4"/>
          <p:cNvSpPr/>
          <p:nvPr/>
        </p:nvSpPr>
        <p:spPr>
          <a:xfrm>
            <a:off x="11106150" y="4985844"/>
            <a:ext cx="2171700" cy="1872155"/>
          </a:xfrm>
          <a:prstGeom prst="triangle">
            <a:avLst/>
          </a:prstGeom>
          <a:solidFill>
            <a:srgbClr val="C70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742752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Vision</a:t>
            </a:r>
            <a:endParaRPr lang="id-ID" b="1" dirty="0"/>
          </a:p>
        </p:txBody>
      </p:sp>
      <p:sp>
        <p:nvSpPr>
          <p:cNvPr id="3" name="Content Placeholder 2"/>
          <p:cNvSpPr>
            <a:spLocks noGrp="1"/>
          </p:cNvSpPr>
          <p:nvPr>
            <p:ph idx="1"/>
          </p:nvPr>
        </p:nvSpPr>
        <p:spPr/>
        <p:txBody>
          <a:bodyPr>
            <a:normAutofit/>
          </a:bodyPr>
          <a:lstStyle/>
          <a:p>
            <a:pPr marL="0" indent="0" algn="ctr">
              <a:buNone/>
            </a:pPr>
            <a:r>
              <a:rPr lang="id-ID" sz="2400" dirty="0" smtClean="0">
                <a:solidFill>
                  <a:schemeClr val="tx1">
                    <a:lumMod val="85000"/>
                    <a:lumOff val="15000"/>
                  </a:schemeClr>
                </a:solidFill>
              </a:rPr>
              <a:t>To</a:t>
            </a:r>
            <a:r>
              <a:rPr lang="en-US" sz="2400" dirty="0" smtClean="0">
                <a:solidFill>
                  <a:schemeClr val="tx1">
                    <a:lumMod val="85000"/>
                    <a:lumOff val="15000"/>
                  </a:schemeClr>
                </a:solidFill>
              </a:rPr>
              <a:t> help </a:t>
            </a:r>
            <a:r>
              <a:rPr lang="en-US" sz="2400" dirty="0">
                <a:solidFill>
                  <a:schemeClr val="tx1">
                    <a:lumMod val="85000"/>
                    <a:lumOff val="15000"/>
                  </a:schemeClr>
                </a:solidFill>
              </a:rPr>
              <a:t>small businesses to get wider market and buyers can buy product </a:t>
            </a:r>
            <a:r>
              <a:rPr lang="en-US" sz="2400" dirty="0" smtClean="0">
                <a:solidFill>
                  <a:schemeClr val="tx1">
                    <a:lumMod val="85000"/>
                    <a:lumOff val="15000"/>
                  </a:schemeClr>
                </a:solidFill>
              </a:rPr>
              <a:t>safely</a:t>
            </a:r>
            <a:endParaRPr lang="id-ID" sz="2400" dirty="0">
              <a:solidFill>
                <a:schemeClr val="tx1">
                  <a:lumMod val="85000"/>
                  <a:lumOff val="15000"/>
                </a:schemeClr>
              </a:solidFill>
            </a:endParaRPr>
          </a:p>
        </p:txBody>
      </p:sp>
      <p:sp>
        <p:nvSpPr>
          <p:cNvPr id="4" name="Isosceles Triangle 3"/>
          <p:cNvSpPr/>
          <p:nvPr/>
        </p:nvSpPr>
        <p:spPr>
          <a:xfrm>
            <a:off x="11106150" y="4985844"/>
            <a:ext cx="2171700" cy="1872155"/>
          </a:xfrm>
          <a:prstGeom prst="triangle">
            <a:avLst/>
          </a:prstGeom>
          <a:solidFill>
            <a:srgbClr val="C70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Isosceles Triangle 4"/>
          <p:cNvSpPr/>
          <p:nvPr/>
        </p:nvSpPr>
        <p:spPr>
          <a:xfrm flipV="1">
            <a:off x="-1085850" y="-1"/>
            <a:ext cx="2171700" cy="1872155"/>
          </a:xfrm>
          <a:prstGeom prst="triangle">
            <a:avLst/>
          </a:prstGeom>
          <a:solidFill>
            <a:srgbClr val="42B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5662422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flipV="1">
            <a:off x="-1085850" y="-1"/>
            <a:ext cx="2171700" cy="1872155"/>
          </a:xfrm>
          <a:prstGeom prst="triangle">
            <a:avLst/>
          </a:prstGeom>
          <a:solidFill>
            <a:srgbClr val="42B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Isosceles Triangle 4"/>
          <p:cNvSpPr/>
          <p:nvPr/>
        </p:nvSpPr>
        <p:spPr>
          <a:xfrm>
            <a:off x="11106150" y="4985844"/>
            <a:ext cx="2171700" cy="1872155"/>
          </a:xfrm>
          <a:prstGeom prst="triangle">
            <a:avLst/>
          </a:prstGeom>
          <a:solidFill>
            <a:srgbClr val="C70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Title 13"/>
          <p:cNvSpPr>
            <a:spLocks noGrp="1"/>
          </p:cNvSpPr>
          <p:nvPr>
            <p:ph type="title"/>
          </p:nvPr>
        </p:nvSpPr>
        <p:spPr/>
        <p:txBody>
          <a:bodyPr/>
          <a:lstStyle/>
          <a:p>
            <a:r>
              <a:rPr lang="en-US" b="1" dirty="0" smtClean="0"/>
              <a:t>Business Components</a:t>
            </a:r>
            <a:endParaRPr lang="id-ID" b="1" dirty="0"/>
          </a:p>
        </p:txBody>
      </p:sp>
      <p:grpSp>
        <p:nvGrpSpPr>
          <p:cNvPr id="20" name="Group 19"/>
          <p:cNvGrpSpPr/>
          <p:nvPr/>
        </p:nvGrpSpPr>
        <p:grpSpPr>
          <a:xfrm>
            <a:off x="1149126" y="1872154"/>
            <a:ext cx="10089508" cy="3572189"/>
            <a:chOff x="1016642" y="1792536"/>
            <a:chExt cx="10089508" cy="3572189"/>
          </a:xfrm>
        </p:grpSpPr>
        <p:sp>
          <p:nvSpPr>
            <p:cNvPr id="6" name="Oval 5"/>
            <p:cNvSpPr/>
            <p:nvPr/>
          </p:nvSpPr>
          <p:spPr>
            <a:xfrm>
              <a:off x="1016642" y="2498587"/>
              <a:ext cx="2295807" cy="229580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Human Resources</a:t>
              </a:r>
            </a:p>
            <a:p>
              <a:pPr algn="ctr"/>
              <a:r>
                <a:rPr lang="en-US" dirty="0" smtClean="0"/>
                <a:t>(20%)</a:t>
              </a:r>
              <a:endParaRPr lang="en-US" dirty="0"/>
            </a:p>
          </p:txBody>
        </p:sp>
        <p:sp>
          <p:nvSpPr>
            <p:cNvPr id="7" name="Oval 6"/>
            <p:cNvSpPr/>
            <p:nvPr/>
          </p:nvSpPr>
          <p:spPr>
            <a:xfrm>
              <a:off x="8684922" y="2610419"/>
              <a:ext cx="2421228" cy="242122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Finance</a:t>
              </a:r>
            </a:p>
            <a:p>
              <a:pPr algn="ctr"/>
              <a:r>
                <a:rPr lang="en-US" dirty="0" smtClean="0"/>
                <a:t>(25%)</a:t>
              </a:r>
            </a:p>
          </p:txBody>
        </p:sp>
        <p:sp>
          <p:nvSpPr>
            <p:cNvPr id="9" name="Oval 8"/>
            <p:cNvSpPr/>
            <p:nvPr/>
          </p:nvSpPr>
          <p:spPr>
            <a:xfrm>
              <a:off x="3156037" y="1792536"/>
              <a:ext cx="1718234" cy="171823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Logistics</a:t>
              </a:r>
            </a:p>
            <a:p>
              <a:pPr algn="ctr"/>
              <a:r>
                <a:rPr lang="en-US" dirty="0" smtClean="0"/>
                <a:t>(10%)</a:t>
              </a:r>
            </a:p>
          </p:txBody>
        </p:sp>
        <p:sp>
          <p:nvSpPr>
            <p:cNvPr id="10" name="Oval 9"/>
            <p:cNvSpPr/>
            <p:nvPr/>
          </p:nvSpPr>
          <p:spPr>
            <a:xfrm>
              <a:off x="5566765" y="1820015"/>
              <a:ext cx="1794308" cy="177235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Marketing</a:t>
              </a:r>
            </a:p>
            <a:p>
              <a:pPr algn="ctr"/>
              <a:r>
                <a:rPr lang="en-US" dirty="0" smtClean="0"/>
                <a:t>(10%)</a:t>
              </a:r>
              <a:endParaRPr lang="en-US" dirty="0"/>
            </a:p>
          </p:txBody>
        </p:sp>
        <p:sp>
          <p:nvSpPr>
            <p:cNvPr id="11" name="Oval 10"/>
            <p:cNvSpPr/>
            <p:nvPr/>
          </p:nvSpPr>
          <p:spPr>
            <a:xfrm>
              <a:off x="5653574" y="3601699"/>
              <a:ext cx="956291" cy="97672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Sales</a:t>
              </a:r>
            </a:p>
            <a:p>
              <a:pPr algn="ctr"/>
              <a:r>
                <a:rPr lang="en-US" dirty="0" smtClean="0"/>
                <a:t>(3%)</a:t>
              </a:r>
              <a:endParaRPr lang="en-US" dirty="0"/>
            </a:p>
          </p:txBody>
        </p:sp>
        <p:sp>
          <p:nvSpPr>
            <p:cNvPr id="16" name="Oval 15"/>
            <p:cNvSpPr/>
            <p:nvPr/>
          </p:nvSpPr>
          <p:spPr>
            <a:xfrm>
              <a:off x="4656307" y="2955307"/>
              <a:ext cx="1074840" cy="107484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Delivery</a:t>
              </a:r>
            </a:p>
            <a:p>
              <a:pPr algn="ctr"/>
              <a:r>
                <a:rPr lang="en-US" sz="1200" dirty="0" smtClean="0"/>
                <a:t>(5%)</a:t>
              </a:r>
            </a:p>
          </p:txBody>
        </p:sp>
        <p:sp>
          <p:nvSpPr>
            <p:cNvPr id="17" name="Oval 16"/>
            <p:cNvSpPr/>
            <p:nvPr/>
          </p:nvSpPr>
          <p:spPr>
            <a:xfrm>
              <a:off x="7413237" y="2237280"/>
              <a:ext cx="1354413" cy="136441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R&amp;D</a:t>
              </a:r>
            </a:p>
            <a:p>
              <a:pPr algn="ctr"/>
              <a:r>
                <a:rPr lang="en-US" dirty="0" smtClean="0"/>
                <a:t>(7%)</a:t>
              </a:r>
              <a:endParaRPr lang="en-US" dirty="0"/>
            </a:p>
          </p:txBody>
        </p:sp>
        <p:sp>
          <p:nvSpPr>
            <p:cNvPr id="18" name="Oval 17"/>
            <p:cNvSpPr/>
            <p:nvPr/>
          </p:nvSpPr>
          <p:spPr>
            <a:xfrm>
              <a:off x="3242110" y="3646491"/>
              <a:ext cx="1718234" cy="171823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Operation</a:t>
              </a:r>
            </a:p>
            <a:p>
              <a:pPr algn="ctr"/>
              <a:r>
                <a:rPr lang="en-US" dirty="0" smtClean="0"/>
                <a:t>(10%)</a:t>
              </a:r>
            </a:p>
          </p:txBody>
        </p:sp>
        <p:sp>
          <p:nvSpPr>
            <p:cNvPr id="19" name="Oval 18"/>
            <p:cNvSpPr/>
            <p:nvPr/>
          </p:nvSpPr>
          <p:spPr>
            <a:xfrm>
              <a:off x="6609865" y="3592370"/>
              <a:ext cx="1794308" cy="177235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Product</a:t>
              </a:r>
            </a:p>
            <a:p>
              <a:pPr algn="ctr"/>
              <a:r>
                <a:rPr lang="en-US" dirty="0" smtClean="0"/>
                <a:t>(10%)</a:t>
              </a:r>
              <a:endParaRPr lang="en-US" dirty="0"/>
            </a:p>
          </p:txBody>
        </p:sp>
      </p:grpSp>
    </p:spTree>
    <p:extLst>
      <p:ext uri="{BB962C8B-B14F-4D97-AF65-F5344CB8AC3E}">
        <p14:creationId xmlns:p14="http://schemas.microsoft.com/office/powerpoint/2010/main" val="9356162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Isosceles Triangle 3"/>
          <p:cNvSpPr/>
          <p:nvPr/>
        </p:nvSpPr>
        <p:spPr>
          <a:xfrm flipV="1">
            <a:off x="-1085850" y="-1"/>
            <a:ext cx="2171700" cy="1872155"/>
          </a:xfrm>
          <a:prstGeom prst="triangle">
            <a:avLst/>
          </a:prstGeom>
          <a:solidFill>
            <a:srgbClr val="42B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Isosceles Triangle 4"/>
          <p:cNvSpPr/>
          <p:nvPr/>
        </p:nvSpPr>
        <p:spPr>
          <a:xfrm>
            <a:off x="11106150" y="4985844"/>
            <a:ext cx="2171700" cy="1872155"/>
          </a:xfrm>
          <a:prstGeom prst="triangle">
            <a:avLst/>
          </a:prstGeom>
          <a:solidFill>
            <a:srgbClr val="C70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Title 13"/>
          <p:cNvSpPr>
            <a:spLocks noGrp="1"/>
          </p:cNvSpPr>
          <p:nvPr>
            <p:ph type="title"/>
          </p:nvPr>
        </p:nvSpPr>
        <p:spPr/>
        <p:txBody>
          <a:bodyPr/>
          <a:lstStyle/>
          <a:p>
            <a:r>
              <a:rPr lang="en-US" b="1" dirty="0" smtClean="0"/>
              <a:t>Business Components</a:t>
            </a:r>
            <a:endParaRPr lang="id-ID" b="1" dirty="0"/>
          </a:p>
        </p:txBody>
      </p:sp>
      <p:grpSp>
        <p:nvGrpSpPr>
          <p:cNvPr id="20" name="Group 19"/>
          <p:cNvGrpSpPr/>
          <p:nvPr/>
        </p:nvGrpSpPr>
        <p:grpSpPr>
          <a:xfrm>
            <a:off x="1149126" y="1872154"/>
            <a:ext cx="10089508" cy="3572189"/>
            <a:chOff x="1016642" y="1792536"/>
            <a:chExt cx="10089508" cy="3572189"/>
          </a:xfrm>
        </p:grpSpPr>
        <p:sp>
          <p:nvSpPr>
            <p:cNvPr id="6" name="Oval 5"/>
            <p:cNvSpPr/>
            <p:nvPr/>
          </p:nvSpPr>
          <p:spPr>
            <a:xfrm>
              <a:off x="1016642" y="2498587"/>
              <a:ext cx="2295807" cy="229580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Human Resources</a:t>
              </a:r>
            </a:p>
            <a:p>
              <a:pPr algn="ctr"/>
              <a:r>
                <a:rPr lang="en-US" dirty="0" smtClean="0"/>
                <a:t>(20%)</a:t>
              </a:r>
              <a:endParaRPr lang="en-US" dirty="0"/>
            </a:p>
          </p:txBody>
        </p:sp>
        <p:sp>
          <p:nvSpPr>
            <p:cNvPr id="7" name="Oval 6"/>
            <p:cNvSpPr/>
            <p:nvPr/>
          </p:nvSpPr>
          <p:spPr>
            <a:xfrm>
              <a:off x="8684922" y="2610419"/>
              <a:ext cx="2421228" cy="242122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Finance</a:t>
              </a:r>
            </a:p>
            <a:p>
              <a:pPr algn="ctr"/>
              <a:r>
                <a:rPr lang="en-US" dirty="0" smtClean="0"/>
                <a:t>(25%)</a:t>
              </a:r>
            </a:p>
          </p:txBody>
        </p:sp>
        <p:sp>
          <p:nvSpPr>
            <p:cNvPr id="9" name="Oval 8"/>
            <p:cNvSpPr/>
            <p:nvPr/>
          </p:nvSpPr>
          <p:spPr>
            <a:xfrm>
              <a:off x="3156037" y="1792536"/>
              <a:ext cx="1718234" cy="171823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Logistics</a:t>
              </a:r>
            </a:p>
            <a:p>
              <a:pPr algn="ctr"/>
              <a:r>
                <a:rPr lang="en-US" dirty="0" smtClean="0"/>
                <a:t>(10%)</a:t>
              </a:r>
            </a:p>
          </p:txBody>
        </p:sp>
        <p:sp>
          <p:nvSpPr>
            <p:cNvPr id="10" name="Oval 9"/>
            <p:cNvSpPr/>
            <p:nvPr/>
          </p:nvSpPr>
          <p:spPr>
            <a:xfrm>
              <a:off x="5566765" y="1820015"/>
              <a:ext cx="1794308" cy="177235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Marketing</a:t>
              </a:r>
            </a:p>
            <a:p>
              <a:pPr algn="ctr"/>
              <a:r>
                <a:rPr lang="en-US" dirty="0" smtClean="0"/>
                <a:t>(10%)</a:t>
              </a:r>
              <a:endParaRPr lang="en-US" dirty="0"/>
            </a:p>
          </p:txBody>
        </p:sp>
        <p:sp>
          <p:nvSpPr>
            <p:cNvPr id="11" name="Oval 10"/>
            <p:cNvSpPr/>
            <p:nvPr/>
          </p:nvSpPr>
          <p:spPr>
            <a:xfrm>
              <a:off x="5653574" y="3601699"/>
              <a:ext cx="956291" cy="97672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Sales</a:t>
              </a:r>
            </a:p>
            <a:p>
              <a:pPr algn="ctr"/>
              <a:r>
                <a:rPr lang="en-US" dirty="0" smtClean="0"/>
                <a:t>(3%)</a:t>
              </a:r>
              <a:endParaRPr lang="en-US" dirty="0"/>
            </a:p>
          </p:txBody>
        </p:sp>
        <p:sp>
          <p:nvSpPr>
            <p:cNvPr id="16" name="Oval 15"/>
            <p:cNvSpPr/>
            <p:nvPr/>
          </p:nvSpPr>
          <p:spPr>
            <a:xfrm>
              <a:off x="4656307" y="2955307"/>
              <a:ext cx="1074840" cy="107484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Delivery</a:t>
              </a:r>
            </a:p>
            <a:p>
              <a:pPr algn="ctr"/>
              <a:r>
                <a:rPr lang="en-US" sz="1200" dirty="0" smtClean="0"/>
                <a:t>(5%)</a:t>
              </a:r>
            </a:p>
          </p:txBody>
        </p:sp>
        <p:sp>
          <p:nvSpPr>
            <p:cNvPr id="17" name="Oval 16"/>
            <p:cNvSpPr/>
            <p:nvPr/>
          </p:nvSpPr>
          <p:spPr>
            <a:xfrm>
              <a:off x="7413237" y="2237280"/>
              <a:ext cx="1354413" cy="13644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R&amp;D</a:t>
              </a:r>
            </a:p>
            <a:p>
              <a:pPr algn="ctr"/>
              <a:r>
                <a:rPr lang="en-US" dirty="0" smtClean="0"/>
                <a:t>(7%)</a:t>
              </a:r>
              <a:endParaRPr lang="en-US" dirty="0"/>
            </a:p>
          </p:txBody>
        </p:sp>
        <p:sp>
          <p:nvSpPr>
            <p:cNvPr id="18" name="Oval 17"/>
            <p:cNvSpPr/>
            <p:nvPr/>
          </p:nvSpPr>
          <p:spPr>
            <a:xfrm>
              <a:off x="3242110" y="3646491"/>
              <a:ext cx="1718234" cy="171823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Operation</a:t>
              </a:r>
            </a:p>
            <a:p>
              <a:pPr algn="ctr"/>
              <a:r>
                <a:rPr lang="en-US" dirty="0" smtClean="0"/>
                <a:t>(10%)</a:t>
              </a:r>
            </a:p>
          </p:txBody>
        </p:sp>
        <p:sp>
          <p:nvSpPr>
            <p:cNvPr id="19" name="Oval 18"/>
            <p:cNvSpPr/>
            <p:nvPr/>
          </p:nvSpPr>
          <p:spPr>
            <a:xfrm>
              <a:off x="6609865" y="3592370"/>
              <a:ext cx="1794308" cy="177235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Product</a:t>
              </a:r>
            </a:p>
            <a:p>
              <a:pPr algn="ctr"/>
              <a:r>
                <a:rPr lang="en-US" dirty="0" smtClean="0"/>
                <a:t>(10%)</a:t>
              </a:r>
              <a:endParaRPr lang="en-US" dirty="0"/>
            </a:p>
          </p:txBody>
        </p:sp>
      </p:grpSp>
      <p:sp>
        <p:nvSpPr>
          <p:cNvPr id="2" name="Rectangle 1"/>
          <p:cNvSpPr/>
          <p:nvPr/>
        </p:nvSpPr>
        <p:spPr>
          <a:xfrm>
            <a:off x="7493557" y="1129161"/>
            <a:ext cx="4302842" cy="728524"/>
          </a:xfrm>
          <a:prstGeom prst="rect">
            <a:avLst/>
          </a:prstGeom>
          <a:solidFill>
            <a:schemeClr val="bg2">
              <a:lumMod val="90000"/>
            </a:schemeClr>
          </a:solidFill>
          <a:ln>
            <a:noFill/>
          </a:ln>
        </p:spPr>
        <p:style>
          <a:lnRef idx="2">
            <a:schemeClr val="accent4"/>
          </a:lnRef>
          <a:fillRef idx="1">
            <a:schemeClr val="lt1"/>
          </a:fillRef>
          <a:effectRef idx="0">
            <a:schemeClr val="accent4"/>
          </a:effectRef>
          <a:fontRef idx="minor">
            <a:schemeClr val="dk1"/>
          </a:fontRef>
        </p:style>
        <p:txBody>
          <a:bodyPr rtlCol="0" anchor="t"/>
          <a:lstStyle/>
          <a:p>
            <a:r>
              <a:rPr lang="en-US" dirty="0" smtClean="0"/>
              <a:t>Handles employee recruitment, outsourcing, company culture, etc.</a:t>
            </a:r>
            <a:endParaRPr lang="id-ID" dirty="0"/>
          </a:p>
        </p:txBody>
      </p:sp>
      <p:cxnSp>
        <p:nvCxnSpPr>
          <p:cNvPr id="8" name="Elbow Connector 7"/>
          <p:cNvCxnSpPr>
            <a:stCxn id="6" idx="0"/>
            <a:endCxn id="2" idx="1"/>
          </p:cNvCxnSpPr>
          <p:nvPr/>
        </p:nvCxnSpPr>
        <p:spPr>
          <a:xfrm rot="5400000" flipH="1" flipV="1">
            <a:off x="4352902" y="-562449"/>
            <a:ext cx="1084782" cy="519652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51141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Isosceles Triangle 3"/>
          <p:cNvSpPr/>
          <p:nvPr/>
        </p:nvSpPr>
        <p:spPr>
          <a:xfrm flipV="1">
            <a:off x="-1085850" y="-1"/>
            <a:ext cx="2171700" cy="1872155"/>
          </a:xfrm>
          <a:prstGeom prst="triangle">
            <a:avLst/>
          </a:prstGeom>
          <a:solidFill>
            <a:srgbClr val="42B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Isosceles Triangle 4"/>
          <p:cNvSpPr/>
          <p:nvPr/>
        </p:nvSpPr>
        <p:spPr>
          <a:xfrm>
            <a:off x="11106150" y="4985844"/>
            <a:ext cx="2171700" cy="1872155"/>
          </a:xfrm>
          <a:prstGeom prst="triangle">
            <a:avLst/>
          </a:prstGeom>
          <a:solidFill>
            <a:srgbClr val="C70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Title 13"/>
          <p:cNvSpPr>
            <a:spLocks noGrp="1"/>
          </p:cNvSpPr>
          <p:nvPr>
            <p:ph type="title"/>
          </p:nvPr>
        </p:nvSpPr>
        <p:spPr/>
        <p:txBody>
          <a:bodyPr/>
          <a:lstStyle/>
          <a:p>
            <a:r>
              <a:rPr lang="en-US" b="1" dirty="0" smtClean="0"/>
              <a:t>Business Components</a:t>
            </a:r>
            <a:endParaRPr lang="id-ID" b="1" dirty="0"/>
          </a:p>
        </p:txBody>
      </p:sp>
      <p:grpSp>
        <p:nvGrpSpPr>
          <p:cNvPr id="20" name="Group 19"/>
          <p:cNvGrpSpPr/>
          <p:nvPr/>
        </p:nvGrpSpPr>
        <p:grpSpPr>
          <a:xfrm>
            <a:off x="1149126" y="1872154"/>
            <a:ext cx="10089508" cy="3572189"/>
            <a:chOff x="1016642" y="1792536"/>
            <a:chExt cx="10089508" cy="3572189"/>
          </a:xfrm>
        </p:grpSpPr>
        <p:sp>
          <p:nvSpPr>
            <p:cNvPr id="6" name="Oval 5"/>
            <p:cNvSpPr/>
            <p:nvPr/>
          </p:nvSpPr>
          <p:spPr>
            <a:xfrm>
              <a:off x="1016642" y="2498587"/>
              <a:ext cx="2295807" cy="229580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Human Resources</a:t>
              </a:r>
            </a:p>
            <a:p>
              <a:pPr algn="ctr"/>
              <a:r>
                <a:rPr lang="en-US" dirty="0" smtClean="0"/>
                <a:t>(20%)</a:t>
              </a:r>
              <a:endParaRPr lang="en-US" dirty="0"/>
            </a:p>
          </p:txBody>
        </p:sp>
        <p:sp>
          <p:nvSpPr>
            <p:cNvPr id="7" name="Oval 6"/>
            <p:cNvSpPr/>
            <p:nvPr/>
          </p:nvSpPr>
          <p:spPr>
            <a:xfrm>
              <a:off x="8684922" y="2610419"/>
              <a:ext cx="2421228" cy="242122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Finance</a:t>
              </a:r>
            </a:p>
            <a:p>
              <a:pPr algn="ctr"/>
              <a:r>
                <a:rPr lang="en-US" dirty="0" smtClean="0"/>
                <a:t>(25%)</a:t>
              </a:r>
            </a:p>
          </p:txBody>
        </p:sp>
        <p:sp>
          <p:nvSpPr>
            <p:cNvPr id="9" name="Oval 8"/>
            <p:cNvSpPr/>
            <p:nvPr/>
          </p:nvSpPr>
          <p:spPr>
            <a:xfrm>
              <a:off x="3156037" y="1792536"/>
              <a:ext cx="1718234" cy="171823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Logistics</a:t>
              </a:r>
            </a:p>
            <a:p>
              <a:pPr algn="ctr"/>
              <a:r>
                <a:rPr lang="en-US" dirty="0" smtClean="0"/>
                <a:t>(10%)</a:t>
              </a:r>
            </a:p>
          </p:txBody>
        </p:sp>
        <p:sp>
          <p:nvSpPr>
            <p:cNvPr id="10" name="Oval 9"/>
            <p:cNvSpPr/>
            <p:nvPr/>
          </p:nvSpPr>
          <p:spPr>
            <a:xfrm>
              <a:off x="5566765" y="1820015"/>
              <a:ext cx="1794308" cy="177235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Marketing</a:t>
              </a:r>
            </a:p>
            <a:p>
              <a:pPr algn="ctr"/>
              <a:r>
                <a:rPr lang="en-US" dirty="0" smtClean="0"/>
                <a:t>(10%)</a:t>
              </a:r>
              <a:endParaRPr lang="en-US" dirty="0"/>
            </a:p>
          </p:txBody>
        </p:sp>
        <p:sp>
          <p:nvSpPr>
            <p:cNvPr id="11" name="Oval 10"/>
            <p:cNvSpPr/>
            <p:nvPr/>
          </p:nvSpPr>
          <p:spPr>
            <a:xfrm>
              <a:off x="5653574" y="3601699"/>
              <a:ext cx="956291" cy="97672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Sales</a:t>
              </a:r>
            </a:p>
            <a:p>
              <a:pPr algn="ctr"/>
              <a:r>
                <a:rPr lang="en-US" dirty="0" smtClean="0"/>
                <a:t>(3%)</a:t>
              </a:r>
              <a:endParaRPr lang="en-US" dirty="0"/>
            </a:p>
          </p:txBody>
        </p:sp>
        <p:sp>
          <p:nvSpPr>
            <p:cNvPr id="16" name="Oval 15"/>
            <p:cNvSpPr/>
            <p:nvPr/>
          </p:nvSpPr>
          <p:spPr>
            <a:xfrm>
              <a:off x="4656307" y="2955307"/>
              <a:ext cx="1074840" cy="107484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Delivery</a:t>
              </a:r>
            </a:p>
            <a:p>
              <a:pPr algn="ctr"/>
              <a:r>
                <a:rPr lang="en-US" sz="1200" dirty="0" smtClean="0"/>
                <a:t>(5%)</a:t>
              </a:r>
            </a:p>
          </p:txBody>
        </p:sp>
        <p:sp>
          <p:nvSpPr>
            <p:cNvPr id="17" name="Oval 16"/>
            <p:cNvSpPr/>
            <p:nvPr/>
          </p:nvSpPr>
          <p:spPr>
            <a:xfrm>
              <a:off x="7413237" y="2237280"/>
              <a:ext cx="1354413" cy="13644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R&amp;D</a:t>
              </a:r>
            </a:p>
            <a:p>
              <a:pPr algn="ctr"/>
              <a:r>
                <a:rPr lang="en-US" dirty="0" smtClean="0"/>
                <a:t>(7%)</a:t>
              </a:r>
              <a:endParaRPr lang="en-US" dirty="0"/>
            </a:p>
          </p:txBody>
        </p:sp>
        <p:sp>
          <p:nvSpPr>
            <p:cNvPr id="18" name="Oval 17"/>
            <p:cNvSpPr/>
            <p:nvPr/>
          </p:nvSpPr>
          <p:spPr>
            <a:xfrm>
              <a:off x="3242110" y="3646491"/>
              <a:ext cx="1718234" cy="171823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Operation</a:t>
              </a:r>
            </a:p>
            <a:p>
              <a:pPr algn="ctr"/>
              <a:r>
                <a:rPr lang="en-US" dirty="0" smtClean="0"/>
                <a:t>(10%)</a:t>
              </a:r>
            </a:p>
          </p:txBody>
        </p:sp>
        <p:sp>
          <p:nvSpPr>
            <p:cNvPr id="19" name="Oval 18"/>
            <p:cNvSpPr/>
            <p:nvPr/>
          </p:nvSpPr>
          <p:spPr>
            <a:xfrm>
              <a:off x="6609865" y="3592370"/>
              <a:ext cx="1794308" cy="177235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Product</a:t>
              </a:r>
            </a:p>
            <a:p>
              <a:pPr algn="ctr"/>
              <a:r>
                <a:rPr lang="en-US" dirty="0" smtClean="0"/>
                <a:t>(10%)</a:t>
              </a:r>
              <a:endParaRPr lang="en-US" dirty="0"/>
            </a:p>
          </p:txBody>
        </p:sp>
      </p:grpSp>
      <p:sp>
        <p:nvSpPr>
          <p:cNvPr id="15" name="Rectangle 14"/>
          <p:cNvSpPr/>
          <p:nvPr/>
        </p:nvSpPr>
        <p:spPr>
          <a:xfrm>
            <a:off x="7493557" y="1129161"/>
            <a:ext cx="4302842" cy="728524"/>
          </a:xfrm>
          <a:prstGeom prst="rect">
            <a:avLst/>
          </a:prstGeom>
          <a:solidFill>
            <a:schemeClr val="bg2">
              <a:lumMod val="90000"/>
            </a:schemeClr>
          </a:solidFill>
          <a:ln>
            <a:noFill/>
          </a:ln>
        </p:spPr>
        <p:style>
          <a:lnRef idx="2">
            <a:schemeClr val="accent4"/>
          </a:lnRef>
          <a:fillRef idx="1">
            <a:schemeClr val="lt1"/>
          </a:fillRef>
          <a:effectRef idx="0">
            <a:schemeClr val="accent4"/>
          </a:effectRef>
          <a:fontRef idx="minor">
            <a:schemeClr val="dk1"/>
          </a:fontRef>
        </p:style>
        <p:txBody>
          <a:bodyPr rtlCol="0" anchor="t"/>
          <a:lstStyle/>
          <a:p>
            <a:r>
              <a:rPr lang="en-US" dirty="0" smtClean="0"/>
              <a:t>Goods delivery to customer, internal logistic, etc.</a:t>
            </a:r>
            <a:endParaRPr lang="id-ID" dirty="0"/>
          </a:p>
        </p:txBody>
      </p:sp>
      <p:cxnSp>
        <p:nvCxnSpPr>
          <p:cNvPr id="21" name="Elbow Connector 20"/>
          <p:cNvCxnSpPr>
            <a:stCxn id="9" idx="0"/>
            <a:endCxn id="15" idx="1"/>
          </p:cNvCxnSpPr>
          <p:nvPr/>
        </p:nvCxnSpPr>
        <p:spPr>
          <a:xfrm rot="5400000" flipH="1" flipV="1">
            <a:off x="5631232" y="9830"/>
            <a:ext cx="378731" cy="334591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30731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Isosceles Triangle 3"/>
          <p:cNvSpPr/>
          <p:nvPr/>
        </p:nvSpPr>
        <p:spPr>
          <a:xfrm flipV="1">
            <a:off x="-1085850" y="-1"/>
            <a:ext cx="2171700" cy="1872155"/>
          </a:xfrm>
          <a:prstGeom prst="triangle">
            <a:avLst/>
          </a:prstGeom>
          <a:solidFill>
            <a:srgbClr val="42B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Isosceles Triangle 4"/>
          <p:cNvSpPr/>
          <p:nvPr/>
        </p:nvSpPr>
        <p:spPr>
          <a:xfrm>
            <a:off x="11106150" y="4985844"/>
            <a:ext cx="2171700" cy="1872155"/>
          </a:xfrm>
          <a:prstGeom prst="triangle">
            <a:avLst/>
          </a:prstGeom>
          <a:solidFill>
            <a:srgbClr val="C70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Title 13"/>
          <p:cNvSpPr>
            <a:spLocks noGrp="1"/>
          </p:cNvSpPr>
          <p:nvPr>
            <p:ph type="title"/>
          </p:nvPr>
        </p:nvSpPr>
        <p:spPr/>
        <p:txBody>
          <a:bodyPr/>
          <a:lstStyle/>
          <a:p>
            <a:r>
              <a:rPr lang="en-US" b="1" dirty="0" smtClean="0"/>
              <a:t>Business Components</a:t>
            </a:r>
            <a:endParaRPr lang="id-ID" b="1" dirty="0"/>
          </a:p>
        </p:txBody>
      </p:sp>
      <p:grpSp>
        <p:nvGrpSpPr>
          <p:cNvPr id="20" name="Group 19"/>
          <p:cNvGrpSpPr/>
          <p:nvPr/>
        </p:nvGrpSpPr>
        <p:grpSpPr>
          <a:xfrm>
            <a:off x="1149126" y="1872154"/>
            <a:ext cx="10089508" cy="3572189"/>
            <a:chOff x="1016642" y="1792536"/>
            <a:chExt cx="10089508" cy="3572189"/>
          </a:xfrm>
        </p:grpSpPr>
        <p:sp>
          <p:nvSpPr>
            <p:cNvPr id="6" name="Oval 5"/>
            <p:cNvSpPr/>
            <p:nvPr/>
          </p:nvSpPr>
          <p:spPr>
            <a:xfrm>
              <a:off x="1016642" y="2498587"/>
              <a:ext cx="2295807" cy="229580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Human Resources</a:t>
              </a:r>
            </a:p>
            <a:p>
              <a:pPr algn="ctr"/>
              <a:r>
                <a:rPr lang="en-US" dirty="0" smtClean="0"/>
                <a:t>(20%)</a:t>
              </a:r>
              <a:endParaRPr lang="en-US" dirty="0"/>
            </a:p>
          </p:txBody>
        </p:sp>
        <p:sp>
          <p:nvSpPr>
            <p:cNvPr id="7" name="Oval 6"/>
            <p:cNvSpPr/>
            <p:nvPr/>
          </p:nvSpPr>
          <p:spPr>
            <a:xfrm>
              <a:off x="8684922" y="2610419"/>
              <a:ext cx="2421228" cy="242122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Finance</a:t>
              </a:r>
            </a:p>
            <a:p>
              <a:pPr algn="ctr"/>
              <a:r>
                <a:rPr lang="en-US" dirty="0" smtClean="0"/>
                <a:t>(25%)</a:t>
              </a:r>
            </a:p>
          </p:txBody>
        </p:sp>
        <p:sp>
          <p:nvSpPr>
            <p:cNvPr id="9" name="Oval 8"/>
            <p:cNvSpPr/>
            <p:nvPr/>
          </p:nvSpPr>
          <p:spPr>
            <a:xfrm>
              <a:off x="3156037" y="1792536"/>
              <a:ext cx="1718234" cy="171823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Logistics</a:t>
              </a:r>
            </a:p>
            <a:p>
              <a:pPr algn="ctr"/>
              <a:r>
                <a:rPr lang="en-US" dirty="0" smtClean="0"/>
                <a:t>(10%)</a:t>
              </a:r>
            </a:p>
          </p:txBody>
        </p:sp>
        <p:sp>
          <p:nvSpPr>
            <p:cNvPr id="10" name="Oval 9"/>
            <p:cNvSpPr/>
            <p:nvPr/>
          </p:nvSpPr>
          <p:spPr>
            <a:xfrm>
              <a:off x="5566765" y="1820015"/>
              <a:ext cx="1794308" cy="177235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Marketing</a:t>
              </a:r>
            </a:p>
            <a:p>
              <a:pPr algn="ctr"/>
              <a:r>
                <a:rPr lang="en-US" dirty="0" smtClean="0"/>
                <a:t>(10%)</a:t>
              </a:r>
              <a:endParaRPr lang="en-US" dirty="0"/>
            </a:p>
          </p:txBody>
        </p:sp>
        <p:sp>
          <p:nvSpPr>
            <p:cNvPr id="11" name="Oval 10"/>
            <p:cNvSpPr/>
            <p:nvPr/>
          </p:nvSpPr>
          <p:spPr>
            <a:xfrm>
              <a:off x="5653574" y="3601699"/>
              <a:ext cx="956291" cy="97672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Sales</a:t>
              </a:r>
            </a:p>
            <a:p>
              <a:pPr algn="ctr"/>
              <a:r>
                <a:rPr lang="en-US" dirty="0" smtClean="0"/>
                <a:t>(3%)</a:t>
              </a:r>
              <a:endParaRPr lang="en-US" dirty="0"/>
            </a:p>
          </p:txBody>
        </p:sp>
        <p:sp>
          <p:nvSpPr>
            <p:cNvPr id="16" name="Oval 15"/>
            <p:cNvSpPr/>
            <p:nvPr/>
          </p:nvSpPr>
          <p:spPr>
            <a:xfrm>
              <a:off x="4656307" y="2955307"/>
              <a:ext cx="1074840" cy="107484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Delivery</a:t>
              </a:r>
            </a:p>
            <a:p>
              <a:pPr algn="ctr"/>
              <a:r>
                <a:rPr lang="en-US" sz="1200" dirty="0" smtClean="0"/>
                <a:t>(5%)</a:t>
              </a:r>
            </a:p>
          </p:txBody>
        </p:sp>
        <p:sp>
          <p:nvSpPr>
            <p:cNvPr id="17" name="Oval 16"/>
            <p:cNvSpPr/>
            <p:nvPr/>
          </p:nvSpPr>
          <p:spPr>
            <a:xfrm>
              <a:off x="7413237" y="2237280"/>
              <a:ext cx="1354413" cy="13644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R&amp;D</a:t>
              </a:r>
            </a:p>
            <a:p>
              <a:pPr algn="ctr"/>
              <a:r>
                <a:rPr lang="en-US" dirty="0" smtClean="0"/>
                <a:t>(7%)</a:t>
              </a:r>
              <a:endParaRPr lang="en-US" dirty="0"/>
            </a:p>
          </p:txBody>
        </p:sp>
        <p:sp>
          <p:nvSpPr>
            <p:cNvPr id="18" name="Oval 17"/>
            <p:cNvSpPr/>
            <p:nvPr/>
          </p:nvSpPr>
          <p:spPr>
            <a:xfrm>
              <a:off x="3242110" y="3646491"/>
              <a:ext cx="1718234" cy="171823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Operation</a:t>
              </a:r>
            </a:p>
            <a:p>
              <a:pPr algn="ctr"/>
              <a:r>
                <a:rPr lang="en-US" dirty="0" smtClean="0"/>
                <a:t>(10%)</a:t>
              </a:r>
            </a:p>
          </p:txBody>
        </p:sp>
        <p:sp>
          <p:nvSpPr>
            <p:cNvPr id="19" name="Oval 18"/>
            <p:cNvSpPr/>
            <p:nvPr/>
          </p:nvSpPr>
          <p:spPr>
            <a:xfrm>
              <a:off x="6609865" y="3592370"/>
              <a:ext cx="1794308" cy="177235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Product</a:t>
              </a:r>
            </a:p>
            <a:p>
              <a:pPr algn="ctr"/>
              <a:r>
                <a:rPr lang="en-US" dirty="0" smtClean="0"/>
                <a:t>(10%)</a:t>
              </a:r>
              <a:endParaRPr lang="en-US" dirty="0"/>
            </a:p>
          </p:txBody>
        </p:sp>
      </p:grpSp>
      <p:sp>
        <p:nvSpPr>
          <p:cNvPr id="15" name="Rectangle 14"/>
          <p:cNvSpPr/>
          <p:nvPr/>
        </p:nvSpPr>
        <p:spPr>
          <a:xfrm>
            <a:off x="274397" y="5849320"/>
            <a:ext cx="4302842" cy="728524"/>
          </a:xfrm>
          <a:prstGeom prst="rect">
            <a:avLst/>
          </a:prstGeom>
          <a:solidFill>
            <a:schemeClr val="bg2">
              <a:lumMod val="90000"/>
            </a:schemeClr>
          </a:solidFill>
          <a:ln>
            <a:noFill/>
          </a:ln>
        </p:spPr>
        <p:style>
          <a:lnRef idx="2">
            <a:schemeClr val="accent4"/>
          </a:lnRef>
          <a:fillRef idx="1">
            <a:schemeClr val="lt1"/>
          </a:fillRef>
          <a:effectRef idx="0">
            <a:schemeClr val="accent4"/>
          </a:effectRef>
          <a:fontRef idx="minor">
            <a:schemeClr val="dk1"/>
          </a:fontRef>
        </p:style>
        <p:txBody>
          <a:bodyPr rtlCol="0" anchor="t"/>
          <a:lstStyle/>
          <a:p>
            <a:r>
              <a:rPr lang="en-US" dirty="0" smtClean="0"/>
              <a:t>Supporting tools, IT helpdesk, </a:t>
            </a:r>
            <a:endParaRPr lang="id-ID" dirty="0"/>
          </a:p>
        </p:txBody>
      </p:sp>
      <p:cxnSp>
        <p:nvCxnSpPr>
          <p:cNvPr id="21" name="Elbow Connector 20"/>
          <p:cNvCxnSpPr>
            <a:stCxn id="18" idx="4"/>
            <a:endCxn id="15" idx="0"/>
          </p:cNvCxnSpPr>
          <p:nvPr/>
        </p:nvCxnSpPr>
        <p:spPr>
          <a:xfrm rot="5400000">
            <a:off x="3127277" y="4742885"/>
            <a:ext cx="404977" cy="1807893"/>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50017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Isosceles Triangle 3"/>
          <p:cNvSpPr/>
          <p:nvPr/>
        </p:nvSpPr>
        <p:spPr>
          <a:xfrm flipV="1">
            <a:off x="-1085850" y="-1"/>
            <a:ext cx="2171700" cy="1872155"/>
          </a:xfrm>
          <a:prstGeom prst="triangle">
            <a:avLst/>
          </a:prstGeom>
          <a:solidFill>
            <a:srgbClr val="42B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Isosceles Triangle 4"/>
          <p:cNvSpPr/>
          <p:nvPr/>
        </p:nvSpPr>
        <p:spPr>
          <a:xfrm>
            <a:off x="11106150" y="4985844"/>
            <a:ext cx="2171700" cy="1872155"/>
          </a:xfrm>
          <a:prstGeom prst="triangle">
            <a:avLst/>
          </a:prstGeom>
          <a:solidFill>
            <a:srgbClr val="C70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Title 13"/>
          <p:cNvSpPr>
            <a:spLocks noGrp="1"/>
          </p:cNvSpPr>
          <p:nvPr>
            <p:ph type="title"/>
          </p:nvPr>
        </p:nvSpPr>
        <p:spPr/>
        <p:txBody>
          <a:bodyPr/>
          <a:lstStyle/>
          <a:p>
            <a:r>
              <a:rPr lang="en-US" b="1" dirty="0" smtClean="0"/>
              <a:t>Business Components</a:t>
            </a:r>
            <a:endParaRPr lang="id-ID" b="1" dirty="0"/>
          </a:p>
        </p:txBody>
      </p:sp>
      <p:grpSp>
        <p:nvGrpSpPr>
          <p:cNvPr id="20" name="Group 19"/>
          <p:cNvGrpSpPr/>
          <p:nvPr/>
        </p:nvGrpSpPr>
        <p:grpSpPr>
          <a:xfrm>
            <a:off x="1149126" y="1872154"/>
            <a:ext cx="10089508" cy="3572189"/>
            <a:chOff x="1016642" y="1792536"/>
            <a:chExt cx="10089508" cy="3572189"/>
          </a:xfrm>
        </p:grpSpPr>
        <p:sp>
          <p:nvSpPr>
            <p:cNvPr id="6" name="Oval 5"/>
            <p:cNvSpPr/>
            <p:nvPr/>
          </p:nvSpPr>
          <p:spPr>
            <a:xfrm>
              <a:off x="1016642" y="2498587"/>
              <a:ext cx="2295807" cy="229580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Human Resources</a:t>
              </a:r>
            </a:p>
            <a:p>
              <a:pPr algn="ctr"/>
              <a:r>
                <a:rPr lang="en-US" dirty="0" smtClean="0"/>
                <a:t>(20%)</a:t>
              </a:r>
              <a:endParaRPr lang="en-US" dirty="0"/>
            </a:p>
          </p:txBody>
        </p:sp>
        <p:sp>
          <p:nvSpPr>
            <p:cNvPr id="7" name="Oval 6"/>
            <p:cNvSpPr/>
            <p:nvPr/>
          </p:nvSpPr>
          <p:spPr>
            <a:xfrm>
              <a:off x="8684922" y="2610419"/>
              <a:ext cx="2421228" cy="242122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Finance</a:t>
              </a:r>
            </a:p>
            <a:p>
              <a:pPr algn="ctr"/>
              <a:r>
                <a:rPr lang="en-US" dirty="0" smtClean="0"/>
                <a:t>(25%)</a:t>
              </a:r>
            </a:p>
          </p:txBody>
        </p:sp>
        <p:sp>
          <p:nvSpPr>
            <p:cNvPr id="9" name="Oval 8"/>
            <p:cNvSpPr/>
            <p:nvPr/>
          </p:nvSpPr>
          <p:spPr>
            <a:xfrm>
              <a:off x="3156037" y="1792536"/>
              <a:ext cx="1718234" cy="171823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Logistics</a:t>
              </a:r>
            </a:p>
            <a:p>
              <a:pPr algn="ctr"/>
              <a:r>
                <a:rPr lang="en-US" dirty="0" smtClean="0"/>
                <a:t>(10%)</a:t>
              </a:r>
            </a:p>
          </p:txBody>
        </p:sp>
        <p:sp>
          <p:nvSpPr>
            <p:cNvPr id="10" name="Oval 9"/>
            <p:cNvSpPr/>
            <p:nvPr/>
          </p:nvSpPr>
          <p:spPr>
            <a:xfrm>
              <a:off x="5566765" y="1820015"/>
              <a:ext cx="1794308" cy="177235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Marketing</a:t>
              </a:r>
            </a:p>
            <a:p>
              <a:pPr algn="ctr"/>
              <a:r>
                <a:rPr lang="en-US" dirty="0" smtClean="0"/>
                <a:t>(10%)</a:t>
              </a:r>
              <a:endParaRPr lang="en-US" dirty="0"/>
            </a:p>
          </p:txBody>
        </p:sp>
        <p:sp>
          <p:nvSpPr>
            <p:cNvPr id="11" name="Oval 10"/>
            <p:cNvSpPr/>
            <p:nvPr/>
          </p:nvSpPr>
          <p:spPr>
            <a:xfrm>
              <a:off x="5653574" y="3601699"/>
              <a:ext cx="956291" cy="97672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Sales</a:t>
              </a:r>
            </a:p>
            <a:p>
              <a:pPr algn="ctr"/>
              <a:r>
                <a:rPr lang="en-US" dirty="0" smtClean="0"/>
                <a:t>(3%)</a:t>
              </a:r>
              <a:endParaRPr lang="en-US" dirty="0"/>
            </a:p>
          </p:txBody>
        </p:sp>
        <p:sp>
          <p:nvSpPr>
            <p:cNvPr id="16" name="Oval 15"/>
            <p:cNvSpPr/>
            <p:nvPr/>
          </p:nvSpPr>
          <p:spPr>
            <a:xfrm>
              <a:off x="4656307" y="2955307"/>
              <a:ext cx="1074840" cy="107484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Delivery</a:t>
              </a:r>
            </a:p>
            <a:p>
              <a:pPr algn="ctr"/>
              <a:r>
                <a:rPr lang="en-US" sz="1200" dirty="0" smtClean="0"/>
                <a:t>(5%)</a:t>
              </a:r>
            </a:p>
          </p:txBody>
        </p:sp>
        <p:sp>
          <p:nvSpPr>
            <p:cNvPr id="17" name="Oval 16"/>
            <p:cNvSpPr/>
            <p:nvPr/>
          </p:nvSpPr>
          <p:spPr>
            <a:xfrm>
              <a:off x="7413237" y="2237280"/>
              <a:ext cx="1354413" cy="13644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R&amp;D</a:t>
              </a:r>
            </a:p>
            <a:p>
              <a:pPr algn="ctr"/>
              <a:r>
                <a:rPr lang="en-US" dirty="0" smtClean="0"/>
                <a:t>(7%)</a:t>
              </a:r>
              <a:endParaRPr lang="en-US" dirty="0"/>
            </a:p>
          </p:txBody>
        </p:sp>
        <p:sp>
          <p:nvSpPr>
            <p:cNvPr id="18" name="Oval 17"/>
            <p:cNvSpPr/>
            <p:nvPr/>
          </p:nvSpPr>
          <p:spPr>
            <a:xfrm>
              <a:off x="3242110" y="3646491"/>
              <a:ext cx="1718234" cy="171823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Operation</a:t>
              </a:r>
            </a:p>
            <a:p>
              <a:pPr algn="ctr"/>
              <a:r>
                <a:rPr lang="en-US" dirty="0" smtClean="0"/>
                <a:t>(10%)</a:t>
              </a:r>
            </a:p>
          </p:txBody>
        </p:sp>
        <p:sp>
          <p:nvSpPr>
            <p:cNvPr id="19" name="Oval 18"/>
            <p:cNvSpPr/>
            <p:nvPr/>
          </p:nvSpPr>
          <p:spPr>
            <a:xfrm>
              <a:off x="6609865" y="3592370"/>
              <a:ext cx="1794308" cy="177235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Product</a:t>
              </a:r>
            </a:p>
            <a:p>
              <a:pPr algn="ctr"/>
              <a:r>
                <a:rPr lang="en-US" dirty="0" smtClean="0"/>
                <a:t>(10%)</a:t>
              </a:r>
              <a:endParaRPr lang="en-US" dirty="0"/>
            </a:p>
          </p:txBody>
        </p:sp>
      </p:grpSp>
      <p:sp>
        <p:nvSpPr>
          <p:cNvPr id="15" name="Rectangle 14"/>
          <p:cNvSpPr/>
          <p:nvPr/>
        </p:nvSpPr>
        <p:spPr>
          <a:xfrm>
            <a:off x="7493557" y="1129161"/>
            <a:ext cx="4302842" cy="728524"/>
          </a:xfrm>
          <a:prstGeom prst="rect">
            <a:avLst/>
          </a:prstGeom>
          <a:solidFill>
            <a:schemeClr val="bg2">
              <a:lumMod val="90000"/>
            </a:schemeClr>
          </a:solidFill>
          <a:ln>
            <a:noFill/>
          </a:ln>
        </p:spPr>
        <p:style>
          <a:lnRef idx="2">
            <a:schemeClr val="accent4"/>
          </a:lnRef>
          <a:fillRef idx="1">
            <a:schemeClr val="lt1"/>
          </a:fillRef>
          <a:effectRef idx="0">
            <a:schemeClr val="accent4"/>
          </a:effectRef>
          <a:fontRef idx="minor">
            <a:schemeClr val="dk1"/>
          </a:fontRef>
        </p:style>
        <p:txBody>
          <a:bodyPr rtlCol="0" anchor="t"/>
          <a:lstStyle/>
          <a:p>
            <a:r>
              <a:rPr lang="en-US" dirty="0" smtClean="0"/>
              <a:t>Customer engagement</a:t>
            </a:r>
            <a:endParaRPr lang="id-ID" dirty="0"/>
          </a:p>
        </p:txBody>
      </p:sp>
      <p:cxnSp>
        <p:nvCxnSpPr>
          <p:cNvPr id="21" name="Elbow Connector 20"/>
          <p:cNvCxnSpPr>
            <a:stCxn id="16" idx="0"/>
            <a:endCxn id="15" idx="1"/>
          </p:cNvCxnSpPr>
          <p:nvPr/>
        </p:nvCxnSpPr>
        <p:spPr>
          <a:xfrm rot="5400000" flipH="1" flipV="1">
            <a:off x="5639133" y="1180501"/>
            <a:ext cx="1541502" cy="216734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64683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Isosceles Triangle 3"/>
          <p:cNvSpPr/>
          <p:nvPr/>
        </p:nvSpPr>
        <p:spPr>
          <a:xfrm flipV="1">
            <a:off x="-1085850" y="-1"/>
            <a:ext cx="2171700" cy="1872155"/>
          </a:xfrm>
          <a:prstGeom prst="triangle">
            <a:avLst/>
          </a:prstGeom>
          <a:solidFill>
            <a:srgbClr val="42B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Isosceles Triangle 4"/>
          <p:cNvSpPr/>
          <p:nvPr/>
        </p:nvSpPr>
        <p:spPr>
          <a:xfrm>
            <a:off x="11106150" y="4985844"/>
            <a:ext cx="2171700" cy="1872155"/>
          </a:xfrm>
          <a:prstGeom prst="triangle">
            <a:avLst/>
          </a:prstGeom>
          <a:solidFill>
            <a:srgbClr val="C70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Title 13"/>
          <p:cNvSpPr>
            <a:spLocks noGrp="1"/>
          </p:cNvSpPr>
          <p:nvPr>
            <p:ph type="title"/>
          </p:nvPr>
        </p:nvSpPr>
        <p:spPr/>
        <p:txBody>
          <a:bodyPr/>
          <a:lstStyle/>
          <a:p>
            <a:r>
              <a:rPr lang="en-US" b="1" dirty="0" smtClean="0"/>
              <a:t>Business Components</a:t>
            </a:r>
            <a:endParaRPr lang="id-ID" b="1" dirty="0"/>
          </a:p>
        </p:txBody>
      </p:sp>
      <p:grpSp>
        <p:nvGrpSpPr>
          <p:cNvPr id="20" name="Group 19"/>
          <p:cNvGrpSpPr/>
          <p:nvPr/>
        </p:nvGrpSpPr>
        <p:grpSpPr>
          <a:xfrm>
            <a:off x="1149126" y="1872154"/>
            <a:ext cx="10089508" cy="3572189"/>
            <a:chOff x="1016642" y="1792536"/>
            <a:chExt cx="10089508" cy="3572189"/>
          </a:xfrm>
        </p:grpSpPr>
        <p:sp>
          <p:nvSpPr>
            <p:cNvPr id="6" name="Oval 5"/>
            <p:cNvSpPr/>
            <p:nvPr/>
          </p:nvSpPr>
          <p:spPr>
            <a:xfrm>
              <a:off x="1016642" y="2498587"/>
              <a:ext cx="2295807" cy="229580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Human Resources</a:t>
              </a:r>
            </a:p>
            <a:p>
              <a:pPr algn="ctr"/>
              <a:r>
                <a:rPr lang="en-US" dirty="0" smtClean="0"/>
                <a:t>(20%)</a:t>
              </a:r>
              <a:endParaRPr lang="en-US" dirty="0"/>
            </a:p>
          </p:txBody>
        </p:sp>
        <p:sp>
          <p:nvSpPr>
            <p:cNvPr id="7" name="Oval 6"/>
            <p:cNvSpPr/>
            <p:nvPr/>
          </p:nvSpPr>
          <p:spPr>
            <a:xfrm>
              <a:off x="8684922" y="2610419"/>
              <a:ext cx="2421228" cy="242122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Finance</a:t>
              </a:r>
            </a:p>
            <a:p>
              <a:pPr algn="ctr"/>
              <a:r>
                <a:rPr lang="en-US" dirty="0" smtClean="0"/>
                <a:t>(25%)</a:t>
              </a:r>
            </a:p>
          </p:txBody>
        </p:sp>
        <p:sp>
          <p:nvSpPr>
            <p:cNvPr id="9" name="Oval 8"/>
            <p:cNvSpPr/>
            <p:nvPr/>
          </p:nvSpPr>
          <p:spPr>
            <a:xfrm>
              <a:off x="3156037" y="1792536"/>
              <a:ext cx="1718234" cy="171823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Logistics</a:t>
              </a:r>
            </a:p>
            <a:p>
              <a:pPr algn="ctr"/>
              <a:r>
                <a:rPr lang="en-US" dirty="0" smtClean="0"/>
                <a:t>(10%)</a:t>
              </a:r>
            </a:p>
          </p:txBody>
        </p:sp>
        <p:sp>
          <p:nvSpPr>
            <p:cNvPr id="10" name="Oval 9"/>
            <p:cNvSpPr/>
            <p:nvPr/>
          </p:nvSpPr>
          <p:spPr>
            <a:xfrm>
              <a:off x="5566765" y="1820015"/>
              <a:ext cx="1794308" cy="177235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Marketing</a:t>
              </a:r>
            </a:p>
            <a:p>
              <a:pPr algn="ctr"/>
              <a:r>
                <a:rPr lang="en-US" dirty="0" smtClean="0"/>
                <a:t>(10%)</a:t>
              </a:r>
              <a:endParaRPr lang="en-US" dirty="0"/>
            </a:p>
          </p:txBody>
        </p:sp>
        <p:sp>
          <p:nvSpPr>
            <p:cNvPr id="11" name="Oval 10"/>
            <p:cNvSpPr/>
            <p:nvPr/>
          </p:nvSpPr>
          <p:spPr>
            <a:xfrm>
              <a:off x="5653574" y="3601699"/>
              <a:ext cx="956291" cy="97672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Sales</a:t>
              </a:r>
            </a:p>
            <a:p>
              <a:pPr algn="ctr"/>
              <a:r>
                <a:rPr lang="en-US" dirty="0" smtClean="0"/>
                <a:t>(3%)</a:t>
              </a:r>
              <a:endParaRPr lang="en-US" dirty="0"/>
            </a:p>
          </p:txBody>
        </p:sp>
        <p:sp>
          <p:nvSpPr>
            <p:cNvPr id="16" name="Oval 15"/>
            <p:cNvSpPr/>
            <p:nvPr/>
          </p:nvSpPr>
          <p:spPr>
            <a:xfrm>
              <a:off x="4656307" y="2955307"/>
              <a:ext cx="1074840" cy="107484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Delivery</a:t>
              </a:r>
            </a:p>
            <a:p>
              <a:pPr algn="ctr"/>
              <a:r>
                <a:rPr lang="en-US" sz="1200" dirty="0" smtClean="0"/>
                <a:t>(5%)</a:t>
              </a:r>
            </a:p>
          </p:txBody>
        </p:sp>
        <p:sp>
          <p:nvSpPr>
            <p:cNvPr id="17" name="Oval 16"/>
            <p:cNvSpPr/>
            <p:nvPr/>
          </p:nvSpPr>
          <p:spPr>
            <a:xfrm>
              <a:off x="7413237" y="2237280"/>
              <a:ext cx="1354413" cy="13644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R&amp;D</a:t>
              </a:r>
            </a:p>
            <a:p>
              <a:pPr algn="ctr"/>
              <a:r>
                <a:rPr lang="en-US" dirty="0" smtClean="0"/>
                <a:t>(7%)</a:t>
              </a:r>
              <a:endParaRPr lang="en-US" dirty="0"/>
            </a:p>
          </p:txBody>
        </p:sp>
        <p:sp>
          <p:nvSpPr>
            <p:cNvPr id="18" name="Oval 17"/>
            <p:cNvSpPr/>
            <p:nvPr/>
          </p:nvSpPr>
          <p:spPr>
            <a:xfrm>
              <a:off x="3242110" y="3646491"/>
              <a:ext cx="1718234" cy="171823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Operation</a:t>
              </a:r>
            </a:p>
            <a:p>
              <a:pPr algn="ctr"/>
              <a:r>
                <a:rPr lang="en-US" dirty="0" smtClean="0"/>
                <a:t>(10%)</a:t>
              </a:r>
            </a:p>
          </p:txBody>
        </p:sp>
        <p:sp>
          <p:nvSpPr>
            <p:cNvPr id="19" name="Oval 18"/>
            <p:cNvSpPr/>
            <p:nvPr/>
          </p:nvSpPr>
          <p:spPr>
            <a:xfrm>
              <a:off x="6609865" y="3592370"/>
              <a:ext cx="1794308" cy="177235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Product</a:t>
              </a:r>
            </a:p>
            <a:p>
              <a:pPr algn="ctr"/>
              <a:r>
                <a:rPr lang="en-US" dirty="0" smtClean="0"/>
                <a:t>(10%)</a:t>
              </a:r>
              <a:endParaRPr lang="en-US" dirty="0"/>
            </a:p>
          </p:txBody>
        </p:sp>
      </p:grpSp>
      <p:sp>
        <p:nvSpPr>
          <p:cNvPr id="15" name="Rectangle 14"/>
          <p:cNvSpPr/>
          <p:nvPr/>
        </p:nvSpPr>
        <p:spPr>
          <a:xfrm>
            <a:off x="7493557" y="1129161"/>
            <a:ext cx="4302842" cy="728524"/>
          </a:xfrm>
          <a:prstGeom prst="rect">
            <a:avLst/>
          </a:prstGeom>
          <a:solidFill>
            <a:schemeClr val="bg2">
              <a:lumMod val="90000"/>
            </a:schemeClr>
          </a:solidFill>
          <a:ln>
            <a:noFill/>
          </a:ln>
        </p:spPr>
        <p:style>
          <a:lnRef idx="2">
            <a:schemeClr val="accent4"/>
          </a:lnRef>
          <a:fillRef idx="1">
            <a:schemeClr val="lt1"/>
          </a:fillRef>
          <a:effectRef idx="0">
            <a:schemeClr val="accent4"/>
          </a:effectRef>
          <a:fontRef idx="minor">
            <a:schemeClr val="dk1"/>
          </a:fontRef>
        </p:style>
        <p:txBody>
          <a:bodyPr rtlCol="0" anchor="t"/>
          <a:lstStyle/>
          <a:p>
            <a:r>
              <a:rPr lang="en-US" dirty="0" smtClean="0"/>
              <a:t>Company branding</a:t>
            </a:r>
            <a:endParaRPr lang="id-ID" dirty="0"/>
          </a:p>
        </p:txBody>
      </p:sp>
      <p:cxnSp>
        <p:nvCxnSpPr>
          <p:cNvPr id="21" name="Elbow Connector 20"/>
          <p:cNvCxnSpPr>
            <a:stCxn id="10" idx="0"/>
            <a:endCxn id="15" idx="1"/>
          </p:cNvCxnSpPr>
          <p:nvPr/>
        </p:nvCxnSpPr>
        <p:spPr>
          <a:xfrm rot="5400000" flipH="1" flipV="1">
            <a:off x="6841875" y="1247951"/>
            <a:ext cx="406210" cy="89715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12075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Isosceles Triangle 3"/>
          <p:cNvSpPr/>
          <p:nvPr/>
        </p:nvSpPr>
        <p:spPr>
          <a:xfrm flipV="1">
            <a:off x="-1085850" y="-1"/>
            <a:ext cx="2171700" cy="1872155"/>
          </a:xfrm>
          <a:prstGeom prst="triangle">
            <a:avLst/>
          </a:prstGeom>
          <a:solidFill>
            <a:srgbClr val="42B5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Isosceles Triangle 4"/>
          <p:cNvSpPr/>
          <p:nvPr/>
        </p:nvSpPr>
        <p:spPr>
          <a:xfrm>
            <a:off x="11106150" y="4985844"/>
            <a:ext cx="2171700" cy="1872155"/>
          </a:xfrm>
          <a:prstGeom prst="triangle">
            <a:avLst/>
          </a:prstGeom>
          <a:solidFill>
            <a:srgbClr val="C70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Title 13"/>
          <p:cNvSpPr>
            <a:spLocks noGrp="1"/>
          </p:cNvSpPr>
          <p:nvPr>
            <p:ph type="title"/>
          </p:nvPr>
        </p:nvSpPr>
        <p:spPr/>
        <p:txBody>
          <a:bodyPr/>
          <a:lstStyle/>
          <a:p>
            <a:r>
              <a:rPr lang="en-US" b="1" dirty="0" smtClean="0"/>
              <a:t>Business Components</a:t>
            </a:r>
            <a:endParaRPr lang="id-ID" b="1" dirty="0"/>
          </a:p>
        </p:txBody>
      </p:sp>
      <p:grpSp>
        <p:nvGrpSpPr>
          <p:cNvPr id="20" name="Group 19"/>
          <p:cNvGrpSpPr/>
          <p:nvPr/>
        </p:nvGrpSpPr>
        <p:grpSpPr>
          <a:xfrm>
            <a:off x="1149126" y="1872154"/>
            <a:ext cx="10089508" cy="3572189"/>
            <a:chOff x="1016642" y="1792536"/>
            <a:chExt cx="10089508" cy="3572189"/>
          </a:xfrm>
        </p:grpSpPr>
        <p:sp>
          <p:nvSpPr>
            <p:cNvPr id="6" name="Oval 5"/>
            <p:cNvSpPr/>
            <p:nvPr/>
          </p:nvSpPr>
          <p:spPr>
            <a:xfrm>
              <a:off x="1016642" y="2498587"/>
              <a:ext cx="2295807" cy="2295807"/>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Human Resources</a:t>
              </a:r>
            </a:p>
            <a:p>
              <a:pPr algn="ctr"/>
              <a:r>
                <a:rPr lang="en-US" dirty="0" smtClean="0"/>
                <a:t>(20%)</a:t>
              </a:r>
              <a:endParaRPr lang="en-US" dirty="0"/>
            </a:p>
          </p:txBody>
        </p:sp>
        <p:sp>
          <p:nvSpPr>
            <p:cNvPr id="7" name="Oval 6"/>
            <p:cNvSpPr/>
            <p:nvPr/>
          </p:nvSpPr>
          <p:spPr>
            <a:xfrm>
              <a:off x="8684922" y="2610419"/>
              <a:ext cx="2421228" cy="242122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Finance</a:t>
              </a:r>
            </a:p>
            <a:p>
              <a:pPr algn="ctr"/>
              <a:r>
                <a:rPr lang="en-US" dirty="0" smtClean="0"/>
                <a:t>(25%)</a:t>
              </a:r>
            </a:p>
          </p:txBody>
        </p:sp>
        <p:sp>
          <p:nvSpPr>
            <p:cNvPr id="9" name="Oval 8"/>
            <p:cNvSpPr/>
            <p:nvPr/>
          </p:nvSpPr>
          <p:spPr>
            <a:xfrm>
              <a:off x="3156037" y="1792536"/>
              <a:ext cx="1718234" cy="171823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Logistics</a:t>
              </a:r>
            </a:p>
            <a:p>
              <a:pPr algn="ctr"/>
              <a:r>
                <a:rPr lang="en-US" dirty="0" smtClean="0"/>
                <a:t>(10%)</a:t>
              </a:r>
            </a:p>
          </p:txBody>
        </p:sp>
        <p:sp>
          <p:nvSpPr>
            <p:cNvPr id="10" name="Oval 9"/>
            <p:cNvSpPr/>
            <p:nvPr/>
          </p:nvSpPr>
          <p:spPr>
            <a:xfrm>
              <a:off x="5566765" y="1820015"/>
              <a:ext cx="1794308" cy="177235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Marketing</a:t>
              </a:r>
            </a:p>
            <a:p>
              <a:pPr algn="ctr"/>
              <a:r>
                <a:rPr lang="en-US" dirty="0" smtClean="0"/>
                <a:t>(10%)</a:t>
              </a:r>
              <a:endParaRPr lang="en-US" dirty="0"/>
            </a:p>
          </p:txBody>
        </p:sp>
        <p:sp>
          <p:nvSpPr>
            <p:cNvPr id="11" name="Oval 10"/>
            <p:cNvSpPr/>
            <p:nvPr/>
          </p:nvSpPr>
          <p:spPr>
            <a:xfrm>
              <a:off x="5653574" y="3601699"/>
              <a:ext cx="956291" cy="97672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Sales</a:t>
              </a:r>
            </a:p>
            <a:p>
              <a:pPr algn="ctr"/>
              <a:r>
                <a:rPr lang="en-US" dirty="0" smtClean="0"/>
                <a:t>(3%)</a:t>
              </a:r>
              <a:endParaRPr lang="en-US" dirty="0"/>
            </a:p>
          </p:txBody>
        </p:sp>
        <p:sp>
          <p:nvSpPr>
            <p:cNvPr id="16" name="Oval 15"/>
            <p:cNvSpPr/>
            <p:nvPr/>
          </p:nvSpPr>
          <p:spPr>
            <a:xfrm>
              <a:off x="4656307" y="2955307"/>
              <a:ext cx="1074840" cy="107484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Delivery</a:t>
              </a:r>
            </a:p>
            <a:p>
              <a:pPr algn="ctr"/>
              <a:r>
                <a:rPr lang="en-US" sz="1200" dirty="0" smtClean="0"/>
                <a:t>(5%)</a:t>
              </a:r>
            </a:p>
          </p:txBody>
        </p:sp>
        <p:sp>
          <p:nvSpPr>
            <p:cNvPr id="17" name="Oval 16"/>
            <p:cNvSpPr/>
            <p:nvPr/>
          </p:nvSpPr>
          <p:spPr>
            <a:xfrm>
              <a:off x="7413237" y="2237280"/>
              <a:ext cx="1354413" cy="13644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R&amp;D</a:t>
              </a:r>
            </a:p>
            <a:p>
              <a:pPr algn="ctr"/>
              <a:r>
                <a:rPr lang="en-US" dirty="0" smtClean="0"/>
                <a:t>(7%)</a:t>
              </a:r>
              <a:endParaRPr lang="en-US" dirty="0"/>
            </a:p>
          </p:txBody>
        </p:sp>
        <p:sp>
          <p:nvSpPr>
            <p:cNvPr id="18" name="Oval 17"/>
            <p:cNvSpPr/>
            <p:nvPr/>
          </p:nvSpPr>
          <p:spPr>
            <a:xfrm>
              <a:off x="3242110" y="3646491"/>
              <a:ext cx="1718234" cy="171823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Operation</a:t>
              </a:r>
            </a:p>
            <a:p>
              <a:pPr algn="ctr"/>
              <a:r>
                <a:rPr lang="en-US" dirty="0" smtClean="0"/>
                <a:t>(10%)</a:t>
              </a:r>
            </a:p>
          </p:txBody>
        </p:sp>
        <p:sp>
          <p:nvSpPr>
            <p:cNvPr id="19" name="Oval 18"/>
            <p:cNvSpPr/>
            <p:nvPr/>
          </p:nvSpPr>
          <p:spPr>
            <a:xfrm>
              <a:off x="6609865" y="3592370"/>
              <a:ext cx="1794308" cy="177235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Product</a:t>
              </a:r>
            </a:p>
            <a:p>
              <a:pPr algn="ctr"/>
              <a:r>
                <a:rPr lang="en-US" dirty="0" smtClean="0"/>
                <a:t>(10%)</a:t>
              </a:r>
              <a:endParaRPr lang="en-US" dirty="0"/>
            </a:p>
          </p:txBody>
        </p:sp>
      </p:grpSp>
      <p:sp>
        <p:nvSpPr>
          <p:cNvPr id="15" name="Rectangle 14"/>
          <p:cNvSpPr/>
          <p:nvPr/>
        </p:nvSpPr>
        <p:spPr>
          <a:xfrm>
            <a:off x="274397" y="5849320"/>
            <a:ext cx="4302842" cy="728524"/>
          </a:xfrm>
          <a:prstGeom prst="rect">
            <a:avLst/>
          </a:prstGeom>
          <a:solidFill>
            <a:schemeClr val="bg2">
              <a:lumMod val="90000"/>
            </a:schemeClr>
          </a:solidFill>
          <a:ln>
            <a:noFill/>
          </a:ln>
        </p:spPr>
        <p:style>
          <a:lnRef idx="2">
            <a:schemeClr val="accent4"/>
          </a:lnRef>
          <a:fillRef idx="1">
            <a:schemeClr val="lt1"/>
          </a:fillRef>
          <a:effectRef idx="0">
            <a:schemeClr val="accent4"/>
          </a:effectRef>
          <a:fontRef idx="minor">
            <a:schemeClr val="dk1"/>
          </a:fontRef>
        </p:style>
        <p:txBody>
          <a:bodyPr rtlCol="0" anchor="t"/>
          <a:lstStyle/>
          <a:p>
            <a:r>
              <a:rPr lang="en-US" dirty="0" smtClean="0"/>
              <a:t>In charge of sales, sales strategy</a:t>
            </a:r>
            <a:endParaRPr lang="id-ID" dirty="0"/>
          </a:p>
        </p:txBody>
      </p:sp>
      <p:cxnSp>
        <p:nvCxnSpPr>
          <p:cNvPr id="21" name="Elbow Connector 20"/>
          <p:cNvCxnSpPr>
            <a:stCxn id="11" idx="4"/>
            <a:endCxn id="15" idx="3"/>
          </p:cNvCxnSpPr>
          <p:nvPr/>
        </p:nvCxnSpPr>
        <p:spPr>
          <a:xfrm rot="5400000">
            <a:off x="4642951" y="4592328"/>
            <a:ext cx="1555543" cy="168696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44429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589</Words>
  <Application>Microsoft Office PowerPoint</Application>
  <PresentationFormat>Widescreen</PresentationFormat>
  <Paragraphs>226</Paragraphs>
  <Slides>17</Slides>
  <Notes>0</Notes>
  <HiddenSlides>8</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Vision</vt:lpstr>
      <vt:lpstr>Business Components</vt:lpstr>
      <vt:lpstr>Business Components</vt:lpstr>
      <vt:lpstr>Business Components</vt:lpstr>
      <vt:lpstr>Business Components</vt:lpstr>
      <vt:lpstr>Business Components</vt:lpstr>
      <vt:lpstr>Business Components</vt:lpstr>
      <vt:lpstr>Business Components</vt:lpstr>
      <vt:lpstr>Business Components</vt:lpstr>
      <vt:lpstr>Business Components</vt:lpstr>
      <vt:lpstr>Business Components</vt:lpstr>
      <vt:lpstr>How cash back works?</vt:lpstr>
      <vt:lpstr>Identifying the problem</vt:lpstr>
      <vt:lpstr>Why Cash back?</vt:lpstr>
      <vt:lpstr>Solution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Natamihardja (ID)</dc:creator>
  <cp:lastModifiedBy>Samuel Natamihardja (ID)</cp:lastModifiedBy>
  <cp:revision>48</cp:revision>
  <dcterms:created xsi:type="dcterms:W3CDTF">2019-11-14T04:38:18Z</dcterms:created>
  <dcterms:modified xsi:type="dcterms:W3CDTF">2019-11-14T07:19:54Z</dcterms:modified>
</cp:coreProperties>
</file>