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3" r:id="rId7"/>
    <p:sldId id="259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4660"/>
  </p:normalViewPr>
  <p:slideViewPr>
    <p:cSldViewPr snapToGrid="0">
      <p:cViewPr>
        <p:scale>
          <a:sx n="66" d="100"/>
          <a:sy n="66" d="100"/>
        </p:scale>
        <p:origin x="61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CA4CB-FB0C-4038-8A53-6C589D27FB4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4D3F519-49D2-4963-9DC0-13B253BCE670}">
      <dgm:prSet phldrT="[Text]" custT="1"/>
      <dgm:spPr/>
      <dgm:t>
        <a:bodyPr/>
        <a:lstStyle/>
        <a:p>
          <a:r>
            <a:rPr lang="en-US" sz="2400" dirty="0" smtClean="0"/>
            <a:t>2</a:t>
          </a:r>
          <a:r>
            <a:rPr lang="en-US" sz="2400" baseline="30000" dirty="0" smtClean="0"/>
            <a:t>nd</a:t>
          </a:r>
          <a:r>
            <a:rPr lang="en-US" sz="2400" dirty="0" smtClean="0"/>
            <a:t> Wave: </a:t>
          </a:r>
          <a:r>
            <a:rPr lang="en-US" sz="1800" dirty="0" smtClean="0"/>
            <a:t>Q</a:t>
          </a:r>
          <a:r>
            <a:rPr lang="id-ID" sz="1800" dirty="0" smtClean="0"/>
            <a:t>uality and </a:t>
          </a:r>
          <a:r>
            <a:rPr lang="en-US" sz="1800" dirty="0" smtClean="0"/>
            <a:t>H</a:t>
          </a:r>
          <a:r>
            <a:rPr lang="id-ID" sz="1800" dirty="0" smtClean="0"/>
            <a:t>igher </a:t>
          </a:r>
          <a:r>
            <a:rPr lang="en-US" sz="1800" dirty="0" smtClean="0"/>
            <a:t>P</a:t>
          </a:r>
          <a:r>
            <a:rPr lang="id-ID" sz="1800" dirty="0" smtClean="0"/>
            <a:t>rices</a:t>
          </a:r>
          <a:endParaRPr lang="id-ID" sz="1800" dirty="0"/>
        </a:p>
      </dgm:t>
    </dgm:pt>
    <dgm:pt modelId="{5AEB67B9-96AF-413D-982C-0736B56DF5A7}" type="parTrans" cxnId="{F4FF38BA-24D3-4E22-AFED-6FDDCD16CAA7}">
      <dgm:prSet/>
      <dgm:spPr/>
      <dgm:t>
        <a:bodyPr/>
        <a:lstStyle/>
        <a:p>
          <a:endParaRPr lang="id-ID"/>
        </a:p>
      </dgm:t>
    </dgm:pt>
    <dgm:pt modelId="{E6AA8B6E-BAA7-4497-A5EE-41A7F0C403FC}" type="sibTrans" cxnId="{F4FF38BA-24D3-4E22-AFED-6FDDCD16CAA7}">
      <dgm:prSet/>
      <dgm:spPr/>
      <dgm:t>
        <a:bodyPr/>
        <a:lstStyle/>
        <a:p>
          <a:endParaRPr lang="id-ID"/>
        </a:p>
      </dgm:t>
    </dgm:pt>
    <dgm:pt modelId="{D3810F16-C6BE-472A-920C-048E3ADDA12F}">
      <dgm:prSet phldrT="[Text]" custT="1"/>
      <dgm:spPr/>
      <dgm:t>
        <a:bodyPr/>
        <a:lstStyle/>
        <a:p>
          <a:r>
            <a:rPr lang="en-US" sz="2400" dirty="0" smtClean="0"/>
            <a:t>3</a:t>
          </a:r>
          <a:r>
            <a:rPr lang="en-US" sz="2400" baseline="30000" dirty="0" smtClean="0"/>
            <a:t>rd</a:t>
          </a:r>
          <a:r>
            <a:rPr lang="en-US" sz="2400" dirty="0" smtClean="0"/>
            <a:t> Wave: </a:t>
          </a:r>
          <a:r>
            <a:rPr lang="en-US" sz="1800" dirty="0" smtClean="0"/>
            <a:t>Premium Coffee as an Art by it’s expertise.</a:t>
          </a:r>
          <a:endParaRPr lang="id-ID" sz="1800" dirty="0"/>
        </a:p>
      </dgm:t>
    </dgm:pt>
    <dgm:pt modelId="{C8C00BE2-9E77-4604-8447-EFEBB67CBAC3}" type="parTrans" cxnId="{04DDA887-7A65-4E87-A07D-9FF74DE03A78}">
      <dgm:prSet/>
      <dgm:spPr/>
      <dgm:t>
        <a:bodyPr/>
        <a:lstStyle/>
        <a:p>
          <a:endParaRPr lang="id-ID"/>
        </a:p>
      </dgm:t>
    </dgm:pt>
    <dgm:pt modelId="{BAB9A02A-8B3A-40A2-ABFE-25C9CB320995}" type="sibTrans" cxnId="{04DDA887-7A65-4E87-A07D-9FF74DE03A78}">
      <dgm:prSet/>
      <dgm:spPr/>
      <dgm:t>
        <a:bodyPr/>
        <a:lstStyle/>
        <a:p>
          <a:endParaRPr lang="id-ID"/>
        </a:p>
      </dgm:t>
    </dgm:pt>
    <dgm:pt modelId="{85B995BF-10DF-4DB9-84F3-503EE61BCC3F}">
      <dgm:prSet phldrT="[Text]" custT="1"/>
      <dgm:spPr/>
      <dgm:t>
        <a:bodyPr/>
        <a:lstStyle/>
        <a:p>
          <a:endParaRPr lang="id-ID" sz="2400" dirty="0"/>
        </a:p>
      </dgm:t>
    </dgm:pt>
    <dgm:pt modelId="{907EACF9-6EE1-473E-8988-97BA717E9115}" type="sibTrans" cxnId="{1C3CE50A-D35B-4C35-A746-ED76AD1D552A}">
      <dgm:prSet/>
      <dgm:spPr/>
      <dgm:t>
        <a:bodyPr/>
        <a:lstStyle/>
        <a:p>
          <a:endParaRPr lang="id-ID"/>
        </a:p>
      </dgm:t>
    </dgm:pt>
    <dgm:pt modelId="{C7F2C79D-C99F-433B-AC54-16EB0378767E}" type="parTrans" cxnId="{1C3CE50A-D35B-4C35-A746-ED76AD1D552A}">
      <dgm:prSet/>
      <dgm:spPr/>
      <dgm:t>
        <a:bodyPr/>
        <a:lstStyle/>
        <a:p>
          <a:endParaRPr lang="id-ID"/>
        </a:p>
      </dgm:t>
    </dgm:pt>
    <dgm:pt modelId="{C80C0482-7503-44AF-9A5C-6422EAD1CE46}" type="pres">
      <dgm:prSet presAssocID="{F3DCA4CB-FB0C-4038-8A53-6C589D27FB41}" presName="arrowDiagram" presStyleCnt="0">
        <dgm:presLayoutVars>
          <dgm:chMax val="5"/>
          <dgm:dir/>
          <dgm:resizeHandles val="exact"/>
        </dgm:presLayoutVars>
      </dgm:prSet>
      <dgm:spPr/>
    </dgm:pt>
    <dgm:pt modelId="{B9EFFE66-0A18-4D6C-8415-931695F3F305}" type="pres">
      <dgm:prSet presAssocID="{F3DCA4CB-FB0C-4038-8A53-6C589D27FB41}" presName="arrow" presStyleLbl="bgShp" presStyleIdx="0" presStyleCnt="1" custLinFactNeighborX="-3447"/>
      <dgm:spPr/>
    </dgm:pt>
    <dgm:pt modelId="{BCAE2186-9533-4064-9A46-7BD26EBDDD29}" type="pres">
      <dgm:prSet presAssocID="{F3DCA4CB-FB0C-4038-8A53-6C589D27FB41}" presName="arrowDiagram3" presStyleCnt="0"/>
      <dgm:spPr/>
    </dgm:pt>
    <dgm:pt modelId="{E382F579-D936-4366-B857-1135FAFDDF31}" type="pres">
      <dgm:prSet presAssocID="{85B995BF-10DF-4DB9-84F3-503EE61BCC3F}" presName="bullet3a" presStyleLbl="node1" presStyleIdx="0" presStyleCnt="3" custLinFactNeighborX="-77691" custLinFactNeighborY="-37925"/>
      <dgm:spPr/>
    </dgm:pt>
    <dgm:pt modelId="{0811CE25-906B-40E4-A848-01556C4E67F6}" type="pres">
      <dgm:prSet presAssocID="{85B995BF-10DF-4DB9-84F3-503EE61BCC3F}" presName="textBox3a" presStyleLbl="revTx" presStyleIdx="0" presStyleCnt="3" custScaleY="39282" custLinFactNeighborX="5928" custLinFactNeighborY="-1638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78CA603-1F1B-4B7C-8CA8-950F350C2BE5}" type="pres">
      <dgm:prSet presAssocID="{A4D3F519-49D2-4963-9DC0-13B253BCE670}" presName="bullet3b" presStyleLbl="node1" presStyleIdx="1" presStyleCnt="3" custLinFactX="-93973" custLinFactNeighborX="-100000" custLinFactNeighborY="63564"/>
      <dgm:spPr/>
    </dgm:pt>
    <dgm:pt modelId="{42848178-1E63-44E8-A50C-FE7A0E94EF14}" type="pres">
      <dgm:prSet presAssocID="{A4D3F519-49D2-4963-9DC0-13B253BCE670}" presName="textBox3b" presStyleLbl="revTx" presStyleIdx="1" presStyleCnt="3" custAng="1296447" custScaleX="209479" custScaleY="32734" custLinFactNeighborX="17102" custLinFactNeighborY="577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EC98939-F60E-4221-8615-733CB9DF23DF}" type="pres">
      <dgm:prSet presAssocID="{D3810F16-C6BE-472A-920C-048E3ADDA12F}" presName="bullet3c" presStyleLbl="node1" presStyleIdx="2" presStyleCnt="3" custLinFactX="-90701" custLinFactNeighborX="-100000" custLinFactNeighborY="42704"/>
      <dgm:spPr/>
    </dgm:pt>
    <dgm:pt modelId="{E39FBB62-00AB-4792-B051-5BF3938BA6B4}" type="pres">
      <dgm:prSet presAssocID="{D3810F16-C6BE-472A-920C-048E3ADDA12F}" presName="textBox3c" presStyleLbl="revTx" presStyleIdx="2" presStyleCnt="3" custAng="1436229" custScaleX="251314" custScaleY="25905" custLinFactNeighborX="17683" custLinFactNeighborY="546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40107C0-037E-4667-903B-B59821280C5D}" type="presOf" srcId="{A4D3F519-49D2-4963-9DC0-13B253BCE670}" destId="{42848178-1E63-44E8-A50C-FE7A0E94EF14}" srcOrd="0" destOrd="0" presId="urn:microsoft.com/office/officeart/2005/8/layout/arrow2"/>
    <dgm:cxn modelId="{C37414F3-6EF7-40AC-AF35-50BF85D08F6A}" type="presOf" srcId="{85B995BF-10DF-4DB9-84F3-503EE61BCC3F}" destId="{0811CE25-906B-40E4-A848-01556C4E67F6}" srcOrd="0" destOrd="0" presId="urn:microsoft.com/office/officeart/2005/8/layout/arrow2"/>
    <dgm:cxn modelId="{32688717-371A-4509-911C-513371993919}" type="presOf" srcId="{D3810F16-C6BE-472A-920C-048E3ADDA12F}" destId="{E39FBB62-00AB-4792-B051-5BF3938BA6B4}" srcOrd="0" destOrd="0" presId="urn:microsoft.com/office/officeart/2005/8/layout/arrow2"/>
    <dgm:cxn modelId="{024736F6-7BDE-4115-A665-FF0E717E8660}" type="presOf" srcId="{F3DCA4CB-FB0C-4038-8A53-6C589D27FB41}" destId="{C80C0482-7503-44AF-9A5C-6422EAD1CE46}" srcOrd="0" destOrd="0" presId="urn:microsoft.com/office/officeart/2005/8/layout/arrow2"/>
    <dgm:cxn modelId="{F4FF38BA-24D3-4E22-AFED-6FDDCD16CAA7}" srcId="{F3DCA4CB-FB0C-4038-8A53-6C589D27FB41}" destId="{A4D3F519-49D2-4963-9DC0-13B253BCE670}" srcOrd="1" destOrd="0" parTransId="{5AEB67B9-96AF-413D-982C-0736B56DF5A7}" sibTransId="{E6AA8B6E-BAA7-4497-A5EE-41A7F0C403FC}"/>
    <dgm:cxn modelId="{1C3CE50A-D35B-4C35-A746-ED76AD1D552A}" srcId="{F3DCA4CB-FB0C-4038-8A53-6C589D27FB41}" destId="{85B995BF-10DF-4DB9-84F3-503EE61BCC3F}" srcOrd="0" destOrd="0" parTransId="{C7F2C79D-C99F-433B-AC54-16EB0378767E}" sibTransId="{907EACF9-6EE1-473E-8988-97BA717E9115}"/>
    <dgm:cxn modelId="{04DDA887-7A65-4E87-A07D-9FF74DE03A78}" srcId="{F3DCA4CB-FB0C-4038-8A53-6C589D27FB41}" destId="{D3810F16-C6BE-472A-920C-048E3ADDA12F}" srcOrd="2" destOrd="0" parTransId="{C8C00BE2-9E77-4604-8447-EFEBB67CBAC3}" sibTransId="{BAB9A02A-8B3A-40A2-ABFE-25C9CB320995}"/>
    <dgm:cxn modelId="{D236AF82-BF25-4A8D-919B-52C094A0AD81}" type="presParOf" srcId="{C80C0482-7503-44AF-9A5C-6422EAD1CE46}" destId="{B9EFFE66-0A18-4D6C-8415-931695F3F305}" srcOrd="0" destOrd="0" presId="urn:microsoft.com/office/officeart/2005/8/layout/arrow2"/>
    <dgm:cxn modelId="{2BC1F6CC-97E6-40EF-9A20-E2D0DE7D2CCA}" type="presParOf" srcId="{C80C0482-7503-44AF-9A5C-6422EAD1CE46}" destId="{BCAE2186-9533-4064-9A46-7BD26EBDDD29}" srcOrd="1" destOrd="0" presId="urn:microsoft.com/office/officeart/2005/8/layout/arrow2"/>
    <dgm:cxn modelId="{A70AB1DA-A4B7-416B-B800-097E44CC9B92}" type="presParOf" srcId="{BCAE2186-9533-4064-9A46-7BD26EBDDD29}" destId="{E382F579-D936-4366-B857-1135FAFDDF31}" srcOrd="0" destOrd="0" presId="urn:microsoft.com/office/officeart/2005/8/layout/arrow2"/>
    <dgm:cxn modelId="{A8570E70-2882-4878-A9A8-5592BE340855}" type="presParOf" srcId="{BCAE2186-9533-4064-9A46-7BD26EBDDD29}" destId="{0811CE25-906B-40E4-A848-01556C4E67F6}" srcOrd="1" destOrd="0" presId="urn:microsoft.com/office/officeart/2005/8/layout/arrow2"/>
    <dgm:cxn modelId="{261BB2A3-9298-40BF-BEA2-2C6F2FD4C016}" type="presParOf" srcId="{BCAE2186-9533-4064-9A46-7BD26EBDDD29}" destId="{778CA603-1F1B-4B7C-8CA8-950F350C2BE5}" srcOrd="2" destOrd="0" presId="urn:microsoft.com/office/officeart/2005/8/layout/arrow2"/>
    <dgm:cxn modelId="{C8B11506-AD16-41A4-AB95-C28D18EF92B8}" type="presParOf" srcId="{BCAE2186-9533-4064-9A46-7BD26EBDDD29}" destId="{42848178-1E63-44E8-A50C-FE7A0E94EF14}" srcOrd="3" destOrd="0" presId="urn:microsoft.com/office/officeart/2005/8/layout/arrow2"/>
    <dgm:cxn modelId="{8E9FB82F-7C47-4DF6-83B1-AA0359AB55A1}" type="presParOf" srcId="{BCAE2186-9533-4064-9A46-7BD26EBDDD29}" destId="{8EC98939-F60E-4221-8615-733CB9DF23DF}" srcOrd="4" destOrd="0" presId="urn:microsoft.com/office/officeart/2005/8/layout/arrow2"/>
    <dgm:cxn modelId="{BCCFFD33-0E80-4EE9-AB6B-B7319DCBB495}" type="presParOf" srcId="{BCAE2186-9533-4064-9A46-7BD26EBDDD29}" destId="{E39FBB62-00AB-4792-B051-5BF3938BA6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48E813-4459-4B63-9360-D2CA978144F6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smtClean="0"/>
            <a:t>Taste</a:t>
          </a:r>
          <a:endParaRPr lang="en-US" dirty="0"/>
        </a:p>
      </dgm:t>
    </dgm:pt>
    <dgm:pt modelId="{DB703676-2A02-40C0-8D19-B1740BA13EAF}" type="parTrans" cxnId="{9523870F-D5F6-4EE4-9D0E-98036F772042}">
      <dgm:prSet/>
      <dgm:spPr/>
      <dgm:t>
        <a:bodyPr/>
        <a:lstStyle/>
        <a:p>
          <a:endParaRPr lang="en-US"/>
        </a:p>
      </dgm:t>
    </dgm:pt>
    <dgm:pt modelId="{AD34E5BA-C68C-46C7-94AE-AB69E454AEC4}" type="sibTrans" cxnId="{9523870F-D5F6-4EE4-9D0E-98036F772042}">
      <dgm:prSet/>
      <dgm:spPr/>
      <dgm:t>
        <a:bodyPr/>
        <a:lstStyle/>
        <a:p>
          <a:endParaRPr lang="en-US"/>
        </a:p>
      </dgm:t>
    </dgm:pt>
    <dgm:pt modelId="{5967A42A-992F-4FDA-A7BF-040A6ACCB03C}">
      <dgm:prSet phldrT="[Text]"/>
      <dgm:spPr/>
      <dgm:t>
        <a:bodyPr/>
        <a:lstStyle/>
        <a:p>
          <a:r>
            <a:rPr lang="en-US" dirty="0" smtClean="0"/>
            <a:t>E</a:t>
          </a:r>
          <a:r>
            <a:rPr lang="id-ID" dirty="0" smtClean="0"/>
            <a:t>quitable</a:t>
          </a:r>
          <a:r>
            <a:rPr lang="en-US" dirty="0" smtClean="0"/>
            <a:t> Process</a:t>
          </a:r>
          <a:endParaRPr lang="en-US" dirty="0"/>
        </a:p>
      </dgm:t>
    </dgm:pt>
    <dgm:pt modelId="{A03DAD7C-77BC-4D6F-8EC5-F2C93B21D176}" type="parTrans" cxnId="{D8E51D10-1C86-4C49-B582-0876726AF5A4}">
      <dgm:prSet/>
      <dgm:spPr/>
      <dgm:t>
        <a:bodyPr/>
        <a:lstStyle/>
        <a:p>
          <a:endParaRPr lang="en-US"/>
        </a:p>
      </dgm:t>
    </dgm:pt>
    <dgm:pt modelId="{42ABD298-0EE6-4B76-B809-8A6DA6D143D8}" type="sibTrans" cxnId="{D8E51D10-1C86-4C49-B582-0876726AF5A4}">
      <dgm:prSet/>
      <dgm:spPr/>
      <dgm:t>
        <a:bodyPr/>
        <a:lstStyle/>
        <a:p>
          <a:endParaRPr lang="en-US"/>
        </a:p>
      </dgm:t>
    </dgm:pt>
    <dgm:pt modelId="{A9D8C663-B01E-42D0-8826-371D7A3AFA6E}">
      <dgm:prSet phldrT="[Text]"/>
      <dgm:spPr/>
      <dgm:t>
        <a:bodyPr/>
        <a:lstStyle/>
        <a:p>
          <a:r>
            <a:rPr lang="en-US" dirty="0" smtClean="0"/>
            <a:t>Innovation</a:t>
          </a:r>
        </a:p>
      </dgm:t>
    </dgm:pt>
    <dgm:pt modelId="{5044CA63-D882-4961-B664-5225FA21EBE0}" type="parTrans" cxnId="{EDAB296D-9F06-4447-9380-E62EDAA4E052}">
      <dgm:prSet/>
      <dgm:spPr/>
      <dgm:t>
        <a:bodyPr/>
        <a:lstStyle/>
        <a:p>
          <a:endParaRPr lang="en-US"/>
        </a:p>
      </dgm:t>
    </dgm:pt>
    <dgm:pt modelId="{D0EE5823-5588-46CF-998D-C6D253B2A90B}" type="sibTrans" cxnId="{EDAB296D-9F06-4447-9380-E62EDAA4E052}">
      <dgm:prSet/>
      <dgm:spPr/>
      <dgm:t>
        <a:bodyPr/>
        <a:lstStyle/>
        <a:p>
          <a:endParaRPr lang="en-US"/>
        </a:p>
      </dgm:t>
    </dgm:pt>
    <dgm:pt modelId="{52777EA3-5FE5-4A3A-8775-6F330DEE80AF}">
      <dgm:prSet phldrT="[Text]"/>
      <dgm:spPr/>
      <dgm:t>
        <a:bodyPr/>
        <a:lstStyle/>
        <a:p>
          <a:r>
            <a:rPr lang="en-US" dirty="0"/>
            <a:t>Better Service</a:t>
          </a:r>
        </a:p>
      </dgm:t>
    </dgm:pt>
    <dgm:pt modelId="{69BFF753-905A-47C6-9997-6D4C1B18C142}" type="parTrans" cxnId="{C204A26F-3C14-4C13-93D7-5128141D5A60}">
      <dgm:prSet/>
      <dgm:spPr/>
      <dgm:t>
        <a:bodyPr/>
        <a:lstStyle/>
        <a:p>
          <a:endParaRPr lang="en-US"/>
        </a:p>
      </dgm:t>
    </dgm:pt>
    <dgm:pt modelId="{5276B064-45D0-4BB0-A548-FA0472CCC274}" type="sibTrans" cxnId="{C204A26F-3C14-4C13-93D7-5128141D5A60}">
      <dgm:prSet/>
      <dgm:spPr/>
      <dgm:t>
        <a:bodyPr/>
        <a:lstStyle/>
        <a:p>
          <a:endParaRPr lang="en-US"/>
        </a:p>
      </dgm:t>
    </dgm:pt>
    <dgm:pt modelId="{B13EC5CF-C62E-4A1A-AFF1-DA503C372747}">
      <dgm:prSet phldrT="[Text]"/>
      <dgm:spPr/>
      <dgm:t>
        <a:bodyPr/>
        <a:lstStyle/>
        <a:p>
          <a:r>
            <a:rPr lang="en-US" dirty="0" smtClean="0"/>
            <a:t>Educated Stakeholder</a:t>
          </a:r>
          <a:endParaRPr lang="en-US" dirty="0"/>
        </a:p>
      </dgm:t>
    </dgm:pt>
    <dgm:pt modelId="{250B1E8C-3A8B-4C05-B652-E4188FE4F78F}" type="parTrans" cxnId="{BCA54C76-07AE-4A1B-B8AF-A549CC926EAF}">
      <dgm:prSet/>
      <dgm:spPr/>
      <dgm:t>
        <a:bodyPr/>
        <a:lstStyle/>
        <a:p>
          <a:endParaRPr lang="en-US"/>
        </a:p>
      </dgm:t>
    </dgm:pt>
    <dgm:pt modelId="{FB68FE19-9F2E-486B-80A5-07A8B5F267F1}" type="sibTrans" cxnId="{BCA54C76-07AE-4A1B-B8AF-A549CC926EAF}">
      <dgm:prSet/>
      <dgm:spPr/>
      <dgm:t>
        <a:bodyPr/>
        <a:lstStyle/>
        <a:p>
          <a:endParaRPr lang="en-US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1D4558D-159A-47DE-A94F-521C32D12BF0}" type="pres">
      <dgm:prSet presAssocID="{AF48E813-4459-4B63-9360-D2CA978144F6}" presName="arrow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CA436E-A06E-419C-933D-824314FA18DD}" type="pres">
      <dgm:prSet presAssocID="{5967A42A-992F-4FDA-A7BF-040A6ACCB03C}" presName="arrow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1603B25-B9A7-46D0-887C-18FC2BCE93AA}" type="pres">
      <dgm:prSet presAssocID="{A9D8C663-B01E-42D0-8826-371D7A3AFA6E}" presName="arrow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3A77CC1-2883-44E9-A927-23D8D86A498B}" type="pres">
      <dgm:prSet presAssocID="{52777EA3-5FE5-4A3A-8775-6F330DEE80AF}" presName="arrow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6E8487-3FDE-4982-AEDD-44690A8ABD93}" type="pres">
      <dgm:prSet presAssocID="{B13EC5CF-C62E-4A1A-AFF1-DA503C372747}" presName="arrow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00ED4BD-F485-49E7-946D-29DA5EB687A5}" type="presOf" srcId="{A9D8C663-B01E-42D0-8826-371D7A3AFA6E}" destId="{41603B25-B9A7-46D0-887C-18FC2BCE93AA}" srcOrd="0" destOrd="0" presId="urn:microsoft.com/office/officeart/2005/8/layout/arrow5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C204A26F-3C14-4C13-93D7-5128141D5A60}" srcId="{4F62F2DA-D7F2-4FF6-84BA-5F139A7912D1}" destId="{52777EA3-5FE5-4A3A-8775-6F330DEE80AF}" srcOrd="3" destOrd="0" parTransId="{69BFF753-905A-47C6-9997-6D4C1B18C142}" sibTransId="{5276B064-45D0-4BB0-A548-FA0472CCC274}"/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C7FA126E-5B6D-4C24-A654-483FAFE7B0FC}" type="presOf" srcId="{52777EA3-5FE5-4A3A-8775-6F330DEE80AF}" destId="{03A77CC1-2883-44E9-A927-23D8D86A498B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EDAB296D-9F06-4447-9380-E62EDAA4E052}" srcId="{4F62F2DA-D7F2-4FF6-84BA-5F139A7912D1}" destId="{A9D8C663-B01E-42D0-8826-371D7A3AFA6E}" srcOrd="2" destOrd="0" parTransId="{5044CA63-D882-4961-B664-5225FA21EBE0}" sibTransId="{D0EE5823-5588-46CF-998D-C6D253B2A90B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BCA54C76-07AE-4A1B-B8AF-A549CC926EAF}" srcId="{4F62F2DA-D7F2-4FF6-84BA-5F139A7912D1}" destId="{B13EC5CF-C62E-4A1A-AFF1-DA503C372747}" srcOrd="4" destOrd="0" parTransId="{250B1E8C-3A8B-4C05-B652-E4188FE4F78F}" sibTransId="{FB68FE19-9F2E-486B-80A5-07A8B5F267F1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B2A91065-5FB7-4C59-9F1D-0601135B53B2}" type="presParOf" srcId="{9DE0F8F4-36B0-4743-B908-0EE3F43352CB}" destId="{41603B25-B9A7-46D0-887C-18FC2BCE93AA}" srcOrd="2" destOrd="0" presId="urn:microsoft.com/office/officeart/2005/8/layout/arrow5"/>
    <dgm:cxn modelId="{43954997-E232-46F9-926A-F2DD6BCF4218}" type="presParOf" srcId="{9DE0F8F4-36B0-4743-B908-0EE3F43352CB}" destId="{03A77CC1-2883-44E9-A927-23D8D86A498B}" srcOrd="3" destOrd="0" presId="urn:microsoft.com/office/officeart/2005/8/layout/arrow5"/>
    <dgm:cxn modelId="{77E46F2C-D4FD-4280-8844-BA9B90A7AA89}" type="presParOf" srcId="{9DE0F8F4-36B0-4743-B908-0EE3F43352CB}" destId="{AB6E8487-3FDE-4982-AEDD-44690A8ABD93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FFE66-0A18-4D6C-8415-931695F3F305}">
      <dsp:nvSpPr>
        <dsp:cNvPr id="0" name=""/>
        <dsp:cNvSpPr/>
      </dsp:nvSpPr>
      <dsp:spPr>
        <a:xfrm>
          <a:off x="89391" y="0"/>
          <a:ext cx="9352280" cy="584517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2F579-D936-4366-B857-1135FAFDDF31}">
      <dsp:nvSpPr>
        <dsp:cNvPr id="0" name=""/>
        <dsp:cNvSpPr/>
      </dsp:nvSpPr>
      <dsp:spPr>
        <a:xfrm>
          <a:off x="1410591" y="3942121"/>
          <a:ext cx="243159" cy="243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1CE25-906B-40E4-A848-01556C4E67F6}">
      <dsp:nvSpPr>
        <dsp:cNvPr id="0" name=""/>
        <dsp:cNvSpPr/>
      </dsp:nvSpPr>
      <dsp:spPr>
        <a:xfrm>
          <a:off x="1850259" y="4391959"/>
          <a:ext cx="2179081" cy="663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45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 dirty="0"/>
        </a:p>
      </dsp:txBody>
      <dsp:txXfrm>
        <a:off x="1850259" y="4391959"/>
        <a:ext cx="2179081" cy="663573"/>
      </dsp:txXfrm>
    </dsp:sp>
    <dsp:sp modelId="{778CA603-1F1B-4B7C-8CA8-950F350C2BE5}">
      <dsp:nvSpPr>
        <dsp:cNvPr id="0" name=""/>
        <dsp:cNvSpPr/>
      </dsp:nvSpPr>
      <dsp:spPr>
        <a:xfrm>
          <a:off x="2893230" y="2725021"/>
          <a:ext cx="439557" cy="439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48178-1E63-44E8-A50C-FE7A0E94EF14}">
      <dsp:nvSpPr>
        <dsp:cNvPr id="0" name=""/>
        <dsp:cNvSpPr/>
      </dsp:nvSpPr>
      <dsp:spPr>
        <a:xfrm rot="1296447">
          <a:off x="3120839" y="3918485"/>
          <a:ext cx="4701855" cy="1040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912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r>
            <a:rPr lang="en-US" sz="2400" kern="1200" baseline="30000" dirty="0" smtClean="0"/>
            <a:t>nd</a:t>
          </a:r>
          <a:r>
            <a:rPr lang="en-US" sz="2400" kern="1200" dirty="0" smtClean="0"/>
            <a:t> Wave: </a:t>
          </a:r>
          <a:r>
            <a:rPr lang="en-US" sz="1800" kern="1200" dirty="0" smtClean="0"/>
            <a:t>Q</a:t>
          </a:r>
          <a:r>
            <a:rPr lang="id-ID" sz="1800" kern="1200" dirty="0" smtClean="0"/>
            <a:t>uality and </a:t>
          </a:r>
          <a:r>
            <a:rPr lang="en-US" sz="1800" kern="1200" dirty="0" smtClean="0"/>
            <a:t>H</a:t>
          </a:r>
          <a:r>
            <a:rPr lang="id-ID" sz="1800" kern="1200" dirty="0" smtClean="0"/>
            <a:t>igher </a:t>
          </a:r>
          <a:r>
            <a:rPr lang="en-US" sz="1800" kern="1200" dirty="0" smtClean="0"/>
            <a:t>P</a:t>
          </a:r>
          <a:r>
            <a:rPr lang="id-ID" sz="1800" kern="1200" dirty="0" smtClean="0"/>
            <a:t>rices</a:t>
          </a:r>
          <a:endParaRPr lang="id-ID" sz="1800" kern="1200" dirty="0"/>
        </a:p>
      </dsp:txBody>
      <dsp:txXfrm>
        <a:off x="3120839" y="3918485"/>
        <a:ext cx="4701855" cy="1040867"/>
      </dsp:txXfrm>
    </dsp:sp>
    <dsp:sp modelId="{8EC98939-F60E-4221-8615-733CB9DF23DF}">
      <dsp:nvSpPr>
        <dsp:cNvPr id="0" name=""/>
        <dsp:cNvSpPr/>
      </dsp:nvSpPr>
      <dsp:spPr>
        <a:xfrm>
          <a:off x="5167813" y="1738426"/>
          <a:ext cx="607898" cy="607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FBB62-00AB-4792-B051-5BF3938BA6B4}">
      <dsp:nvSpPr>
        <dsp:cNvPr id="0" name=""/>
        <dsp:cNvSpPr/>
      </dsp:nvSpPr>
      <dsp:spPr>
        <a:xfrm rot="1436229">
          <a:off x="5329777" y="3509804"/>
          <a:ext cx="5640861" cy="1052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11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r>
            <a:rPr lang="en-US" sz="2400" kern="1200" baseline="30000" dirty="0" smtClean="0"/>
            <a:t>rd</a:t>
          </a:r>
          <a:r>
            <a:rPr lang="en-US" sz="2400" kern="1200" dirty="0" smtClean="0"/>
            <a:t> Wave: </a:t>
          </a:r>
          <a:r>
            <a:rPr lang="en-US" sz="1800" kern="1200" dirty="0" smtClean="0"/>
            <a:t>Premium Coffee as an Art by it’s expertise.</a:t>
          </a:r>
          <a:endParaRPr lang="id-ID" sz="1800" kern="1200" dirty="0"/>
        </a:p>
      </dsp:txBody>
      <dsp:txXfrm>
        <a:off x="5329777" y="3509804"/>
        <a:ext cx="5640861" cy="1052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295381" y="70"/>
          <a:ext cx="2058376" cy="205837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Better </a:t>
          </a:r>
          <a:r>
            <a:rPr lang="en-US" sz="1500" kern="1200" dirty="0" smtClean="0"/>
            <a:t>Taste</a:t>
          </a:r>
          <a:endParaRPr lang="en-US" sz="1500" kern="1200" dirty="0"/>
        </a:p>
      </dsp:txBody>
      <dsp:txXfrm>
        <a:off x="2809975" y="70"/>
        <a:ext cx="1029188" cy="1698160"/>
      </dsp:txXfrm>
    </dsp:sp>
    <dsp:sp modelId="{3DCA436E-A06E-419C-933D-824314FA18DD}">
      <dsp:nvSpPr>
        <dsp:cNvPr id="0" name=""/>
        <dsp:cNvSpPr/>
      </dsp:nvSpPr>
      <dsp:spPr>
        <a:xfrm rot="4320000">
          <a:off x="4022963" y="1255232"/>
          <a:ext cx="2058376" cy="205837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7659"/>
                <a:satOff val="-7225"/>
                <a:lumOff val="10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37659"/>
                <a:satOff val="-7225"/>
                <a:lumOff val="10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</a:t>
          </a:r>
          <a:r>
            <a:rPr lang="id-ID" sz="1500" kern="1200" dirty="0" smtClean="0"/>
            <a:t>quitable</a:t>
          </a:r>
          <a:r>
            <a:rPr lang="en-US" sz="1500" kern="1200" dirty="0" smtClean="0"/>
            <a:t> Process</a:t>
          </a:r>
          <a:endParaRPr lang="en-US" sz="1500" kern="1200" dirty="0"/>
        </a:p>
      </dsp:txBody>
      <dsp:txXfrm rot="-5400000">
        <a:off x="4374364" y="1714170"/>
        <a:ext cx="1698160" cy="1029188"/>
      </dsp:txXfrm>
    </dsp:sp>
    <dsp:sp modelId="{41603B25-B9A7-46D0-887C-18FC2BCE93AA}">
      <dsp:nvSpPr>
        <dsp:cNvPr id="0" name=""/>
        <dsp:cNvSpPr/>
      </dsp:nvSpPr>
      <dsp:spPr>
        <a:xfrm rot="8640000">
          <a:off x="3363086" y="3286126"/>
          <a:ext cx="2058376" cy="205837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Innovation</a:t>
          </a:r>
        </a:p>
      </dsp:txBody>
      <dsp:txXfrm rot="10800000">
        <a:off x="3983545" y="3611944"/>
        <a:ext cx="1029188" cy="1698160"/>
      </dsp:txXfrm>
    </dsp:sp>
    <dsp:sp modelId="{03A77CC1-2883-44E9-A927-23D8D86A498B}">
      <dsp:nvSpPr>
        <dsp:cNvPr id="0" name=""/>
        <dsp:cNvSpPr/>
      </dsp:nvSpPr>
      <dsp:spPr>
        <a:xfrm rot="12960000">
          <a:off x="1227677" y="3286126"/>
          <a:ext cx="2058376" cy="205837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12976"/>
                <a:satOff val="-21676"/>
                <a:lumOff val="308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12976"/>
                <a:satOff val="-21676"/>
                <a:lumOff val="308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Better Service</a:t>
          </a:r>
        </a:p>
      </dsp:txBody>
      <dsp:txXfrm rot="10800000">
        <a:off x="1636406" y="3611944"/>
        <a:ext cx="1029188" cy="1698160"/>
      </dsp:txXfrm>
    </dsp:sp>
    <dsp:sp modelId="{AB6E8487-3FDE-4982-AEDD-44690A8ABD93}">
      <dsp:nvSpPr>
        <dsp:cNvPr id="0" name=""/>
        <dsp:cNvSpPr/>
      </dsp:nvSpPr>
      <dsp:spPr>
        <a:xfrm rot="17280000">
          <a:off x="567799" y="1255232"/>
          <a:ext cx="2058376" cy="205837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Educated Stakeholder</a:t>
          </a:r>
          <a:endParaRPr lang="en-US" sz="1500" kern="1200" dirty="0"/>
        </a:p>
      </dsp:txBody>
      <dsp:txXfrm rot="5400000">
        <a:off x="576614" y="1714170"/>
        <a:ext cx="1698160" cy="1029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is-Starbucks-considered-bad-by-coffee-purists-Why-do-people-hate-sneer-at-Starbuck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id-ID" dirty="0" smtClean="0">
                <a:hlinkClick r:id="rId3"/>
              </a:rPr>
              <a:t>https://www.quora.com/Why-is-Starbucks-considered-bad-by-coffee-purists-Why-do-people-hate-sneer-at-Starbucks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9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11/14/2019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B8D726A5-7900-41B4-8D49-49B4A201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xmlns="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 smtClean="0"/>
              <a:t>The Third wave transformation in coffee market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By </a:t>
            </a:r>
            <a:r>
              <a:rPr lang="id-ID" sz="2800" b="1" dirty="0"/>
              <a:t>Illy </a:t>
            </a:r>
            <a:r>
              <a:rPr lang="id-ID" sz="2800" b="1" dirty="0" smtClean="0"/>
              <a:t>Café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b="1" dirty="0" smtClean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6E49661-E258-450C-8150-A91A6B30D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wave?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366800"/>
              </p:ext>
            </p:extLst>
          </p:nvPr>
        </p:nvGraphicFramePr>
        <p:xfrm>
          <a:off x="647700" y="758825"/>
          <a:ext cx="10985500" cy="584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 rot="1195246">
            <a:off x="2286994" y="5440236"/>
            <a:ext cx="386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Wave</a:t>
            </a:r>
            <a:r>
              <a:rPr lang="en-US" dirty="0"/>
              <a:t>: C</a:t>
            </a:r>
            <a:r>
              <a:rPr lang="id-ID" dirty="0"/>
              <a:t>offee a </a:t>
            </a:r>
            <a:r>
              <a:rPr lang="en-US" dirty="0"/>
              <a:t>M</a:t>
            </a:r>
            <a:r>
              <a:rPr lang="id-ID" dirty="0"/>
              <a:t>ass </a:t>
            </a:r>
            <a:r>
              <a:rPr lang="en-US" dirty="0"/>
              <a:t>C</a:t>
            </a:r>
            <a:r>
              <a:rPr lang="id-ID" dirty="0"/>
              <a:t>ommodity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513073">
            <a:off x="1652594" y="4305579"/>
            <a:ext cx="962188" cy="80136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367407" y="3105150"/>
            <a:ext cx="991070" cy="1282082"/>
            <a:chOff x="-131444" y="2323169"/>
            <a:chExt cx="1244343" cy="1609725"/>
          </a:xfrm>
        </p:grpSpPr>
        <p:sp>
          <p:nvSpPr>
            <p:cNvPr id="9" name="Oval 8"/>
            <p:cNvSpPr/>
            <p:nvPr/>
          </p:nvSpPr>
          <p:spPr>
            <a:xfrm>
              <a:off x="-85470" y="2431119"/>
              <a:ext cx="1126996" cy="11269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052" name="Picture 4" descr="Hasil gambar untuk starbucs logo&quot;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1444" y="2323169"/>
              <a:ext cx="1244343" cy="1609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934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coffee shop considered </a:t>
            </a:r>
            <a:r>
              <a:rPr lang="en-US" b="1" dirty="0"/>
              <a:t>bad by coffee </a:t>
            </a:r>
            <a:r>
              <a:rPr lang="en-US" b="1" dirty="0" smtClean="0"/>
              <a:t>purists?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873" y="5403597"/>
            <a:ext cx="6159172" cy="963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While some coffee shop been famous for their coffee but some said they haven’t served any great coffee.</a:t>
            </a:r>
            <a:endParaRPr lang="id-ID" dirty="0"/>
          </a:p>
        </p:txBody>
      </p:sp>
      <p:grpSp>
        <p:nvGrpSpPr>
          <p:cNvPr id="9" name="Group 8"/>
          <p:cNvGrpSpPr/>
          <p:nvPr/>
        </p:nvGrpSpPr>
        <p:grpSpPr>
          <a:xfrm>
            <a:off x="1167707" y="2084832"/>
            <a:ext cx="3563541" cy="4572000"/>
            <a:chOff x="1024128" y="1333501"/>
            <a:chExt cx="4140893" cy="5312739"/>
          </a:xfrm>
        </p:grpSpPr>
        <p:sp>
          <p:nvSpPr>
            <p:cNvPr id="4" name="Rectangle 3"/>
            <p:cNvSpPr/>
            <p:nvPr/>
          </p:nvSpPr>
          <p:spPr>
            <a:xfrm>
              <a:off x="1024128" y="1333501"/>
              <a:ext cx="3698218" cy="49758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6897" y="2613193"/>
              <a:ext cx="1785448" cy="1911479"/>
            </a:xfrm>
            <a:prstGeom prst="rect">
              <a:avLst/>
            </a:prstGeom>
          </p:spPr>
        </p:pic>
        <p:pic>
          <p:nvPicPr>
            <p:cNvPr id="1026" name="Picture 2" descr="Hasil gambar untuk coffee bean logo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4221" y="3975440"/>
              <a:ext cx="2670800" cy="267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asil gambar untuk dunkin donuts logo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258" y="3205960"/>
              <a:ext cx="949055" cy="165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1515" y="5198432"/>
              <a:ext cx="1679322" cy="8692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0530" y="1503434"/>
              <a:ext cx="1208460" cy="1762338"/>
            </a:xfrm>
            <a:prstGeom prst="rect">
              <a:avLst/>
            </a:prstGeom>
          </p:spPr>
        </p:pic>
        <p:pic>
          <p:nvPicPr>
            <p:cNvPr id="1030" name="Picture 6" descr="Hasil gambar untuk excelso lgoo&quot;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516" y="1463642"/>
              <a:ext cx="1427171" cy="142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568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1ADA27-F8D7-4034-AACF-0E2C0E2546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olling Dough">
            <a:extLst>
              <a:ext uri="{FF2B5EF4-FFF2-40B4-BE49-F238E27FC236}">
                <a16:creationId xmlns:a16="http://schemas.microsoft.com/office/drawing/2014/main" xmlns="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Key of success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CC82DC8-E7AF-4E0A-B62F-9B79E706D9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 descr="Product SmartArt">
            <a:extLst>
              <a:ext uri="{FF2B5EF4-FFF2-40B4-BE49-F238E27FC236}">
                <a16:creationId xmlns:a16="http://schemas.microsoft.com/office/drawing/2014/main" xmlns="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631378"/>
              </p:ext>
            </p:extLst>
          </p:nvPr>
        </p:nvGraphicFramePr>
        <p:xfrm>
          <a:off x="4891804" y="1023847"/>
          <a:ext cx="6649140" cy="5344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7506463" y="3077458"/>
            <a:ext cx="1419823" cy="14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on Business component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Research and Development</a:t>
            </a:r>
            <a:br>
              <a:rPr lang="en-US" b="1" dirty="0" smtClean="0"/>
            </a:br>
            <a:r>
              <a:rPr lang="en-US" dirty="0" smtClean="0"/>
              <a:t>this component is crucial, since it was where the ideas/innovations came from. Basically this function would try to find any process, product that will revolutionize coffee company in the future.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Delivery</a:t>
            </a:r>
            <a:br>
              <a:rPr lang="en-US" b="1" dirty="0" smtClean="0"/>
            </a:br>
            <a:r>
              <a:rPr lang="en-US" dirty="0"/>
              <a:t>s</a:t>
            </a:r>
            <a:r>
              <a:rPr lang="en-US" dirty="0" smtClean="0"/>
              <a:t>ince one of the goal is to educate every stakeholders</a:t>
            </a:r>
            <a:r>
              <a:rPr lang="en-US" i="1" dirty="0" smtClean="0"/>
              <a:t>(farmers, roasters, baristas, customer)</a:t>
            </a:r>
            <a:r>
              <a:rPr lang="en-US" dirty="0" smtClean="0"/>
              <a:t> about coffee making process(</a:t>
            </a:r>
            <a:r>
              <a:rPr lang="en-US" i="1" dirty="0" smtClean="0"/>
              <a:t>growing, roasting, grinding, brewing, etc.</a:t>
            </a:r>
            <a:r>
              <a:rPr lang="en-US" dirty="0" smtClean="0"/>
              <a:t>), this function will had an assignment on how to educate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Marketing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apart from delivering the product, marketing team will also have a big assignment to plan how company values digested by public, what’s being offered, etc.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137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Transformation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Apart from improvement on each business components listed on previous slide, there might be great idea to transform company’s process: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Digitalization process, delivery through mobile apps.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driven decisions through analysis of historical transactions or market research.</a:t>
            </a:r>
          </a:p>
        </p:txBody>
      </p:sp>
    </p:spTree>
    <p:extLst>
      <p:ext uri="{BB962C8B-B14F-4D97-AF65-F5344CB8AC3E}">
        <p14:creationId xmlns:p14="http://schemas.microsoft.com/office/powerpoint/2010/main" val="71722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ideas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Mobile application for transaction process (delivery, digital payment, KYC)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Since </a:t>
            </a:r>
            <a:r>
              <a:rPr lang="en-US" dirty="0"/>
              <a:t>climate change has been a big factor of crop </a:t>
            </a:r>
            <a:r>
              <a:rPr lang="en-US" dirty="0" smtClean="0"/>
              <a:t>failure, we proposed to setup some </a:t>
            </a:r>
            <a:r>
              <a:rPr lang="en-US" dirty="0" err="1" smtClean="0"/>
              <a:t>IoT</a:t>
            </a:r>
            <a:r>
              <a:rPr lang="en-US" dirty="0" smtClean="0"/>
              <a:t> to farmer’s crops(know what variables that might reduce crop failure and grow good crop)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831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1063F05-99EF-4DA3-B595-4E26670F2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0A835C2-2B9B-4174-AA2C-60A4F1311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xmlns="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0C1243-C9FF-4461-B21D-DC7A9A834A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F886C1-21C8-492D-B13F-01E91F83D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0</TotalTime>
  <Words>196</Words>
  <Application>Microsoft Office PowerPoint</Application>
  <PresentationFormat>Widescreen</PresentationFormat>
  <Paragraphs>32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The Third wave transformation in coffee market</vt:lpstr>
      <vt:lpstr>Third wave?</vt:lpstr>
      <vt:lpstr>Current coffee shop considered bad by coffee purists?</vt:lpstr>
      <vt:lpstr>Key of success</vt:lpstr>
      <vt:lpstr>Improvement on Business component</vt:lpstr>
      <vt:lpstr>Company Transformation</vt:lpstr>
      <vt:lpstr>Proposed ideas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2019-11-14T07:47:45Z</dcterms:created>
  <dcterms:modified xsi:type="dcterms:W3CDTF">2019-11-14T10:00:25Z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