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62" r:id="rId4"/>
    <p:sldId id="261" r:id="rId5"/>
    <p:sldId id="263" r:id="rId6"/>
    <p:sldId id="289" r:id="rId7"/>
    <p:sldId id="291" r:id="rId8"/>
    <p:sldId id="292" r:id="rId9"/>
    <p:sldId id="293" r:id="rId10"/>
    <p:sldId id="295" r:id="rId11"/>
    <p:sldId id="302" r:id="rId12"/>
    <p:sldId id="297" r:id="rId13"/>
    <p:sldId id="296" r:id="rId14"/>
    <p:sldId id="298" r:id="rId15"/>
    <p:sldId id="299" r:id="rId16"/>
    <p:sldId id="300" r:id="rId17"/>
    <p:sldId id="278" r:id="rId18"/>
  </p:sldIdLst>
  <p:sldSz cx="18288000" cy="10287000"/>
  <p:notesSz cx="6858000" cy="9144000"/>
  <p:embeddedFontLst>
    <p:embeddedFont>
      <p:font typeface="Avenir Next LT Pro Light" panose="020B0304020202020204" pitchFamily="34" charset="0"/>
      <p:regular r:id="rId20"/>
      <p:italic r:id="rId21"/>
    </p:embeddedFont>
    <p:embeddedFont>
      <p:font typeface="Calibri" panose="020F0502020204030204" pitchFamily="34" charset="0"/>
      <p:regular r:id="rId22"/>
      <p:bold r:id="rId23"/>
      <p:italic r:id="rId24"/>
      <p:boldItalic r:id="rId25"/>
    </p:embeddedFont>
    <p:embeddedFont>
      <p:font typeface="Playfair Display Black" panose="00000A00000000000000" pitchFamily="2" charset="0"/>
      <p:bold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98D140-4961-4532-BD58-4F3D4F08A97D}">
  <a:tblStyle styleId="{B098D140-4961-4532-BD58-4F3D4F08A97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64" autoAdjust="0"/>
  </p:normalViewPr>
  <p:slideViewPr>
    <p:cSldViewPr snapToGrid="0">
      <p:cViewPr varScale="1">
        <p:scale>
          <a:sx n="50" d="100"/>
          <a:sy n="50" d="100"/>
        </p:scale>
        <p:origin x="898" y="7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503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512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20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1693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66280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164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715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9" name="Google Shape;85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0515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4221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5922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2560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B1320"/>
        </a:solidFill>
        <a:effectLst/>
      </p:bgPr>
    </p:bg>
    <p:spTree>
      <p:nvGrpSpPr>
        <p:cNvPr id="1" name="Shape 83"/>
        <p:cNvGrpSpPr/>
        <p:nvPr/>
      </p:nvGrpSpPr>
      <p:grpSpPr>
        <a:xfrm>
          <a:off x="0" y="0"/>
          <a:ext cx="0" cy="0"/>
          <a:chOff x="0" y="0"/>
          <a:chExt cx="0" cy="0"/>
        </a:xfrm>
      </p:grpSpPr>
      <p:cxnSp>
        <p:nvCxnSpPr>
          <p:cNvPr id="84" name="Google Shape;84;p13"/>
          <p:cNvCxnSpPr/>
          <p:nvPr/>
        </p:nvCxnSpPr>
        <p:spPr>
          <a:xfrm rot="-5400000">
            <a:off x="-4059167" y="4327520"/>
            <a:ext cx="13354541" cy="0"/>
          </a:xfrm>
          <a:prstGeom prst="straightConnector1">
            <a:avLst/>
          </a:prstGeom>
          <a:noFill/>
          <a:ln w="38100" cap="flat" cmpd="sng">
            <a:solidFill>
              <a:srgbClr val="4DA1A9"/>
            </a:solidFill>
            <a:prstDash val="solid"/>
            <a:round/>
            <a:headEnd type="none" w="sm" len="sm"/>
            <a:tailEnd type="none" w="sm" len="sm"/>
          </a:ln>
        </p:spPr>
      </p:cxnSp>
      <p:cxnSp>
        <p:nvCxnSpPr>
          <p:cNvPr id="85" name="Google Shape;85;p13"/>
          <p:cNvCxnSpPr/>
          <p:nvPr/>
        </p:nvCxnSpPr>
        <p:spPr>
          <a:xfrm rot="-5400000">
            <a:off x="-3091580" y="4175120"/>
            <a:ext cx="13354541" cy="0"/>
          </a:xfrm>
          <a:prstGeom prst="straightConnector1">
            <a:avLst/>
          </a:prstGeom>
          <a:noFill/>
          <a:ln w="38100" cap="flat" cmpd="sng">
            <a:solidFill>
              <a:srgbClr val="FF9F1C"/>
            </a:solidFill>
            <a:prstDash val="solid"/>
            <a:round/>
            <a:headEnd type="none" w="sm" len="sm"/>
            <a:tailEnd type="none" w="sm" len="sm"/>
          </a:ln>
        </p:spPr>
      </p:cxnSp>
      <p:cxnSp>
        <p:nvCxnSpPr>
          <p:cNvPr id="86" name="Google Shape;86;p13"/>
          <p:cNvCxnSpPr/>
          <p:nvPr/>
        </p:nvCxnSpPr>
        <p:spPr>
          <a:xfrm rot="-5400000">
            <a:off x="-2016971" y="4327520"/>
            <a:ext cx="13354541" cy="0"/>
          </a:xfrm>
          <a:prstGeom prst="straightConnector1">
            <a:avLst/>
          </a:prstGeom>
          <a:noFill/>
          <a:ln w="38100" cap="flat" cmpd="sng">
            <a:solidFill>
              <a:srgbClr val="6874E8"/>
            </a:solidFill>
            <a:prstDash val="solid"/>
            <a:round/>
            <a:headEnd type="none" w="sm" len="sm"/>
            <a:tailEnd type="none" w="sm" len="sm"/>
          </a:ln>
        </p:spPr>
      </p:cxnSp>
      <p:grpSp>
        <p:nvGrpSpPr>
          <p:cNvPr id="87" name="Google Shape;87;p13"/>
          <p:cNvGrpSpPr/>
          <p:nvPr/>
        </p:nvGrpSpPr>
        <p:grpSpPr>
          <a:xfrm>
            <a:off x="1028700" y="884039"/>
            <a:ext cx="16230600" cy="8374261"/>
            <a:chOff x="0" y="-38100"/>
            <a:chExt cx="4274726" cy="2205567"/>
          </a:xfrm>
        </p:grpSpPr>
        <p:sp>
          <p:nvSpPr>
            <p:cNvPr id="88" name="Google Shape;88;p13"/>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F3F6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0" name="Google Shape;90;p13"/>
          <p:cNvSpPr txBox="1"/>
          <p:nvPr/>
        </p:nvSpPr>
        <p:spPr>
          <a:xfrm>
            <a:off x="2152353" y="3290905"/>
            <a:ext cx="13583366" cy="4697120"/>
          </a:xfrm>
          <a:prstGeom prst="rect">
            <a:avLst/>
          </a:prstGeom>
          <a:noFill/>
          <a:ln>
            <a:noFill/>
          </a:ln>
        </p:spPr>
        <p:txBody>
          <a:bodyPr spcFirstLastPara="1" wrap="square" lIns="0" tIns="0" rIns="0" bIns="0" anchor="t" anchorCtr="0">
            <a:spAutoFit/>
          </a:bodyPr>
          <a:lstStyle/>
          <a:p>
            <a:pPr marL="0" marR="0" lvl="0" indent="0" algn="l" rtl="0">
              <a:lnSpc>
                <a:spcPct val="119998"/>
              </a:lnSpc>
              <a:spcBef>
                <a:spcPts val="0"/>
              </a:spcBef>
              <a:spcAft>
                <a:spcPts val="0"/>
              </a:spcAft>
              <a:buNone/>
            </a:pPr>
            <a:r>
              <a:rPr lang="en-US" sz="7200" dirty="0" err="1">
                <a:solidFill>
                  <a:srgbClr val="0B1320"/>
                </a:solidFill>
                <a:latin typeface="Playfair Display Black"/>
                <a:ea typeface="Playfair Display Black"/>
                <a:cs typeface="Playfair Display Black"/>
                <a:sym typeface="Playfair Display Black"/>
              </a:rPr>
              <a:t>WaveCon</a:t>
            </a:r>
            <a:r>
              <a:rPr lang="en-US" sz="7200" dirty="0">
                <a:solidFill>
                  <a:srgbClr val="0B1320"/>
                </a:solidFill>
                <a:latin typeface="Playfair Display Black"/>
                <a:ea typeface="Playfair Display Black"/>
                <a:cs typeface="Playfair Display Black"/>
                <a:sym typeface="Playfair Display Black"/>
              </a:rPr>
              <a:t> Telecom analysis presentation.</a:t>
            </a:r>
          </a:p>
          <a:p>
            <a:pPr marL="0" marR="0" lvl="0" indent="0" algn="l" rtl="0">
              <a:lnSpc>
                <a:spcPct val="119998"/>
              </a:lnSpc>
              <a:spcBef>
                <a:spcPts val="0"/>
              </a:spcBef>
              <a:spcAft>
                <a:spcPts val="0"/>
              </a:spcAft>
              <a:buNone/>
            </a:pPr>
            <a:endParaRPr lang="en-US" sz="11036" dirty="0">
              <a:solidFill>
                <a:srgbClr val="0B1320"/>
              </a:solidFill>
              <a:latin typeface="Playfair Display Black"/>
              <a:ea typeface="Playfair Display Black"/>
              <a:cs typeface="Playfair Display Black"/>
              <a:sym typeface="Playfair Display Black"/>
            </a:endParaRPr>
          </a:p>
        </p:txBody>
      </p:sp>
      <p:grpSp>
        <p:nvGrpSpPr>
          <p:cNvPr id="91" name="Google Shape;91;p13"/>
          <p:cNvGrpSpPr/>
          <p:nvPr/>
        </p:nvGrpSpPr>
        <p:grpSpPr>
          <a:xfrm>
            <a:off x="12385106" y="6084623"/>
            <a:ext cx="4476247" cy="5509227"/>
            <a:chOff x="0" y="0"/>
            <a:chExt cx="5968330" cy="7345637"/>
          </a:xfrm>
        </p:grpSpPr>
        <p:grpSp>
          <p:nvGrpSpPr>
            <p:cNvPr id="92" name="Google Shape;92;p13"/>
            <p:cNvGrpSpPr/>
            <p:nvPr/>
          </p:nvGrpSpPr>
          <p:grpSpPr>
            <a:xfrm>
              <a:off x="0" y="0"/>
              <a:ext cx="5968330" cy="7345637"/>
              <a:chOff x="0" y="0"/>
              <a:chExt cx="660400" cy="812800"/>
            </a:xfrm>
          </p:grpSpPr>
          <p:sp>
            <p:nvSpPr>
              <p:cNvPr id="93" name="Google Shape;93;p1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5" name="Google Shape;95;p13"/>
            <p:cNvGrpSpPr/>
            <p:nvPr/>
          </p:nvGrpSpPr>
          <p:grpSpPr>
            <a:xfrm>
              <a:off x="348677" y="429141"/>
              <a:ext cx="5270975" cy="6487354"/>
              <a:chOff x="0" y="0"/>
              <a:chExt cx="660400" cy="812800"/>
            </a:xfrm>
          </p:grpSpPr>
          <p:sp>
            <p:nvSpPr>
              <p:cNvPr id="96" name="Google Shape;96;p1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8" name="Google Shape;98;p13"/>
            <p:cNvGrpSpPr/>
            <p:nvPr/>
          </p:nvGrpSpPr>
          <p:grpSpPr>
            <a:xfrm>
              <a:off x="692894" y="852793"/>
              <a:ext cx="4582541" cy="5640050"/>
              <a:chOff x="0" y="0"/>
              <a:chExt cx="660400" cy="812800"/>
            </a:xfrm>
          </p:grpSpPr>
          <p:sp>
            <p:nvSpPr>
              <p:cNvPr id="99" name="Google Shape;99;p1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4DA1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cxnSp>
        <p:nvCxnSpPr>
          <p:cNvPr id="101" name="Google Shape;101;p13"/>
          <p:cNvCxnSpPr/>
          <p:nvPr/>
        </p:nvCxnSpPr>
        <p:spPr>
          <a:xfrm>
            <a:off x="1592374" y="1883323"/>
            <a:ext cx="13354541" cy="0"/>
          </a:xfrm>
          <a:prstGeom prst="straightConnector1">
            <a:avLst/>
          </a:prstGeom>
          <a:noFill/>
          <a:ln w="38100" cap="flat" cmpd="sng">
            <a:solidFill>
              <a:srgbClr val="0B1320"/>
            </a:solidFill>
            <a:prstDash val="solid"/>
            <a:round/>
            <a:headEnd type="none" w="sm" len="sm"/>
            <a:tailEnd type="none" w="sm" len="sm"/>
          </a:ln>
        </p:spPr>
      </p:cxnSp>
      <p:grpSp>
        <p:nvGrpSpPr>
          <p:cNvPr id="102" name="Google Shape;102;p13"/>
          <p:cNvGrpSpPr/>
          <p:nvPr/>
        </p:nvGrpSpPr>
        <p:grpSpPr>
          <a:xfrm>
            <a:off x="15328896" y="1678999"/>
            <a:ext cx="406823" cy="408647"/>
            <a:chOff x="1813" y="0"/>
            <a:chExt cx="809173" cy="812800"/>
          </a:xfrm>
        </p:grpSpPr>
        <p:sp>
          <p:nvSpPr>
            <p:cNvPr id="103" name="Google Shape;103;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5" name="Google Shape;105;p13"/>
          <p:cNvGrpSpPr/>
          <p:nvPr/>
        </p:nvGrpSpPr>
        <p:grpSpPr>
          <a:xfrm>
            <a:off x="15892570" y="1678999"/>
            <a:ext cx="406823" cy="408647"/>
            <a:chOff x="1813" y="0"/>
            <a:chExt cx="809173" cy="812800"/>
          </a:xfrm>
        </p:grpSpPr>
        <p:sp>
          <p:nvSpPr>
            <p:cNvPr id="106" name="Google Shape;106;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8" name="Google Shape;108;p13"/>
          <p:cNvGrpSpPr/>
          <p:nvPr/>
        </p:nvGrpSpPr>
        <p:grpSpPr>
          <a:xfrm>
            <a:off x="16453618" y="1678999"/>
            <a:ext cx="406823" cy="408647"/>
            <a:chOff x="1813" y="0"/>
            <a:chExt cx="809173" cy="812800"/>
          </a:xfrm>
        </p:grpSpPr>
        <p:sp>
          <p:nvSpPr>
            <p:cNvPr id="109" name="Google Shape;109;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Google Shape;90;p13">
            <a:extLst>
              <a:ext uri="{FF2B5EF4-FFF2-40B4-BE49-F238E27FC236}">
                <a16:creationId xmlns:a16="http://schemas.microsoft.com/office/drawing/2014/main" id="{DDEE6CEC-60C8-6075-D7A1-82BA9E82AFB5}"/>
              </a:ext>
            </a:extLst>
          </p:cNvPr>
          <p:cNvSpPr txBox="1"/>
          <p:nvPr/>
        </p:nvSpPr>
        <p:spPr>
          <a:xfrm>
            <a:off x="2338240" y="7233877"/>
            <a:ext cx="3871135" cy="1034129"/>
          </a:xfrm>
          <a:prstGeom prst="rect">
            <a:avLst/>
          </a:prstGeom>
          <a:noFill/>
          <a:ln>
            <a:noFill/>
          </a:ln>
        </p:spPr>
        <p:txBody>
          <a:bodyPr spcFirstLastPara="1" wrap="square" lIns="0" tIns="0" rIns="0" bIns="0" anchor="t" anchorCtr="0">
            <a:spAutoFit/>
          </a:bodyPr>
          <a:lstStyle/>
          <a:p>
            <a:pPr marL="0" marR="0" lvl="0" indent="0" algn="l" rtl="0">
              <a:lnSpc>
                <a:spcPct val="119998"/>
              </a:lnSpc>
              <a:spcBef>
                <a:spcPts val="0"/>
              </a:spcBef>
              <a:spcAft>
                <a:spcPts val="0"/>
              </a:spcAft>
              <a:buNone/>
            </a:pPr>
            <a:r>
              <a:rPr lang="en-US" sz="2800" dirty="0">
                <a:solidFill>
                  <a:srgbClr val="0B1320"/>
                </a:solidFill>
                <a:latin typeface="Playfair Display Black"/>
                <a:ea typeface="Playfair Display Black"/>
                <a:cs typeface="Playfair Display Black"/>
                <a:sym typeface="Playfair Display Black"/>
              </a:rPr>
              <a:t>Presented by:</a:t>
            </a:r>
          </a:p>
          <a:p>
            <a:pPr marL="0" marR="0" lvl="0" indent="0" algn="l" rtl="0">
              <a:lnSpc>
                <a:spcPct val="119998"/>
              </a:lnSpc>
              <a:spcBef>
                <a:spcPts val="0"/>
              </a:spcBef>
              <a:spcAft>
                <a:spcPts val="0"/>
              </a:spcAft>
              <a:buNone/>
            </a:pPr>
            <a:r>
              <a:rPr lang="en-US" sz="2800" dirty="0">
                <a:solidFill>
                  <a:srgbClr val="0B1320"/>
                </a:solidFill>
                <a:latin typeface="Playfair Display Black"/>
                <a:ea typeface="Playfair Display Black"/>
                <a:cs typeface="Playfair Display Black"/>
                <a:sym typeface="Playfair Display Black"/>
              </a:rPr>
              <a:t>Sumesh S Dhotre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cBhvr additive="base">
                                        <p:cTn id="7" dur="500" fill="hold"/>
                                        <p:tgtEl>
                                          <p:spTgt spid="90"/>
                                        </p:tgtEl>
                                        <p:attrNameLst>
                                          <p:attrName>ppt_x</p:attrName>
                                        </p:attrNameLst>
                                      </p:cBhvr>
                                      <p:tavLst>
                                        <p:tav tm="0">
                                          <p:val>
                                            <p:strVal val="#ppt_x"/>
                                          </p:val>
                                        </p:tav>
                                        <p:tav tm="100000">
                                          <p:val>
                                            <p:strVal val="#ppt_x"/>
                                          </p:val>
                                        </p:tav>
                                      </p:tavLst>
                                    </p:anim>
                                    <p:anim calcmode="lin" valueType="num">
                                      <p:cBhvr additive="base">
                                        <p:cTn id="8" dur="500" fill="hold"/>
                                        <p:tgtEl>
                                          <p:spTgt spid="9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248"/>
        <p:cNvGrpSpPr/>
        <p:nvPr/>
      </p:nvGrpSpPr>
      <p:grpSpPr>
        <a:xfrm>
          <a:off x="0" y="0"/>
          <a:ext cx="0" cy="0"/>
          <a:chOff x="0" y="0"/>
          <a:chExt cx="0" cy="0"/>
        </a:xfrm>
      </p:grpSpPr>
      <p:cxnSp>
        <p:nvCxnSpPr>
          <p:cNvPr id="257" name="Google Shape;257;p18"/>
          <p:cNvCxnSpPr/>
          <p:nvPr/>
        </p:nvCxnSpPr>
        <p:spPr>
          <a:xfrm>
            <a:off x="3273949" y="9462624"/>
            <a:ext cx="13985351" cy="0"/>
          </a:xfrm>
          <a:prstGeom prst="straightConnector1">
            <a:avLst/>
          </a:prstGeom>
          <a:noFill/>
          <a:ln w="38100" cap="flat" cmpd="sng">
            <a:solidFill>
              <a:srgbClr val="0B1320"/>
            </a:solidFill>
            <a:prstDash val="solid"/>
            <a:round/>
            <a:headEnd type="none" w="sm" len="sm"/>
            <a:tailEnd type="none" w="sm" len="sm"/>
          </a:ln>
        </p:spPr>
      </p:cxnSp>
      <p:grpSp>
        <p:nvGrpSpPr>
          <p:cNvPr id="258" name="Google Shape;258;p18"/>
          <p:cNvGrpSpPr/>
          <p:nvPr/>
        </p:nvGrpSpPr>
        <p:grpSpPr>
          <a:xfrm>
            <a:off x="1029612" y="9258300"/>
            <a:ext cx="406823" cy="408647"/>
            <a:chOff x="1813" y="0"/>
            <a:chExt cx="809173" cy="812800"/>
          </a:xfrm>
        </p:grpSpPr>
        <p:sp>
          <p:nvSpPr>
            <p:cNvPr id="259" name="Google Shape;259;p18"/>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1" name="Google Shape;261;p18"/>
          <p:cNvGrpSpPr/>
          <p:nvPr/>
        </p:nvGrpSpPr>
        <p:grpSpPr>
          <a:xfrm>
            <a:off x="1593286" y="9258300"/>
            <a:ext cx="406823" cy="408647"/>
            <a:chOff x="1813" y="0"/>
            <a:chExt cx="809173" cy="812800"/>
          </a:xfrm>
        </p:grpSpPr>
        <p:sp>
          <p:nvSpPr>
            <p:cNvPr id="262" name="Google Shape;262;p18"/>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8"/>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4" name="Google Shape;264;p18"/>
          <p:cNvGrpSpPr/>
          <p:nvPr/>
        </p:nvGrpSpPr>
        <p:grpSpPr>
          <a:xfrm>
            <a:off x="2154334" y="9258300"/>
            <a:ext cx="406823" cy="408647"/>
            <a:chOff x="1813" y="0"/>
            <a:chExt cx="809173" cy="812800"/>
          </a:xfrm>
        </p:grpSpPr>
        <p:sp>
          <p:nvSpPr>
            <p:cNvPr id="265" name="Google Shape;265;p18"/>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8"/>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2" name="Google Shape;250;p18">
            <a:extLst>
              <a:ext uri="{FF2B5EF4-FFF2-40B4-BE49-F238E27FC236}">
                <a16:creationId xmlns:a16="http://schemas.microsoft.com/office/drawing/2014/main" id="{9FBB87FE-DF9D-99A0-C7EF-3B4F45C0884B}"/>
              </a:ext>
            </a:extLst>
          </p:cNvPr>
          <p:cNvSpPr txBox="1"/>
          <p:nvPr/>
        </p:nvSpPr>
        <p:spPr>
          <a:xfrm>
            <a:off x="1630685" y="6878441"/>
            <a:ext cx="15332481" cy="1797939"/>
          </a:xfrm>
          <a:prstGeom prst="roundRect">
            <a:avLst/>
          </a:prstGeom>
          <a:noFill/>
          <a:ln>
            <a:noFill/>
          </a:ln>
        </p:spPr>
        <p:txBody>
          <a:bodyPr spcFirstLastPara="1" wrap="square" lIns="0" tIns="0" rIns="0" bIns="0" anchor="t" anchorCtr="0">
            <a:spAutoFit/>
          </a:bodyPr>
          <a:lstStyle/>
          <a:p>
            <a:pPr marL="0" marR="0" lvl="0" indent="0" rtl="0">
              <a:lnSpc>
                <a:spcPct val="120000"/>
              </a:lnSpc>
              <a:spcBef>
                <a:spcPts val="0"/>
              </a:spcBef>
              <a:spcAft>
                <a:spcPts val="0"/>
              </a:spcAft>
              <a:buNone/>
            </a:pPr>
            <a:r>
              <a:rPr lang="en-US" sz="2200" dirty="0"/>
              <a:t>According to this chart, Pune is the only city that has experienced an increased in active users of 17% growth. while Chennai and Chandigarh remains unchanged after the 5G launch. Whereas Mumbai and Delhi witnessed a decrease of 14.4% and 17.5% in active users after the 5G launch. Therefore, we need to investigate in this cities to find the reason behind the decline in active users.</a:t>
            </a:r>
            <a:endParaRPr sz="2200" dirty="0"/>
          </a:p>
        </p:txBody>
      </p:sp>
      <p:pic>
        <p:nvPicPr>
          <p:cNvPr id="3" name="Picture 2" descr="A picture containing line, screenshot, plot, text&#10;&#10;Description automatically generated">
            <a:extLst>
              <a:ext uri="{FF2B5EF4-FFF2-40B4-BE49-F238E27FC236}">
                <a16:creationId xmlns:a16="http://schemas.microsoft.com/office/drawing/2014/main" id="{117A4732-88BA-DF5D-F60E-D079BD4FD18D}"/>
              </a:ext>
            </a:extLst>
          </p:cNvPr>
          <p:cNvPicPr>
            <a:picLocks noChangeAspect="1"/>
          </p:cNvPicPr>
          <p:nvPr/>
        </p:nvPicPr>
        <p:blipFill>
          <a:blip r:embed="rId3"/>
          <a:stretch>
            <a:fillRect/>
          </a:stretch>
        </p:blipFill>
        <p:spPr>
          <a:xfrm>
            <a:off x="1179871" y="824375"/>
            <a:ext cx="16079430" cy="5523292"/>
          </a:xfrm>
          <a:prstGeom prst="rect">
            <a:avLst/>
          </a:prstGeom>
        </p:spPr>
      </p:pic>
    </p:spTree>
    <p:extLst>
      <p:ext uri="{BB962C8B-B14F-4D97-AF65-F5344CB8AC3E}">
        <p14:creationId xmlns:p14="http://schemas.microsoft.com/office/powerpoint/2010/main" val="2117979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248"/>
        <p:cNvGrpSpPr/>
        <p:nvPr/>
      </p:nvGrpSpPr>
      <p:grpSpPr>
        <a:xfrm>
          <a:off x="0" y="0"/>
          <a:ext cx="0" cy="0"/>
          <a:chOff x="0" y="0"/>
          <a:chExt cx="0" cy="0"/>
        </a:xfrm>
      </p:grpSpPr>
      <p:cxnSp>
        <p:nvCxnSpPr>
          <p:cNvPr id="257" name="Google Shape;257;p18"/>
          <p:cNvCxnSpPr/>
          <p:nvPr/>
        </p:nvCxnSpPr>
        <p:spPr>
          <a:xfrm>
            <a:off x="3273949" y="9462624"/>
            <a:ext cx="13985351" cy="0"/>
          </a:xfrm>
          <a:prstGeom prst="straightConnector1">
            <a:avLst/>
          </a:prstGeom>
          <a:noFill/>
          <a:ln w="38100" cap="flat" cmpd="sng">
            <a:solidFill>
              <a:srgbClr val="0B1320"/>
            </a:solidFill>
            <a:prstDash val="solid"/>
            <a:round/>
            <a:headEnd type="none" w="sm" len="sm"/>
            <a:tailEnd type="none" w="sm" len="sm"/>
          </a:ln>
        </p:spPr>
      </p:cxnSp>
      <p:grpSp>
        <p:nvGrpSpPr>
          <p:cNvPr id="258" name="Google Shape;258;p18"/>
          <p:cNvGrpSpPr/>
          <p:nvPr/>
        </p:nvGrpSpPr>
        <p:grpSpPr>
          <a:xfrm>
            <a:off x="1029612" y="9258300"/>
            <a:ext cx="406823" cy="408647"/>
            <a:chOff x="1813" y="0"/>
            <a:chExt cx="809173" cy="812800"/>
          </a:xfrm>
        </p:grpSpPr>
        <p:sp>
          <p:nvSpPr>
            <p:cNvPr id="259" name="Google Shape;259;p18"/>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1" name="Google Shape;261;p18"/>
          <p:cNvGrpSpPr/>
          <p:nvPr/>
        </p:nvGrpSpPr>
        <p:grpSpPr>
          <a:xfrm>
            <a:off x="1593286" y="9258300"/>
            <a:ext cx="406823" cy="408647"/>
            <a:chOff x="1813" y="0"/>
            <a:chExt cx="809173" cy="812800"/>
          </a:xfrm>
        </p:grpSpPr>
        <p:sp>
          <p:nvSpPr>
            <p:cNvPr id="262" name="Google Shape;262;p18"/>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8"/>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4" name="Google Shape;264;p18"/>
          <p:cNvGrpSpPr/>
          <p:nvPr/>
        </p:nvGrpSpPr>
        <p:grpSpPr>
          <a:xfrm>
            <a:off x="2154334" y="9258300"/>
            <a:ext cx="406823" cy="408647"/>
            <a:chOff x="1813" y="0"/>
            <a:chExt cx="809173" cy="812800"/>
          </a:xfrm>
        </p:grpSpPr>
        <p:sp>
          <p:nvSpPr>
            <p:cNvPr id="265" name="Google Shape;265;p18"/>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8"/>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72" name="Google Shape;272;p18"/>
          <p:cNvGrpSpPr/>
          <p:nvPr/>
        </p:nvGrpSpPr>
        <p:grpSpPr>
          <a:xfrm>
            <a:off x="14822627" y="-5596608"/>
            <a:ext cx="5858410" cy="7210351"/>
            <a:chOff x="0" y="0"/>
            <a:chExt cx="7811213" cy="9613801"/>
          </a:xfrm>
        </p:grpSpPr>
        <p:grpSp>
          <p:nvGrpSpPr>
            <p:cNvPr id="273" name="Google Shape;273;p18"/>
            <p:cNvGrpSpPr/>
            <p:nvPr/>
          </p:nvGrpSpPr>
          <p:grpSpPr>
            <a:xfrm rot="10800000">
              <a:off x="0" y="0"/>
              <a:ext cx="7811213" cy="9613801"/>
              <a:chOff x="0" y="0"/>
              <a:chExt cx="660400" cy="812800"/>
            </a:xfrm>
          </p:grpSpPr>
          <p:sp>
            <p:nvSpPr>
              <p:cNvPr id="274" name="Google Shape;274;p18"/>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76" name="Google Shape;276;p18"/>
            <p:cNvGrpSpPr/>
            <p:nvPr/>
          </p:nvGrpSpPr>
          <p:grpSpPr>
            <a:xfrm rot="10800000">
              <a:off x="456341" y="561650"/>
              <a:ext cx="6898532" cy="8490500"/>
              <a:chOff x="0" y="0"/>
              <a:chExt cx="660400" cy="812800"/>
            </a:xfrm>
          </p:grpSpPr>
          <p:sp>
            <p:nvSpPr>
              <p:cNvPr id="277" name="Google Shape;277;p18"/>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79" name="Google Shape;279;p18"/>
            <p:cNvGrpSpPr/>
            <p:nvPr/>
          </p:nvGrpSpPr>
          <p:grpSpPr>
            <a:xfrm rot="10800000">
              <a:off x="906844" y="1116116"/>
              <a:ext cx="5997524" cy="7381569"/>
              <a:chOff x="0" y="0"/>
              <a:chExt cx="660400" cy="812800"/>
            </a:xfrm>
          </p:grpSpPr>
          <p:sp>
            <p:nvSpPr>
              <p:cNvPr id="280" name="Google Shape;280;p18"/>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8"/>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9" name="Google Shape;648;p28">
            <a:extLst>
              <a:ext uri="{FF2B5EF4-FFF2-40B4-BE49-F238E27FC236}">
                <a16:creationId xmlns:a16="http://schemas.microsoft.com/office/drawing/2014/main" id="{6F120A18-92CA-2D02-0E02-F6709B95858C}"/>
              </a:ext>
            </a:extLst>
          </p:cNvPr>
          <p:cNvSpPr/>
          <p:nvPr/>
        </p:nvSpPr>
        <p:spPr>
          <a:xfrm>
            <a:off x="536168" y="448693"/>
            <a:ext cx="6975988" cy="1138857"/>
          </a:xfrm>
          <a:custGeom>
            <a:avLst/>
            <a:gdLst/>
            <a:ahLst/>
            <a:cxnLst/>
            <a:rect l="l" t="t" r="r" b="b"/>
            <a:pathLst>
              <a:path w="1490774" h="1419689" extrusionOk="0">
                <a:moveTo>
                  <a:pt x="65653" y="0"/>
                </a:moveTo>
                <a:lnTo>
                  <a:pt x="1425121" y="0"/>
                </a:lnTo>
                <a:cubicBezTo>
                  <a:pt x="1461380" y="0"/>
                  <a:pt x="1490774" y="29394"/>
                  <a:pt x="1490774" y="65653"/>
                </a:cubicBezTo>
                <a:lnTo>
                  <a:pt x="1490774" y="1354036"/>
                </a:lnTo>
                <a:cubicBezTo>
                  <a:pt x="1490774" y="1390295"/>
                  <a:pt x="1461380" y="1419689"/>
                  <a:pt x="1425121" y="1419689"/>
                </a:cubicBezTo>
                <a:lnTo>
                  <a:pt x="65653" y="1419689"/>
                </a:lnTo>
                <a:cubicBezTo>
                  <a:pt x="29394" y="1419689"/>
                  <a:pt x="0" y="1390295"/>
                  <a:pt x="0" y="1354036"/>
                </a:cubicBezTo>
                <a:lnTo>
                  <a:pt x="0" y="65653"/>
                </a:lnTo>
                <a:cubicBezTo>
                  <a:pt x="0" y="29394"/>
                  <a:pt x="29394" y="0"/>
                  <a:pt x="65653" y="0"/>
                </a:cubicBezTo>
                <a:close/>
              </a:path>
            </a:pathLst>
          </a:custGeom>
          <a:solidFill>
            <a:srgbClr val="000000">
              <a:alpha val="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US" sz="2800" b="0" i="0" u="none" strike="noStrike" cap="none" dirty="0">
                <a:solidFill>
                  <a:schemeClr val="tx1"/>
                </a:solidFill>
                <a:latin typeface="Playfair Display Black"/>
                <a:ea typeface="Playfair Display Black"/>
                <a:cs typeface="Playfair Display Black"/>
                <a:sym typeface="Playfair Display Black"/>
              </a:rPr>
              <a:t>02.Which KPI is underperforming after the 5G launch?</a:t>
            </a:r>
            <a:endParaRPr lang="en-US" sz="2800" dirty="0">
              <a:solidFill>
                <a:schemeClr val="tx1"/>
              </a:solidFill>
            </a:endParaRPr>
          </a:p>
        </p:txBody>
      </p:sp>
      <p:sp>
        <p:nvSpPr>
          <p:cNvPr id="15" name="Google Shape;250;p18">
            <a:extLst>
              <a:ext uri="{FF2B5EF4-FFF2-40B4-BE49-F238E27FC236}">
                <a16:creationId xmlns:a16="http://schemas.microsoft.com/office/drawing/2014/main" id="{93B8DE80-B02B-3E14-CED6-BB6B3F872441}"/>
              </a:ext>
            </a:extLst>
          </p:cNvPr>
          <p:cNvSpPr txBox="1"/>
          <p:nvPr/>
        </p:nvSpPr>
        <p:spPr>
          <a:xfrm>
            <a:off x="10225101" y="1613743"/>
            <a:ext cx="6211255" cy="817245"/>
          </a:xfrm>
          <a:prstGeom prst="round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800" dirty="0">
                <a:solidFill>
                  <a:srgbClr val="0B1320"/>
                </a:solidFill>
                <a:latin typeface="Roboto"/>
                <a:ea typeface="Roboto"/>
                <a:cs typeface="Roboto"/>
                <a:sym typeface="Roboto"/>
              </a:rPr>
              <a:t>Total Unsubscribed Users:  </a:t>
            </a:r>
            <a:r>
              <a:rPr lang="en-US" sz="4000" dirty="0">
                <a:solidFill>
                  <a:srgbClr val="0B1320"/>
                </a:solidFill>
                <a:latin typeface="Roboto"/>
                <a:ea typeface="Roboto"/>
                <a:cs typeface="Roboto"/>
                <a:sym typeface="Roboto"/>
              </a:rPr>
              <a:t>12.6M</a:t>
            </a:r>
            <a:r>
              <a:rPr lang="en-US" sz="2800" dirty="0">
                <a:solidFill>
                  <a:srgbClr val="0B1320"/>
                </a:solidFill>
                <a:latin typeface="Roboto"/>
                <a:ea typeface="Roboto"/>
                <a:cs typeface="Roboto"/>
                <a:sym typeface="Roboto"/>
              </a:rPr>
              <a:t> </a:t>
            </a:r>
            <a:endParaRPr sz="2800" dirty="0"/>
          </a:p>
        </p:txBody>
      </p:sp>
      <p:sp>
        <p:nvSpPr>
          <p:cNvPr id="5" name="Google Shape;250;p18">
            <a:extLst>
              <a:ext uri="{FF2B5EF4-FFF2-40B4-BE49-F238E27FC236}">
                <a16:creationId xmlns:a16="http://schemas.microsoft.com/office/drawing/2014/main" id="{4528F937-4B71-DA3C-D214-705136F66931}"/>
              </a:ext>
            </a:extLst>
          </p:cNvPr>
          <p:cNvSpPr txBox="1"/>
          <p:nvPr/>
        </p:nvSpPr>
        <p:spPr>
          <a:xfrm>
            <a:off x="9540446" y="7747169"/>
            <a:ext cx="6491052" cy="812530"/>
          </a:xfrm>
          <a:prstGeom prst="rect">
            <a:avLst/>
          </a:prstGeom>
          <a:noFill/>
          <a:ln>
            <a:noFill/>
          </a:ln>
        </p:spPr>
        <p:txBody>
          <a:bodyPr spcFirstLastPara="1" wrap="square" lIns="0" tIns="0" rIns="0" bIns="0" anchor="t" anchorCtr="0">
            <a:spAutoFit/>
          </a:bodyPr>
          <a:lstStyle/>
          <a:p>
            <a:pPr marL="0" marR="0" lvl="0" indent="0" rtl="0">
              <a:lnSpc>
                <a:spcPct val="120000"/>
              </a:lnSpc>
              <a:spcBef>
                <a:spcPts val="0"/>
              </a:spcBef>
              <a:spcAft>
                <a:spcPts val="0"/>
              </a:spcAft>
              <a:buNone/>
            </a:pPr>
            <a:r>
              <a:rPr lang="en-US" sz="2200" dirty="0">
                <a:solidFill>
                  <a:schemeClr val="tx1"/>
                </a:solidFill>
              </a:rPr>
              <a:t>Unsubscribed Users have </a:t>
            </a:r>
            <a:r>
              <a:rPr lang="en-US" sz="2200" dirty="0">
                <a:solidFill>
                  <a:srgbClr val="FF0000"/>
                </a:solidFill>
              </a:rPr>
              <a:t>increased</a:t>
            </a:r>
            <a:r>
              <a:rPr lang="en-US" sz="2200" dirty="0">
                <a:solidFill>
                  <a:schemeClr val="tx1"/>
                </a:solidFill>
              </a:rPr>
              <a:t> with the change% of around </a:t>
            </a:r>
            <a:r>
              <a:rPr lang="en-US" sz="2200" dirty="0">
                <a:solidFill>
                  <a:srgbClr val="FF0000"/>
                </a:solidFill>
              </a:rPr>
              <a:t>23.50% </a:t>
            </a:r>
            <a:r>
              <a:rPr lang="en-US" sz="2200" dirty="0">
                <a:solidFill>
                  <a:schemeClr val="tx1"/>
                </a:solidFill>
              </a:rPr>
              <a:t>after the 5G launch</a:t>
            </a:r>
            <a:endParaRPr sz="2200" dirty="0">
              <a:solidFill>
                <a:schemeClr val="tx1"/>
              </a:solidFill>
            </a:endParaRPr>
          </a:p>
        </p:txBody>
      </p:sp>
      <p:pic>
        <p:nvPicPr>
          <p:cNvPr id="2" name="Picture 1" descr="A hand pressing a button&#10;&#10;Description automatically generated with low confidence">
            <a:extLst>
              <a:ext uri="{FF2B5EF4-FFF2-40B4-BE49-F238E27FC236}">
                <a16:creationId xmlns:a16="http://schemas.microsoft.com/office/drawing/2014/main" id="{746CFA63-35FF-3B0D-68AB-4466CB465139}"/>
              </a:ext>
            </a:extLst>
          </p:cNvPr>
          <p:cNvPicPr>
            <a:picLocks noChangeAspect="1"/>
          </p:cNvPicPr>
          <p:nvPr/>
        </p:nvPicPr>
        <p:blipFill>
          <a:blip r:embed="rId3"/>
          <a:stretch>
            <a:fillRect/>
          </a:stretch>
        </p:blipFill>
        <p:spPr>
          <a:xfrm>
            <a:off x="8981768" y="1613743"/>
            <a:ext cx="899652" cy="899652"/>
          </a:xfrm>
          <a:prstGeom prst="rect">
            <a:avLst/>
          </a:prstGeom>
        </p:spPr>
      </p:pic>
      <p:pic>
        <p:nvPicPr>
          <p:cNvPr id="4" name="Picture 3" descr="A picture containing text, screenshot, font, logo&#10;&#10;Description automatically generated">
            <a:extLst>
              <a:ext uri="{FF2B5EF4-FFF2-40B4-BE49-F238E27FC236}">
                <a16:creationId xmlns:a16="http://schemas.microsoft.com/office/drawing/2014/main" id="{70704AAE-E08C-B7B6-9C9A-83303622D02E}"/>
              </a:ext>
            </a:extLst>
          </p:cNvPr>
          <p:cNvPicPr>
            <a:picLocks noChangeAspect="1"/>
          </p:cNvPicPr>
          <p:nvPr/>
        </p:nvPicPr>
        <p:blipFill>
          <a:blip r:embed="rId4"/>
          <a:stretch>
            <a:fillRect/>
          </a:stretch>
        </p:blipFill>
        <p:spPr>
          <a:xfrm>
            <a:off x="9066628" y="2804682"/>
            <a:ext cx="7092545" cy="4425944"/>
          </a:xfrm>
          <a:prstGeom prst="rect">
            <a:avLst/>
          </a:prstGeom>
        </p:spPr>
      </p:pic>
      <p:sp>
        <p:nvSpPr>
          <p:cNvPr id="3" name="Google Shape;250;p18">
            <a:extLst>
              <a:ext uri="{FF2B5EF4-FFF2-40B4-BE49-F238E27FC236}">
                <a16:creationId xmlns:a16="http://schemas.microsoft.com/office/drawing/2014/main" id="{3368494F-569E-172B-C916-34B2035974F5}"/>
              </a:ext>
            </a:extLst>
          </p:cNvPr>
          <p:cNvSpPr txBox="1"/>
          <p:nvPr/>
        </p:nvSpPr>
        <p:spPr>
          <a:xfrm>
            <a:off x="1399036" y="3365913"/>
            <a:ext cx="7092544" cy="1034129"/>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800" dirty="0">
                <a:solidFill>
                  <a:srgbClr val="0B1320"/>
                </a:solidFill>
                <a:latin typeface="Roboto"/>
                <a:ea typeface="Roboto"/>
                <a:cs typeface="Roboto"/>
                <a:sym typeface="Roboto"/>
              </a:rPr>
              <a:t>There are two KPI’s which have underperformed post 5G launch:</a:t>
            </a:r>
          </a:p>
        </p:txBody>
      </p:sp>
      <p:sp>
        <p:nvSpPr>
          <p:cNvPr id="6" name="Google Shape;250;p18">
            <a:extLst>
              <a:ext uri="{FF2B5EF4-FFF2-40B4-BE49-F238E27FC236}">
                <a16:creationId xmlns:a16="http://schemas.microsoft.com/office/drawing/2014/main" id="{4309F5F3-7531-2418-5CF5-D5AD1678F502}"/>
              </a:ext>
            </a:extLst>
          </p:cNvPr>
          <p:cNvSpPr txBox="1"/>
          <p:nvPr/>
        </p:nvSpPr>
        <p:spPr>
          <a:xfrm>
            <a:off x="2474583" y="4840696"/>
            <a:ext cx="3099158" cy="51706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800" dirty="0">
                <a:solidFill>
                  <a:srgbClr val="0B1320"/>
                </a:solidFill>
                <a:latin typeface="Roboto"/>
                <a:ea typeface="Roboto"/>
                <a:cs typeface="Roboto"/>
                <a:sym typeface="Roboto"/>
              </a:rPr>
              <a:t>Total Active Users</a:t>
            </a:r>
          </a:p>
        </p:txBody>
      </p:sp>
      <p:pic>
        <p:nvPicPr>
          <p:cNvPr id="7" name="Picture 6" descr="A blue and green logo&#10;&#10;Description automatically generated with low confidence">
            <a:extLst>
              <a:ext uri="{FF2B5EF4-FFF2-40B4-BE49-F238E27FC236}">
                <a16:creationId xmlns:a16="http://schemas.microsoft.com/office/drawing/2014/main" id="{B8282810-9E4A-2722-8CAE-5FD6B9460BC6}"/>
              </a:ext>
            </a:extLst>
          </p:cNvPr>
          <p:cNvPicPr>
            <a:picLocks noChangeAspect="1"/>
          </p:cNvPicPr>
          <p:nvPr/>
        </p:nvPicPr>
        <p:blipFill>
          <a:blip r:embed="rId5"/>
          <a:stretch>
            <a:fillRect/>
          </a:stretch>
        </p:blipFill>
        <p:spPr>
          <a:xfrm>
            <a:off x="1177166" y="4683108"/>
            <a:ext cx="832239" cy="832239"/>
          </a:xfrm>
          <a:prstGeom prst="rect">
            <a:avLst/>
          </a:prstGeom>
        </p:spPr>
      </p:pic>
      <p:pic>
        <p:nvPicPr>
          <p:cNvPr id="8" name="Picture 7" descr="A hand pressing a button&#10;&#10;Description automatically generated with low confidence">
            <a:extLst>
              <a:ext uri="{FF2B5EF4-FFF2-40B4-BE49-F238E27FC236}">
                <a16:creationId xmlns:a16="http://schemas.microsoft.com/office/drawing/2014/main" id="{2BFE0B82-2D3C-A018-DEE7-9B218B09A206}"/>
              </a:ext>
            </a:extLst>
          </p:cNvPr>
          <p:cNvPicPr>
            <a:picLocks noChangeAspect="1"/>
          </p:cNvPicPr>
          <p:nvPr/>
        </p:nvPicPr>
        <p:blipFill>
          <a:blip r:embed="rId3"/>
          <a:stretch>
            <a:fillRect/>
          </a:stretch>
        </p:blipFill>
        <p:spPr>
          <a:xfrm>
            <a:off x="1233023" y="5842461"/>
            <a:ext cx="738091" cy="738091"/>
          </a:xfrm>
          <a:prstGeom prst="rect">
            <a:avLst/>
          </a:prstGeom>
        </p:spPr>
      </p:pic>
      <p:sp>
        <p:nvSpPr>
          <p:cNvPr id="10" name="Google Shape;250;p18">
            <a:extLst>
              <a:ext uri="{FF2B5EF4-FFF2-40B4-BE49-F238E27FC236}">
                <a16:creationId xmlns:a16="http://schemas.microsoft.com/office/drawing/2014/main" id="{3D768261-656D-9F60-393D-08759BEC4568}"/>
              </a:ext>
            </a:extLst>
          </p:cNvPr>
          <p:cNvSpPr txBox="1"/>
          <p:nvPr/>
        </p:nvSpPr>
        <p:spPr>
          <a:xfrm>
            <a:off x="2469450" y="6047731"/>
            <a:ext cx="4206436" cy="51706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800" dirty="0">
                <a:solidFill>
                  <a:srgbClr val="0B1320"/>
                </a:solidFill>
                <a:latin typeface="Roboto"/>
                <a:ea typeface="Roboto"/>
                <a:cs typeface="Roboto"/>
                <a:sym typeface="Roboto"/>
              </a:rPr>
              <a:t>Total Unsubscribed Users</a:t>
            </a:r>
          </a:p>
        </p:txBody>
      </p:sp>
    </p:spTree>
    <p:extLst>
      <p:ext uri="{BB962C8B-B14F-4D97-AF65-F5344CB8AC3E}">
        <p14:creationId xmlns:p14="http://schemas.microsoft.com/office/powerpoint/2010/main" val="290397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1+#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1+#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down)">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arn(inVertical)">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248"/>
        <p:cNvGrpSpPr/>
        <p:nvPr/>
      </p:nvGrpSpPr>
      <p:grpSpPr>
        <a:xfrm>
          <a:off x="0" y="0"/>
          <a:ext cx="0" cy="0"/>
          <a:chOff x="0" y="0"/>
          <a:chExt cx="0" cy="0"/>
        </a:xfrm>
      </p:grpSpPr>
      <p:cxnSp>
        <p:nvCxnSpPr>
          <p:cNvPr id="257" name="Google Shape;257;p18"/>
          <p:cNvCxnSpPr/>
          <p:nvPr/>
        </p:nvCxnSpPr>
        <p:spPr>
          <a:xfrm>
            <a:off x="3273949" y="9462624"/>
            <a:ext cx="13985351" cy="0"/>
          </a:xfrm>
          <a:prstGeom prst="straightConnector1">
            <a:avLst/>
          </a:prstGeom>
          <a:noFill/>
          <a:ln w="38100" cap="flat" cmpd="sng">
            <a:solidFill>
              <a:srgbClr val="0B1320"/>
            </a:solidFill>
            <a:prstDash val="solid"/>
            <a:round/>
            <a:headEnd type="none" w="sm" len="sm"/>
            <a:tailEnd type="none" w="sm" len="sm"/>
          </a:ln>
        </p:spPr>
      </p:cxnSp>
      <p:grpSp>
        <p:nvGrpSpPr>
          <p:cNvPr id="258" name="Google Shape;258;p18"/>
          <p:cNvGrpSpPr/>
          <p:nvPr/>
        </p:nvGrpSpPr>
        <p:grpSpPr>
          <a:xfrm>
            <a:off x="1029612" y="9258300"/>
            <a:ext cx="406823" cy="408647"/>
            <a:chOff x="1813" y="0"/>
            <a:chExt cx="809173" cy="812800"/>
          </a:xfrm>
        </p:grpSpPr>
        <p:sp>
          <p:nvSpPr>
            <p:cNvPr id="259" name="Google Shape;259;p18"/>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1" name="Google Shape;261;p18"/>
          <p:cNvGrpSpPr/>
          <p:nvPr/>
        </p:nvGrpSpPr>
        <p:grpSpPr>
          <a:xfrm>
            <a:off x="1593286" y="9258300"/>
            <a:ext cx="406823" cy="408647"/>
            <a:chOff x="1813" y="0"/>
            <a:chExt cx="809173" cy="812800"/>
          </a:xfrm>
        </p:grpSpPr>
        <p:sp>
          <p:nvSpPr>
            <p:cNvPr id="262" name="Google Shape;262;p18"/>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8"/>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4" name="Google Shape;264;p18"/>
          <p:cNvGrpSpPr/>
          <p:nvPr/>
        </p:nvGrpSpPr>
        <p:grpSpPr>
          <a:xfrm>
            <a:off x="2154334" y="9258300"/>
            <a:ext cx="406823" cy="408647"/>
            <a:chOff x="1813" y="0"/>
            <a:chExt cx="809173" cy="812800"/>
          </a:xfrm>
        </p:grpSpPr>
        <p:sp>
          <p:nvSpPr>
            <p:cNvPr id="265" name="Google Shape;265;p18"/>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8"/>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2" name="Google Shape;250;p18">
            <a:extLst>
              <a:ext uri="{FF2B5EF4-FFF2-40B4-BE49-F238E27FC236}">
                <a16:creationId xmlns:a16="http://schemas.microsoft.com/office/drawing/2014/main" id="{9FBB87FE-DF9D-99A0-C7EF-3B4F45C0884B}"/>
              </a:ext>
            </a:extLst>
          </p:cNvPr>
          <p:cNvSpPr txBox="1"/>
          <p:nvPr/>
        </p:nvSpPr>
        <p:spPr>
          <a:xfrm>
            <a:off x="1593286" y="6609631"/>
            <a:ext cx="15013858" cy="1348454"/>
          </a:xfrm>
          <a:prstGeom prst="roundRect">
            <a:avLst/>
          </a:prstGeom>
          <a:noFill/>
          <a:ln>
            <a:noFill/>
          </a:ln>
        </p:spPr>
        <p:txBody>
          <a:bodyPr spcFirstLastPara="1" wrap="square" lIns="0" tIns="0" rIns="0" bIns="0" anchor="t" anchorCtr="0">
            <a:spAutoFit/>
          </a:bodyPr>
          <a:lstStyle/>
          <a:p>
            <a:pPr marL="0" marR="0" lvl="0" indent="0" rtl="0">
              <a:lnSpc>
                <a:spcPct val="120000"/>
              </a:lnSpc>
              <a:spcBef>
                <a:spcPts val="0"/>
              </a:spcBef>
              <a:spcAft>
                <a:spcPts val="0"/>
              </a:spcAft>
              <a:buNone/>
            </a:pPr>
            <a:r>
              <a:rPr lang="en-US" sz="2200" dirty="0"/>
              <a:t>The chart above illustrates the percentage change in unsubscribed users after the implementation of 5G, cities like Lucknow, Pune and Jaipur have experienced an increase in unsubscribed users with the percentage of 77.91%, 55.30% and 52.47% respectively</a:t>
            </a:r>
            <a:endParaRPr sz="2200" dirty="0"/>
          </a:p>
        </p:txBody>
      </p:sp>
      <p:pic>
        <p:nvPicPr>
          <p:cNvPr id="5" name="Picture 4" descr="A picture containing text, diagram, plot, line&#10;&#10;Description automatically generated">
            <a:extLst>
              <a:ext uri="{FF2B5EF4-FFF2-40B4-BE49-F238E27FC236}">
                <a16:creationId xmlns:a16="http://schemas.microsoft.com/office/drawing/2014/main" id="{59639294-1B22-CAB3-44D6-76F6EC40679A}"/>
              </a:ext>
            </a:extLst>
          </p:cNvPr>
          <p:cNvPicPr>
            <a:picLocks noChangeAspect="1"/>
          </p:cNvPicPr>
          <p:nvPr/>
        </p:nvPicPr>
        <p:blipFill>
          <a:blip r:embed="rId3"/>
          <a:stretch>
            <a:fillRect/>
          </a:stretch>
        </p:blipFill>
        <p:spPr>
          <a:xfrm>
            <a:off x="1167694" y="1145937"/>
            <a:ext cx="16091606" cy="4443699"/>
          </a:xfrm>
          <a:prstGeom prst="rect">
            <a:avLst/>
          </a:prstGeom>
        </p:spPr>
      </p:pic>
    </p:spTree>
    <p:extLst>
      <p:ext uri="{BB962C8B-B14F-4D97-AF65-F5344CB8AC3E}">
        <p14:creationId xmlns:p14="http://schemas.microsoft.com/office/powerpoint/2010/main" val="97032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323"/>
        <p:cNvGrpSpPr/>
        <p:nvPr/>
      </p:nvGrpSpPr>
      <p:grpSpPr>
        <a:xfrm>
          <a:off x="0" y="0"/>
          <a:ext cx="0" cy="0"/>
          <a:chOff x="0" y="0"/>
          <a:chExt cx="0" cy="0"/>
        </a:xfrm>
      </p:grpSpPr>
      <p:grpSp>
        <p:nvGrpSpPr>
          <p:cNvPr id="324" name="Google Shape;324;p20"/>
          <p:cNvGrpSpPr/>
          <p:nvPr/>
        </p:nvGrpSpPr>
        <p:grpSpPr>
          <a:xfrm>
            <a:off x="1028700" y="1028700"/>
            <a:ext cx="16230600" cy="8374261"/>
            <a:chOff x="0" y="-38100"/>
            <a:chExt cx="4274726" cy="2205567"/>
          </a:xfrm>
        </p:grpSpPr>
        <p:sp>
          <p:nvSpPr>
            <p:cNvPr id="325" name="Google Shape;325;p20"/>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0"/>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7" name="Google Shape;327;p20"/>
          <p:cNvSpPr txBox="1"/>
          <p:nvPr/>
        </p:nvSpPr>
        <p:spPr>
          <a:xfrm>
            <a:off x="1117135" y="3684310"/>
            <a:ext cx="2669833" cy="1551194"/>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7200" b="0" i="0" u="none" strike="noStrike" cap="none" dirty="0">
                <a:solidFill>
                  <a:srgbClr val="F3F6FA"/>
                </a:solidFill>
                <a:latin typeface="Playfair Display Black"/>
                <a:ea typeface="Playfair Display Black"/>
                <a:cs typeface="Playfair Display Black"/>
                <a:sym typeface="Playfair Display Black"/>
              </a:rPr>
              <a:t>03.</a:t>
            </a:r>
            <a:endParaRPr sz="7200" dirty="0"/>
          </a:p>
        </p:txBody>
      </p:sp>
      <p:grpSp>
        <p:nvGrpSpPr>
          <p:cNvPr id="329" name="Google Shape;329;p20"/>
          <p:cNvGrpSpPr/>
          <p:nvPr/>
        </p:nvGrpSpPr>
        <p:grpSpPr>
          <a:xfrm>
            <a:off x="-3233490" y="5979520"/>
            <a:ext cx="6999655" cy="8614961"/>
            <a:chOff x="0" y="0"/>
            <a:chExt cx="9332874" cy="11486614"/>
          </a:xfrm>
        </p:grpSpPr>
        <p:grpSp>
          <p:nvGrpSpPr>
            <p:cNvPr id="330" name="Google Shape;330;p20"/>
            <p:cNvGrpSpPr/>
            <p:nvPr/>
          </p:nvGrpSpPr>
          <p:grpSpPr>
            <a:xfrm>
              <a:off x="0" y="0"/>
              <a:ext cx="9332874" cy="11486614"/>
              <a:chOff x="0" y="0"/>
              <a:chExt cx="660400" cy="812800"/>
            </a:xfrm>
          </p:grpSpPr>
          <p:sp>
            <p:nvSpPr>
              <p:cNvPr id="331" name="Google Shape;331;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3" name="Google Shape;333;p20"/>
            <p:cNvGrpSpPr/>
            <p:nvPr/>
          </p:nvGrpSpPr>
          <p:grpSpPr>
            <a:xfrm>
              <a:off x="545238" y="671062"/>
              <a:ext cx="8242398" cy="10144490"/>
              <a:chOff x="0" y="0"/>
              <a:chExt cx="660400" cy="812800"/>
            </a:xfrm>
          </p:grpSpPr>
          <p:sp>
            <p:nvSpPr>
              <p:cNvPr id="334" name="Google Shape;334;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6" name="Google Shape;336;p20"/>
            <p:cNvGrpSpPr/>
            <p:nvPr/>
          </p:nvGrpSpPr>
          <p:grpSpPr>
            <a:xfrm>
              <a:off x="1083502" y="1333541"/>
              <a:ext cx="7165870" cy="8819533"/>
              <a:chOff x="0" y="0"/>
              <a:chExt cx="660400" cy="812800"/>
            </a:xfrm>
          </p:grpSpPr>
          <p:sp>
            <p:nvSpPr>
              <p:cNvPr id="337" name="Google Shape;337;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339" name="Google Shape;339;p20"/>
          <p:cNvGrpSpPr/>
          <p:nvPr/>
        </p:nvGrpSpPr>
        <p:grpSpPr>
          <a:xfrm rot="10800000">
            <a:off x="12273814" y="-4930652"/>
            <a:ext cx="6999655" cy="8614961"/>
            <a:chOff x="0" y="0"/>
            <a:chExt cx="9332874" cy="11486614"/>
          </a:xfrm>
        </p:grpSpPr>
        <p:grpSp>
          <p:nvGrpSpPr>
            <p:cNvPr id="340" name="Google Shape;340;p20"/>
            <p:cNvGrpSpPr/>
            <p:nvPr/>
          </p:nvGrpSpPr>
          <p:grpSpPr>
            <a:xfrm>
              <a:off x="0" y="0"/>
              <a:ext cx="9332874" cy="11486614"/>
              <a:chOff x="0" y="0"/>
              <a:chExt cx="660400" cy="812800"/>
            </a:xfrm>
          </p:grpSpPr>
          <p:sp>
            <p:nvSpPr>
              <p:cNvPr id="341" name="Google Shape;341;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43" name="Google Shape;343;p20"/>
            <p:cNvGrpSpPr/>
            <p:nvPr/>
          </p:nvGrpSpPr>
          <p:grpSpPr>
            <a:xfrm>
              <a:off x="545238" y="671062"/>
              <a:ext cx="8242398" cy="10144490"/>
              <a:chOff x="0" y="0"/>
              <a:chExt cx="660400" cy="812800"/>
            </a:xfrm>
          </p:grpSpPr>
          <p:sp>
            <p:nvSpPr>
              <p:cNvPr id="344" name="Google Shape;344;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46" name="Google Shape;346;p20"/>
            <p:cNvGrpSpPr/>
            <p:nvPr/>
          </p:nvGrpSpPr>
          <p:grpSpPr>
            <a:xfrm>
              <a:off x="1083502" y="1333541"/>
              <a:ext cx="7165870" cy="8819533"/>
              <a:chOff x="0" y="0"/>
              <a:chExt cx="660400" cy="812800"/>
            </a:xfrm>
          </p:grpSpPr>
          <p:sp>
            <p:nvSpPr>
              <p:cNvPr id="347" name="Google Shape;347;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350" name="Google Shape;350;p20"/>
          <p:cNvGrpSpPr/>
          <p:nvPr/>
        </p:nvGrpSpPr>
        <p:grpSpPr>
          <a:xfrm>
            <a:off x="15256622" y="8458610"/>
            <a:ext cx="406823" cy="408647"/>
            <a:chOff x="1813" y="0"/>
            <a:chExt cx="809173" cy="812800"/>
          </a:xfrm>
        </p:grpSpPr>
        <p:sp>
          <p:nvSpPr>
            <p:cNvPr id="351" name="Google Shape;351;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3" name="Google Shape;353;p20"/>
          <p:cNvGrpSpPr/>
          <p:nvPr/>
        </p:nvGrpSpPr>
        <p:grpSpPr>
          <a:xfrm>
            <a:off x="15860439" y="8458611"/>
            <a:ext cx="406823" cy="408647"/>
            <a:chOff x="1813" y="0"/>
            <a:chExt cx="809173" cy="812800"/>
          </a:xfrm>
        </p:grpSpPr>
        <p:sp>
          <p:nvSpPr>
            <p:cNvPr id="354" name="Google Shape;354;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6" name="Google Shape;356;p20"/>
          <p:cNvGrpSpPr/>
          <p:nvPr/>
        </p:nvGrpSpPr>
        <p:grpSpPr>
          <a:xfrm>
            <a:off x="16458164" y="8449033"/>
            <a:ext cx="406823" cy="408647"/>
            <a:chOff x="1813" y="0"/>
            <a:chExt cx="809173" cy="812800"/>
          </a:xfrm>
        </p:grpSpPr>
        <p:sp>
          <p:nvSpPr>
            <p:cNvPr id="357" name="Google Shape;357;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5" name="Google Shape;288;p19">
            <a:extLst>
              <a:ext uri="{FF2B5EF4-FFF2-40B4-BE49-F238E27FC236}">
                <a16:creationId xmlns:a16="http://schemas.microsoft.com/office/drawing/2014/main" id="{CD5E40B1-6185-6224-88A9-878C23D34F02}"/>
              </a:ext>
            </a:extLst>
          </p:cNvPr>
          <p:cNvSpPr txBox="1"/>
          <p:nvPr/>
        </p:nvSpPr>
        <p:spPr>
          <a:xfrm>
            <a:off x="3357236" y="4000148"/>
            <a:ext cx="13100928" cy="2437590"/>
          </a:xfrm>
          <a:prstGeom prst="rect">
            <a:avLst/>
          </a:prstGeom>
          <a:noFill/>
          <a:ln>
            <a:noFill/>
          </a:ln>
        </p:spPr>
        <p:txBody>
          <a:bodyPr spcFirstLastPara="1" wrap="square" lIns="0" tIns="0" rIns="0" bIns="0" anchor="t" anchorCtr="0">
            <a:spAutoFit/>
          </a:bodyPr>
          <a:lstStyle/>
          <a:p>
            <a:pPr>
              <a:lnSpc>
                <a:spcPct val="120000"/>
              </a:lnSpc>
            </a:pPr>
            <a:r>
              <a:rPr lang="en-US" sz="4400" b="0" i="0" u="none" strike="noStrike" cap="none" dirty="0">
                <a:solidFill>
                  <a:schemeClr val="bg1"/>
                </a:solidFill>
                <a:latin typeface="Playfair Display Black"/>
                <a:ea typeface="Playfair Display Black"/>
                <a:cs typeface="Playfair Display Black"/>
                <a:sym typeface="Playfair Display Black"/>
              </a:rPr>
              <a:t>After the 5G launch, which plans are performing well in terms of  revenue? Which plans are not performing well?</a:t>
            </a:r>
            <a:endParaRPr lang="en-US" sz="4400" dirty="0">
              <a:solidFill>
                <a:schemeClr val="bg1"/>
              </a:solidFill>
            </a:endParaRPr>
          </a:p>
        </p:txBody>
      </p:sp>
    </p:spTree>
    <p:extLst>
      <p:ext uri="{BB962C8B-B14F-4D97-AF65-F5344CB8AC3E}">
        <p14:creationId xmlns:p14="http://schemas.microsoft.com/office/powerpoint/2010/main" val="4211422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7"/>
                                        </p:tgtEl>
                                        <p:attrNameLst>
                                          <p:attrName>style.visibility</p:attrName>
                                        </p:attrNameLst>
                                      </p:cBhvr>
                                      <p:to>
                                        <p:strVal val="visible"/>
                                      </p:to>
                                    </p:set>
                                    <p:anim calcmode="lin" valueType="num">
                                      <p:cBhvr additive="base">
                                        <p:cTn id="7" dur="500" fill="hold"/>
                                        <p:tgtEl>
                                          <p:spTgt spid="327"/>
                                        </p:tgtEl>
                                        <p:attrNameLst>
                                          <p:attrName>ppt_x</p:attrName>
                                        </p:attrNameLst>
                                      </p:cBhvr>
                                      <p:tavLst>
                                        <p:tav tm="0">
                                          <p:val>
                                            <p:strVal val="#ppt_x"/>
                                          </p:val>
                                        </p:tav>
                                        <p:tav tm="100000">
                                          <p:val>
                                            <p:strVal val="#ppt_x"/>
                                          </p:val>
                                        </p:tav>
                                      </p:tavLst>
                                    </p:anim>
                                    <p:anim calcmode="lin" valueType="num">
                                      <p:cBhvr additive="base">
                                        <p:cTn id="8" dur="500" fill="hold"/>
                                        <p:tgtEl>
                                          <p:spTgt spid="32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248"/>
        <p:cNvGrpSpPr/>
        <p:nvPr/>
      </p:nvGrpSpPr>
      <p:grpSpPr>
        <a:xfrm>
          <a:off x="0" y="0"/>
          <a:ext cx="0" cy="0"/>
          <a:chOff x="0" y="0"/>
          <a:chExt cx="0" cy="0"/>
        </a:xfrm>
      </p:grpSpPr>
      <p:cxnSp>
        <p:nvCxnSpPr>
          <p:cNvPr id="257" name="Google Shape;257;p18"/>
          <p:cNvCxnSpPr/>
          <p:nvPr/>
        </p:nvCxnSpPr>
        <p:spPr>
          <a:xfrm>
            <a:off x="3273949" y="9462624"/>
            <a:ext cx="13985351" cy="0"/>
          </a:xfrm>
          <a:prstGeom prst="straightConnector1">
            <a:avLst/>
          </a:prstGeom>
          <a:noFill/>
          <a:ln w="38100" cap="flat" cmpd="sng">
            <a:solidFill>
              <a:srgbClr val="0B1320"/>
            </a:solidFill>
            <a:prstDash val="solid"/>
            <a:round/>
            <a:headEnd type="none" w="sm" len="sm"/>
            <a:tailEnd type="none" w="sm" len="sm"/>
          </a:ln>
        </p:spPr>
      </p:cxnSp>
      <p:grpSp>
        <p:nvGrpSpPr>
          <p:cNvPr id="258" name="Google Shape;258;p18"/>
          <p:cNvGrpSpPr/>
          <p:nvPr/>
        </p:nvGrpSpPr>
        <p:grpSpPr>
          <a:xfrm>
            <a:off x="1029612" y="9258300"/>
            <a:ext cx="406823" cy="408647"/>
            <a:chOff x="1813" y="0"/>
            <a:chExt cx="809173" cy="812800"/>
          </a:xfrm>
        </p:grpSpPr>
        <p:sp>
          <p:nvSpPr>
            <p:cNvPr id="259" name="Google Shape;259;p18"/>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1" name="Google Shape;261;p18"/>
          <p:cNvGrpSpPr/>
          <p:nvPr/>
        </p:nvGrpSpPr>
        <p:grpSpPr>
          <a:xfrm>
            <a:off x="1593286" y="9258300"/>
            <a:ext cx="406823" cy="408647"/>
            <a:chOff x="1813" y="0"/>
            <a:chExt cx="809173" cy="812800"/>
          </a:xfrm>
        </p:grpSpPr>
        <p:sp>
          <p:nvSpPr>
            <p:cNvPr id="262" name="Google Shape;262;p18"/>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8"/>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4" name="Google Shape;264;p18"/>
          <p:cNvGrpSpPr/>
          <p:nvPr/>
        </p:nvGrpSpPr>
        <p:grpSpPr>
          <a:xfrm>
            <a:off x="2154334" y="9258300"/>
            <a:ext cx="406823" cy="408647"/>
            <a:chOff x="1813" y="0"/>
            <a:chExt cx="809173" cy="812800"/>
          </a:xfrm>
        </p:grpSpPr>
        <p:sp>
          <p:nvSpPr>
            <p:cNvPr id="265" name="Google Shape;265;p18"/>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8"/>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72" name="Google Shape;272;p18"/>
          <p:cNvGrpSpPr/>
          <p:nvPr/>
        </p:nvGrpSpPr>
        <p:grpSpPr>
          <a:xfrm rot="10800000">
            <a:off x="14811214" y="7344094"/>
            <a:ext cx="5858410" cy="7210351"/>
            <a:chOff x="0" y="0"/>
            <a:chExt cx="7811213" cy="9613801"/>
          </a:xfrm>
        </p:grpSpPr>
        <p:grpSp>
          <p:nvGrpSpPr>
            <p:cNvPr id="273" name="Google Shape;273;p18"/>
            <p:cNvGrpSpPr/>
            <p:nvPr/>
          </p:nvGrpSpPr>
          <p:grpSpPr>
            <a:xfrm rot="10800000">
              <a:off x="0" y="0"/>
              <a:ext cx="7811213" cy="9613801"/>
              <a:chOff x="0" y="0"/>
              <a:chExt cx="660400" cy="812800"/>
            </a:xfrm>
          </p:grpSpPr>
          <p:sp>
            <p:nvSpPr>
              <p:cNvPr id="274" name="Google Shape;274;p18"/>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76" name="Google Shape;276;p18"/>
            <p:cNvGrpSpPr/>
            <p:nvPr/>
          </p:nvGrpSpPr>
          <p:grpSpPr>
            <a:xfrm rot="10800000">
              <a:off x="456341" y="561650"/>
              <a:ext cx="6898532" cy="8490500"/>
              <a:chOff x="0" y="0"/>
              <a:chExt cx="660400" cy="812800"/>
            </a:xfrm>
          </p:grpSpPr>
          <p:sp>
            <p:nvSpPr>
              <p:cNvPr id="277" name="Google Shape;277;p18"/>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79" name="Google Shape;279;p18"/>
            <p:cNvGrpSpPr/>
            <p:nvPr/>
          </p:nvGrpSpPr>
          <p:grpSpPr>
            <a:xfrm rot="10800000">
              <a:off x="906844" y="1116116"/>
              <a:ext cx="5997524" cy="7381569"/>
              <a:chOff x="0" y="0"/>
              <a:chExt cx="660400" cy="812800"/>
            </a:xfrm>
          </p:grpSpPr>
          <p:sp>
            <p:nvSpPr>
              <p:cNvPr id="280" name="Google Shape;280;p18"/>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8"/>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9" name="Google Shape;648;p28">
            <a:extLst>
              <a:ext uri="{FF2B5EF4-FFF2-40B4-BE49-F238E27FC236}">
                <a16:creationId xmlns:a16="http://schemas.microsoft.com/office/drawing/2014/main" id="{6F120A18-92CA-2D02-0E02-F6709B95858C}"/>
              </a:ext>
            </a:extLst>
          </p:cNvPr>
          <p:cNvSpPr/>
          <p:nvPr/>
        </p:nvSpPr>
        <p:spPr>
          <a:xfrm>
            <a:off x="536168" y="448693"/>
            <a:ext cx="10289148" cy="1138857"/>
          </a:xfrm>
          <a:custGeom>
            <a:avLst/>
            <a:gdLst/>
            <a:ahLst/>
            <a:cxnLst/>
            <a:rect l="l" t="t" r="r" b="b"/>
            <a:pathLst>
              <a:path w="1490774" h="1419689" extrusionOk="0">
                <a:moveTo>
                  <a:pt x="65653" y="0"/>
                </a:moveTo>
                <a:lnTo>
                  <a:pt x="1425121" y="0"/>
                </a:lnTo>
                <a:cubicBezTo>
                  <a:pt x="1461380" y="0"/>
                  <a:pt x="1490774" y="29394"/>
                  <a:pt x="1490774" y="65653"/>
                </a:cubicBezTo>
                <a:lnTo>
                  <a:pt x="1490774" y="1354036"/>
                </a:lnTo>
                <a:cubicBezTo>
                  <a:pt x="1490774" y="1390295"/>
                  <a:pt x="1461380" y="1419689"/>
                  <a:pt x="1425121" y="1419689"/>
                </a:cubicBezTo>
                <a:lnTo>
                  <a:pt x="65653" y="1419689"/>
                </a:lnTo>
                <a:cubicBezTo>
                  <a:pt x="29394" y="1419689"/>
                  <a:pt x="0" y="1390295"/>
                  <a:pt x="0" y="1354036"/>
                </a:cubicBezTo>
                <a:lnTo>
                  <a:pt x="0" y="65653"/>
                </a:lnTo>
                <a:cubicBezTo>
                  <a:pt x="0" y="29394"/>
                  <a:pt x="29394" y="0"/>
                  <a:pt x="65653" y="0"/>
                </a:cubicBezTo>
                <a:close/>
              </a:path>
            </a:pathLst>
          </a:custGeom>
          <a:solidFill>
            <a:srgbClr val="000000">
              <a:alpha val="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US" sz="2800" b="0" i="0" u="none" strike="noStrike" cap="none" dirty="0">
                <a:solidFill>
                  <a:schemeClr val="tx1"/>
                </a:solidFill>
                <a:latin typeface="Playfair Display Black"/>
                <a:ea typeface="Playfair Display Black"/>
                <a:cs typeface="Playfair Display Black"/>
                <a:sym typeface="Playfair Display Black"/>
              </a:rPr>
              <a:t>03.After the 5G launch, which plans are performing well and which are not in terms of revenue?</a:t>
            </a:r>
            <a:endParaRPr lang="en-US" sz="2800" dirty="0">
              <a:solidFill>
                <a:schemeClr val="tx1"/>
              </a:solidFill>
            </a:endParaRPr>
          </a:p>
        </p:txBody>
      </p:sp>
      <p:pic>
        <p:nvPicPr>
          <p:cNvPr id="3" name="Picture 2" descr="A screenshot of a computer&#10;&#10;Description automatically generated with low confidence">
            <a:extLst>
              <a:ext uri="{FF2B5EF4-FFF2-40B4-BE49-F238E27FC236}">
                <a16:creationId xmlns:a16="http://schemas.microsoft.com/office/drawing/2014/main" id="{FF7EA1B5-D2E8-FDD3-B9FD-8809C94D87CA}"/>
              </a:ext>
            </a:extLst>
          </p:cNvPr>
          <p:cNvPicPr>
            <a:picLocks noChangeAspect="1"/>
          </p:cNvPicPr>
          <p:nvPr/>
        </p:nvPicPr>
        <p:blipFill>
          <a:blip r:embed="rId3"/>
          <a:stretch>
            <a:fillRect/>
          </a:stretch>
        </p:blipFill>
        <p:spPr>
          <a:xfrm>
            <a:off x="1399036" y="2717721"/>
            <a:ext cx="8131509" cy="5463460"/>
          </a:xfrm>
          <a:prstGeom prst="rect">
            <a:avLst/>
          </a:prstGeom>
        </p:spPr>
      </p:pic>
      <p:sp>
        <p:nvSpPr>
          <p:cNvPr id="4" name="Google Shape;250;p18">
            <a:extLst>
              <a:ext uri="{FF2B5EF4-FFF2-40B4-BE49-F238E27FC236}">
                <a16:creationId xmlns:a16="http://schemas.microsoft.com/office/drawing/2014/main" id="{EA635C2F-76AF-53B1-12BF-5F99065A3CF4}"/>
              </a:ext>
            </a:extLst>
          </p:cNvPr>
          <p:cNvSpPr txBox="1"/>
          <p:nvPr/>
        </p:nvSpPr>
        <p:spPr>
          <a:xfrm>
            <a:off x="10266624" y="4402213"/>
            <a:ext cx="6310563" cy="1797939"/>
          </a:xfrm>
          <a:prstGeom prst="roundRect">
            <a:avLst/>
          </a:prstGeom>
          <a:noFill/>
          <a:ln>
            <a:noFill/>
          </a:ln>
        </p:spPr>
        <p:txBody>
          <a:bodyPr spcFirstLastPara="1" wrap="square" lIns="0" tIns="0" rIns="0" bIns="0" anchor="t" anchorCtr="0">
            <a:spAutoFit/>
          </a:bodyPr>
          <a:lstStyle/>
          <a:p>
            <a:pPr marL="0" marR="0" lvl="0" indent="0" rtl="0">
              <a:lnSpc>
                <a:spcPct val="120000"/>
              </a:lnSpc>
              <a:spcBef>
                <a:spcPts val="0"/>
              </a:spcBef>
              <a:spcAft>
                <a:spcPts val="0"/>
              </a:spcAft>
              <a:buNone/>
            </a:pPr>
            <a:r>
              <a:rPr lang="en-US" sz="2200" dirty="0"/>
              <a:t>By looking at matrix table we can say that the plans </a:t>
            </a:r>
            <a:r>
              <a:rPr lang="en-US" sz="2200" dirty="0">
                <a:solidFill>
                  <a:srgbClr val="00B050"/>
                </a:solidFill>
              </a:rPr>
              <a:t>P1</a:t>
            </a:r>
            <a:r>
              <a:rPr lang="en-US" sz="2200" dirty="0"/>
              <a:t>,</a:t>
            </a:r>
            <a:r>
              <a:rPr lang="en-US" sz="2200" dirty="0">
                <a:solidFill>
                  <a:srgbClr val="00B050"/>
                </a:solidFill>
              </a:rPr>
              <a:t> P2</a:t>
            </a:r>
            <a:r>
              <a:rPr lang="en-US" sz="2200" dirty="0"/>
              <a:t>, </a:t>
            </a:r>
            <a:r>
              <a:rPr lang="en-US" sz="2200" dirty="0">
                <a:solidFill>
                  <a:srgbClr val="00B050"/>
                </a:solidFill>
              </a:rPr>
              <a:t>P3</a:t>
            </a:r>
            <a:r>
              <a:rPr lang="en-US" sz="2200" dirty="0"/>
              <a:t> and </a:t>
            </a:r>
            <a:r>
              <a:rPr lang="en-US" sz="2200" dirty="0">
                <a:solidFill>
                  <a:srgbClr val="00B050"/>
                </a:solidFill>
              </a:rPr>
              <a:t>P11</a:t>
            </a:r>
            <a:r>
              <a:rPr lang="en-US" sz="2200" dirty="0"/>
              <a:t> stand out as the most successful 5G plans, whereas the plans </a:t>
            </a:r>
            <a:r>
              <a:rPr lang="en-US" sz="2200" dirty="0">
                <a:solidFill>
                  <a:srgbClr val="FF0000"/>
                </a:solidFill>
              </a:rPr>
              <a:t>P7</a:t>
            </a:r>
            <a:r>
              <a:rPr lang="en-US" sz="2200" dirty="0"/>
              <a:t> and </a:t>
            </a:r>
            <a:r>
              <a:rPr lang="en-US" sz="2200" dirty="0">
                <a:solidFill>
                  <a:srgbClr val="FF0000"/>
                </a:solidFill>
              </a:rPr>
              <a:t>P13</a:t>
            </a:r>
            <a:r>
              <a:rPr lang="en-US" sz="2200" dirty="0"/>
              <a:t> are not performing well respectively</a:t>
            </a:r>
            <a:endParaRPr sz="2200" dirty="0"/>
          </a:p>
        </p:txBody>
      </p:sp>
    </p:spTree>
    <p:extLst>
      <p:ext uri="{BB962C8B-B14F-4D97-AF65-F5344CB8AC3E}">
        <p14:creationId xmlns:p14="http://schemas.microsoft.com/office/powerpoint/2010/main" val="3530970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323"/>
        <p:cNvGrpSpPr/>
        <p:nvPr/>
      </p:nvGrpSpPr>
      <p:grpSpPr>
        <a:xfrm>
          <a:off x="0" y="0"/>
          <a:ext cx="0" cy="0"/>
          <a:chOff x="0" y="0"/>
          <a:chExt cx="0" cy="0"/>
        </a:xfrm>
      </p:grpSpPr>
      <p:grpSp>
        <p:nvGrpSpPr>
          <p:cNvPr id="324" name="Google Shape;324;p20"/>
          <p:cNvGrpSpPr/>
          <p:nvPr/>
        </p:nvGrpSpPr>
        <p:grpSpPr>
          <a:xfrm>
            <a:off x="1028700" y="1028700"/>
            <a:ext cx="16230600" cy="8374261"/>
            <a:chOff x="0" y="-38100"/>
            <a:chExt cx="4274726" cy="2205567"/>
          </a:xfrm>
        </p:grpSpPr>
        <p:sp>
          <p:nvSpPr>
            <p:cNvPr id="325" name="Google Shape;325;p20"/>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0"/>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7" name="Google Shape;327;p20"/>
          <p:cNvSpPr txBox="1"/>
          <p:nvPr/>
        </p:nvSpPr>
        <p:spPr>
          <a:xfrm>
            <a:off x="1117135" y="3684310"/>
            <a:ext cx="2669833" cy="1551194"/>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7200" b="0" i="0" u="none" strike="noStrike" cap="none" dirty="0">
                <a:solidFill>
                  <a:srgbClr val="F3F6FA"/>
                </a:solidFill>
                <a:latin typeface="Playfair Display Black"/>
                <a:ea typeface="Playfair Display Black"/>
                <a:cs typeface="Playfair Display Black"/>
                <a:sym typeface="Playfair Display Black"/>
              </a:rPr>
              <a:t>04.</a:t>
            </a:r>
            <a:endParaRPr sz="7200" dirty="0"/>
          </a:p>
        </p:txBody>
      </p:sp>
      <p:grpSp>
        <p:nvGrpSpPr>
          <p:cNvPr id="329" name="Google Shape;329;p20"/>
          <p:cNvGrpSpPr/>
          <p:nvPr/>
        </p:nvGrpSpPr>
        <p:grpSpPr>
          <a:xfrm>
            <a:off x="-3233490" y="5979520"/>
            <a:ext cx="6999655" cy="8614961"/>
            <a:chOff x="0" y="0"/>
            <a:chExt cx="9332874" cy="11486614"/>
          </a:xfrm>
        </p:grpSpPr>
        <p:grpSp>
          <p:nvGrpSpPr>
            <p:cNvPr id="330" name="Google Shape;330;p20"/>
            <p:cNvGrpSpPr/>
            <p:nvPr/>
          </p:nvGrpSpPr>
          <p:grpSpPr>
            <a:xfrm>
              <a:off x="0" y="0"/>
              <a:ext cx="9332874" cy="11486614"/>
              <a:chOff x="0" y="0"/>
              <a:chExt cx="660400" cy="812800"/>
            </a:xfrm>
          </p:grpSpPr>
          <p:sp>
            <p:nvSpPr>
              <p:cNvPr id="331" name="Google Shape;331;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3" name="Google Shape;333;p20"/>
            <p:cNvGrpSpPr/>
            <p:nvPr/>
          </p:nvGrpSpPr>
          <p:grpSpPr>
            <a:xfrm>
              <a:off x="545238" y="671062"/>
              <a:ext cx="8242398" cy="10144490"/>
              <a:chOff x="0" y="0"/>
              <a:chExt cx="660400" cy="812800"/>
            </a:xfrm>
          </p:grpSpPr>
          <p:sp>
            <p:nvSpPr>
              <p:cNvPr id="334" name="Google Shape;334;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6" name="Google Shape;336;p20"/>
            <p:cNvGrpSpPr/>
            <p:nvPr/>
          </p:nvGrpSpPr>
          <p:grpSpPr>
            <a:xfrm>
              <a:off x="1083502" y="1333541"/>
              <a:ext cx="7165870" cy="8819533"/>
              <a:chOff x="0" y="0"/>
              <a:chExt cx="660400" cy="812800"/>
            </a:xfrm>
          </p:grpSpPr>
          <p:sp>
            <p:nvSpPr>
              <p:cNvPr id="337" name="Google Shape;337;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339" name="Google Shape;339;p20"/>
          <p:cNvGrpSpPr/>
          <p:nvPr/>
        </p:nvGrpSpPr>
        <p:grpSpPr>
          <a:xfrm rot="10800000">
            <a:off x="12273814" y="-4930652"/>
            <a:ext cx="6999655" cy="8614961"/>
            <a:chOff x="0" y="0"/>
            <a:chExt cx="9332874" cy="11486614"/>
          </a:xfrm>
        </p:grpSpPr>
        <p:grpSp>
          <p:nvGrpSpPr>
            <p:cNvPr id="340" name="Google Shape;340;p20"/>
            <p:cNvGrpSpPr/>
            <p:nvPr/>
          </p:nvGrpSpPr>
          <p:grpSpPr>
            <a:xfrm>
              <a:off x="0" y="0"/>
              <a:ext cx="9332874" cy="11486614"/>
              <a:chOff x="0" y="0"/>
              <a:chExt cx="660400" cy="812800"/>
            </a:xfrm>
          </p:grpSpPr>
          <p:sp>
            <p:nvSpPr>
              <p:cNvPr id="341" name="Google Shape;341;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43" name="Google Shape;343;p20"/>
            <p:cNvGrpSpPr/>
            <p:nvPr/>
          </p:nvGrpSpPr>
          <p:grpSpPr>
            <a:xfrm>
              <a:off x="545238" y="671062"/>
              <a:ext cx="8242398" cy="10144490"/>
              <a:chOff x="0" y="0"/>
              <a:chExt cx="660400" cy="812800"/>
            </a:xfrm>
          </p:grpSpPr>
          <p:sp>
            <p:nvSpPr>
              <p:cNvPr id="344" name="Google Shape;344;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46" name="Google Shape;346;p20"/>
            <p:cNvGrpSpPr/>
            <p:nvPr/>
          </p:nvGrpSpPr>
          <p:grpSpPr>
            <a:xfrm>
              <a:off x="1083502" y="1333541"/>
              <a:ext cx="7165870" cy="8819533"/>
              <a:chOff x="0" y="0"/>
              <a:chExt cx="660400" cy="812800"/>
            </a:xfrm>
          </p:grpSpPr>
          <p:sp>
            <p:nvSpPr>
              <p:cNvPr id="347" name="Google Shape;347;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350" name="Google Shape;350;p20"/>
          <p:cNvGrpSpPr/>
          <p:nvPr/>
        </p:nvGrpSpPr>
        <p:grpSpPr>
          <a:xfrm>
            <a:off x="15256622" y="8458610"/>
            <a:ext cx="406823" cy="408647"/>
            <a:chOff x="1813" y="0"/>
            <a:chExt cx="809173" cy="812800"/>
          </a:xfrm>
        </p:grpSpPr>
        <p:sp>
          <p:nvSpPr>
            <p:cNvPr id="351" name="Google Shape;351;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3" name="Google Shape;353;p20"/>
          <p:cNvGrpSpPr/>
          <p:nvPr/>
        </p:nvGrpSpPr>
        <p:grpSpPr>
          <a:xfrm>
            <a:off x="15860439" y="8458611"/>
            <a:ext cx="406823" cy="408647"/>
            <a:chOff x="1813" y="0"/>
            <a:chExt cx="809173" cy="812800"/>
          </a:xfrm>
        </p:grpSpPr>
        <p:sp>
          <p:nvSpPr>
            <p:cNvPr id="354" name="Google Shape;354;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6" name="Google Shape;356;p20"/>
          <p:cNvGrpSpPr/>
          <p:nvPr/>
        </p:nvGrpSpPr>
        <p:grpSpPr>
          <a:xfrm>
            <a:off x="16458164" y="8449033"/>
            <a:ext cx="406823" cy="408647"/>
            <a:chOff x="1813" y="0"/>
            <a:chExt cx="809173" cy="812800"/>
          </a:xfrm>
        </p:grpSpPr>
        <p:sp>
          <p:nvSpPr>
            <p:cNvPr id="357" name="Google Shape;357;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5" name="Google Shape;288;p19">
            <a:extLst>
              <a:ext uri="{FF2B5EF4-FFF2-40B4-BE49-F238E27FC236}">
                <a16:creationId xmlns:a16="http://schemas.microsoft.com/office/drawing/2014/main" id="{CD5E40B1-6185-6224-88A9-878C23D34F02}"/>
              </a:ext>
            </a:extLst>
          </p:cNvPr>
          <p:cNvSpPr txBox="1"/>
          <p:nvPr/>
        </p:nvSpPr>
        <p:spPr>
          <a:xfrm>
            <a:off x="3357236" y="4000148"/>
            <a:ext cx="13100928" cy="2437590"/>
          </a:xfrm>
          <a:prstGeom prst="rect">
            <a:avLst/>
          </a:prstGeom>
          <a:noFill/>
          <a:ln>
            <a:noFill/>
          </a:ln>
        </p:spPr>
        <p:txBody>
          <a:bodyPr spcFirstLastPara="1" wrap="square" lIns="0" tIns="0" rIns="0" bIns="0" anchor="t" anchorCtr="0">
            <a:spAutoFit/>
          </a:bodyPr>
          <a:lstStyle/>
          <a:p>
            <a:pPr>
              <a:lnSpc>
                <a:spcPct val="120000"/>
              </a:lnSpc>
            </a:pPr>
            <a:r>
              <a:rPr lang="en-US" sz="4400" b="0" i="0" u="none" strike="noStrike" cap="none" dirty="0">
                <a:solidFill>
                  <a:schemeClr val="bg1"/>
                </a:solidFill>
                <a:latin typeface="Playfair Display Black"/>
                <a:ea typeface="Playfair Display Black"/>
                <a:cs typeface="Playfair Display Black"/>
                <a:sym typeface="Playfair Display Black"/>
              </a:rPr>
              <a:t>Is there any plan affected largely by the 5G launch? Should we continue or discontinue that plan?</a:t>
            </a:r>
            <a:endParaRPr lang="en-US" sz="4400" dirty="0">
              <a:solidFill>
                <a:schemeClr val="bg1"/>
              </a:solidFill>
            </a:endParaRPr>
          </a:p>
        </p:txBody>
      </p:sp>
    </p:spTree>
    <p:extLst>
      <p:ext uri="{BB962C8B-B14F-4D97-AF65-F5344CB8AC3E}">
        <p14:creationId xmlns:p14="http://schemas.microsoft.com/office/powerpoint/2010/main" val="1746653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27"/>
                                        </p:tgtEl>
                                        <p:attrNameLst>
                                          <p:attrName>style.visibility</p:attrName>
                                        </p:attrNameLst>
                                      </p:cBhvr>
                                      <p:to>
                                        <p:strVal val="visible"/>
                                      </p:to>
                                    </p:set>
                                    <p:anim calcmode="lin" valueType="num">
                                      <p:cBhvr additive="base">
                                        <p:cTn id="11" dur="500" fill="hold"/>
                                        <p:tgtEl>
                                          <p:spTgt spid="327"/>
                                        </p:tgtEl>
                                        <p:attrNameLst>
                                          <p:attrName>ppt_x</p:attrName>
                                        </p:attrNameLst>
                                      </p:cBhvr>
                                      <p:tavLst>
                                        <p:tav tm="0">
                                          <p:val>
                                            <p:strVal val="#ppt_x"/>
                                          </p:val>
                                        </p:tav>
                                        <p:tav tm="100000">
                                          <p:val>
                                            <p:strVal val="#ppt_x"/>
                                          </p:val>
                                        </p:tav>
                                      </p:tavLst>
                                    </p:anim>
                                    <p:anim calcmode="lin" valueType="num">
                                      <p:cBhvr additive="base">
                                        <p:cTn id="12" dur="500" fill="hold"/>
                                        <p:tgtEl>
                                          <p:spTgt spid="3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248"/>
        <p:cNvGrpSpPr/>
        <p:nvPr/>
      </p:nvGrpSpPr>
      <p:grpSpPr>
        <a:xfrm>
          <a:off x="0" y="0"/>
          <a:ext cx="0" cy="0"/>
          <a:chOff x="0" y="0"/>
          <a:chExt cx="0" cy="0"/>
        </a:xfrm>
      </p:grpSpPr>
      <p:cxnSp>
        <p:nvCxnSpPr>
          <p:cNvPr id="257" name="Google Shape;257;p18"/>
          <p:cNvCxnSpPr/>
          <p:nvPr/>
        </p:nvCxnSpPr>
        <p:spPr>
          <a:xfrm>
            <a:off x="3273949" y="9462624"/>
            <a:ext cx="13985351" cy="0"/>
          </a:xfrm>
          <a:prstGeom prst="straightConnector1">
            <a:avLst/>
          </a:prstGeom>
          <a:noFill/>
          <a:ln w="38100" cap="flat" cmpd="sng">
            <a:solidFill>
              <a:srgbClr val="0B1320"/>
            </a:solidFill>
            <a:prstDash val="solid"/>
            <a:round/>
            <a:headEnd type="none" w="sm" len="sm"/>
            <a:tailEnd type="none" w="sm" len="sm"/>
          </a:ln>
        </p:spPr>
      </p:cxnSp>
      <p:grpSp>
        <p:nvGrpSpPr>
          <p:cNvPr id="258" name="Google Shape;258;p18"/>
          <p:cNvGrpSpPr/>
          <p:nvPr/>
        </p:nvGrpSpPr>
        <p:grpSpPr>
          <a:xfrm>
            <a:off x="1029612" y="9258300"/>
            <a:ext cx="406823" cy="408647"/>
            <a:chOff x="1813" y="0"/>
            <a:chExt cx="809173" cy="812800"/>
          </a:xfrm>
        </p:grpSpPr>
        <p:sp>
          <p:nvSpPr>
            <p:cNvPr id="259" name="Google Shape;259;p18"/>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1" name="Google Shape;261;p18"/>
          <p:cNvGrpSpPr/>
          <p:nvPr/>
        </p:nvGrpSpPr>
        <p:grpSpPr>
          <a:xfrm>
            <a:off x="1593286" y="9258300"/>
            <a:ext cx="406823" cy="408647"/>
            <a:chOff x="1813" y="0"/>
            <a:chExt cx="809173" cy="812800"/>
          </a:xfrm>
        </p:grpSpPr>
        <p:sp>
          <p:nvSpPr>
            <p:cNvPr id="262" name="Google Shape;262;p18"/>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8"/>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4" name="Google Shape;264;p18"/>
          <p:cNvGrpSpPr/>
          <p:nvPr/>
        </p:nvGrpSpPr>
        <p:grpSpPr>
          <a:xfrm>
            <a:off x="2154334" y="9258300"/>
            <a:ext cx="406823" cy="408647"/>
            <a:chOff x="1813" y="0"/>
            <a:chExt cx="809173" cy="812800"/>
          </a:xfrm>
        </p:grpSpPr>
        <p:sp>
          <p:nvSpPr>
            <p:cNvPr id="265" name="Google Shape;265;p18"/>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8"/>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72" name="Google Shape;272;p18"/>
          <p:cNvGrpSpPr/>
          <p:nvPr/>
        </p:nvGrpSpPr>
        <p:grpSpPr>
          <a:xfrm>
            <a:off x="14634018" y="-4958368"/>
            <a:ext cx="5858410" cy="7210351"/>
            <a:chOff x="0" y="0"/>
            <a:chExt cx="7811213" cy="9613801"/>
          </a:xfrm>
        </p:grpSpPr>
        <p:grpSp>
          <p:nvGrpSpPr>
            <p:cNvPr id="273" name="Google Shape;273;p18"/>
            <p:cNvGrpSpPr/>
            <p:nvPr/>
          </p:nvGrpSpPr>
          <p:grpSpPr>
            <a:xfrm rot="10800000">
              <a:off x="0" y="0"/>
              <a:ext cx="7811213" cy="9613801"/>
              <a:chOff x="0" y="0"/>
              <a:chExt cx="660400" cy="812800"/>
            </a:xfrm>
          </p:grpSpPr>
          <p:sp>
            <p:nvSpPr>
              <p:cNvPr id="274" name="Google Shape;274;p18"/>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76" name="Google Shape;276;p18"/>
            <p:cNvGrpSpPr/>
            <p:nvPr/>
          </p:nvGrpSpPr>
          <p:grpSpPr>
            <a:xfrm rot="10800000">
              <a:off x="456341" y="561650"/>
              <a:ext cx="6898532" cy="8490500"/>
              <a:chOff x="0" y="0"/>
              <a:chExt cx="660400" cy="812800"/>
            </a:xfrm>
          </p:grpSpPr>
          <p:sp>
            <p:nvSpPr>
              <p:cNvPr id="277" name="Google Shape;277;p18"/>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79" name="Google Shape;279;p18"/>
            <p:cNvGrpSpPr/>
            <p:nvPr/>
          </p:nvGrpSpPr>
          <p:grpSpPr>
            <a:xfrm rot="10800000">
              <a:off x="906844" y="1116116"/>
              <a:ext cx="5997524" cy="7381569"/>
              <a:chOff x="0" y="0"/>
              <a:chExt cx="660400" cy="812800"/>
            </a:xfrm>
          </p:grpSpPr>
          <p:sp>
            <p:nvSpPr>
              <p:cNvPr id="280" name="Google Shape;280;p18"/>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8"/>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9" name="Google Shape;648;p28">
            <a:extLst>
              <a:ext uri="{FF2B5EF4-FFF2-40B4-BE49-F238E27FC236}">
                <a16:creationId xmlns:a16="http://schemas.microsoft.com/office/drawing/2014/main" id="{6F120A18-92CA-2D02-0E02-F6709B95858C}"/>
              </a:ext>
            </a:extLst>
          </p:cNvPr>
          <p:cNvSpPr/>
          <p:nvPr/>
        </p:nvSpPr>
        <p:spPr>
          <a:xfrm>
            <a:off x="536168" y="448693"/>
            <a:ext cx="10289148" cy="1138857"/>
          </a:xfrm>
          <a:custGeom>
            <a:avLst/>
            <a:gdLst/>
            <a:ahLst/>
            <a:cxnLst/>
            <a:rect l="l" t="t" r="r" b="b"/>
            <a:pathLst>
              <a:path w="1490774" h="1419689" extrusionOk="0">
                <a:moveTo>
                  <a:pt x="65653" y="0"/>
                </a:moveTo>
                <a:lnTo>
                  <a:pt x="1425121" y="0"/>
                </a:lnTo>
                <a:cubicBezTo>
                  <a:pt x="1461380" y="0"/>
                  <a:pt x="1490774" y="29394"/>
                  <a:pt x="1490774" y="65653"/>
                </a:cubicBezTo>
                <a:lnTo>
                  <a:pt x="1490774" y="1354036"/>
                </a:lnTo>
                <a:cubicBezTo>
                  <a:pt x="1490774" y="1390295"/>
                  <a:pt x="1461380" y="1419689"/>
                  <a:pt x="1425121" y="1419689"/>
                </a:cubicBezTo>
                <a:lnTo>
                  <a:pt x="65653" y="1419689"/>
                </a:lnTo>
                <a:cubicBezTo>
                  <a:pt x="29394" y="1419689"/>
                  <a:pt x="0" y="1390295"/>
                  <a:pt x="0" y="1354036"/>
                </a:cubicBezTo>
                <a:lnTo>
                  <a:pt x="0" y="65653"/>
                </a:lnTo>
                <a:cubicBezTo>
                  <a:pt x="0" y="29394"/>
                  <a:pt x="29394" y="0"/>
                  <a:pt x="65653" y="0"/>
                </a:cubicBezTo>
                <a:close/>
              </a:path>
            </a:pathLst>
          </a:custGeom>
          <a:solidFill>
            <a:srgbClr val="000000">
              <a:alpha val="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US" sz="2800" b="0" i="0" u="none" strike="noStrike" cap="none" dirty="0">
                <a:solidFill>
                  <a:schemeClr val="tx1"/>
                </a:solidFill>
                <a:latin typeface="Playfair Display Black"/>
                <a:ea typeface="Playfair Display Black"/>
                <a:cs typeface="Playfair Display Black"/>
                <a:sym typeface="Playfair Display Black"/>
              </a:rPr>
              <a:t>04. Is there any plan affe</a:t>
            </a:r>
            <a:r>
              <a:rPr lang="en-US" sz="2800" dirty="0">
                <a:solidFill>
                  <a:schemeClr val="tx1"/>
                </a:solidFill>
                <a:latin typeface="Playfair Display Black"/>
                <a:ea typeface="Playfair Display Black"/>
                <a:cs typeface="Playfair Display Black"/>
                <a:sym typeface="Playfair Display Black"/>
              </a:rPr>
              <a:t>cted largely by the 5G launch? Should we continue or discontinue that plan?</a:t>
            </a:r>
            <a:endParaRPr lang="en-US" sz="2800" dirty="0">
              <a:solidFill>
                <a:schemeClr val="tx1"/>
              </a:solidFill>
            </a:endParaRPr>
          </a:p>
        </p:txBody>
      </p:sp>
      <p:sp>
        <p:nvSpPr>
          <p:cNvPr id="4" name="Google Shape;250;p18">
            <a:extLst>
              <a:ext uri="{FF2B5EF4-FFF2-40B4-BE49-F238E27FC236}">
                <a16:creationId xmlns:a16="http://schemas.microsoft.com/office/drawing/2014/main" id="{EA635C2F-76AF-53B1-12BF-5F99065A3CF4}"/>
              </a:ext>
            </a:extLst>
          </p:cNvPr>
          <p:cNvSpPr txBox="1"/>
          <p:nvPr/>
        </p:nvSpPr>
        <p:spPr>
          <a:xfrm>
            <a:off x="1067011" y="5258573"/>
            <a:ext cx="7332723" cy="1348454"/>
          </a:xfrm>
          <a:prstGeom prst="round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2200" dirty="0"/>
              <a:t>The above data indicates that the revenue for plan 5 experienced a decrease of approximately 35% post 5G launch.</a:t>
            </a:r>
            <a:endParaRPr sz="2200" dirty="0"/>
          </a:p>
        </p:txBody>
      </p:sp>
      <p:pic>
        <p:nvPicPr>
          <p:cNvPr id="5" name="Picture 4" descr="A picture containing text, screenshot, font, number&#10;&#10;Description automatically generated">
            <a:extLst>
              <a:ext uri="{FF2B5EF4-FFF2-40B4-BE49-F238E27FC236}">
                <a16:creationId xmlns:a16="http://schemas.microsoft.com/office/drawing/2014/main" id="{F6FE30DF-3D41-4256-5465-D48D03FA2F07}"/>
              </a:ext>
            </a:extLst>
          </p:cNvPr>
          <p:cNvPicPr>
            <a:picLocks noChangeAspect="1"/>
          </p:cNvPicPr>
          <p:nvPr/>
        </p:nvPicPr>
        <p:blipFill>
          <a:blip r:embed="rId3"/>
          <a:stretch>
            <a:fillRect/>
          </a:stretch>
        </p:blipFill>
        <p:spPr>
          <a:xfrm>
            <a:off x="818090" y="2808668"/>
            <a:ext cx="7755762" cy="1857934"/>
          </a:xfrm>
          <a:prstGeom prst="rect">
            <a:avLst/>
          </a:prstGeom>
          <a:ln>
            <a:solidFill>
              <a:schemeClr val="tx1"/>
            </a:solidFill>
          </a:ln>
        </p:spPr>
      </p:pic>
      <p:pic>
        <p:nvPicPr>
          <p:cNvPr id="7" name="Picture 6" descr="A picture containing text, screenshot, font&#10;&#10;Description automatically generated">
            <a:extLst>
              <a:ext uri="{FF2B5EF4-FFF2-40B4-BE49-F238E27FC236}">
                <a16:creationId xmlns:a16="http://schemas.microsoft.com/office/drawing/2014/main" id="{FD2CEBC4-0AAF-2799-DC02-6E4227231E3B}"/>
              </a:ext>
            </a:extLst>
          </p:cNvPr>
          <p:cNvPicPr>
            <a:picLocks noChangeAspect="1"/>
          </p:cNvPicPr>
          <p:nvPr/>
        </p:nvPicPr>
        <p:blipFill>
          <a:blip r:embed="rId4"/>
          <a:stretch>
            <a:fillRect/>
          </a:stretch>
        </p:blipFill>
        <p:spPr>
          <a:xfrm>
            <a:off x="9503539" y="2789624"/>
            <a:ext cx="7755761" cy="1857934"/>
          </a:xfrm>
          <a:prstGeom prst="rect">
            <a:avLst/>
          </a:prstGeom>
          <a:ln>
            <a:solidFill>
              <a:schemeClr val="tx1"/>
            </a:solidFill>
          </a:ln>
        </p:spPr>
      </p:pic>
      <p:sp>
        <p:nvSpPr>
          <p:cNvPr id="8" name="Google Shape;250;p18">
            <a:extLst>
              <a:ext uri="{FF2B5EF4-FFF2-40B4-BE49-F238E27FC236}">
                <a16:creationId xmlns:a16="http://schemas.microsoft.com/office/drawing/2014/main" id="{83B5518B-9EB4-8420-B628-E920AA2DD8EE}"/>
              </a:ext>
            </a:extLst>
          </p:cNvPr>
          <p:cNvSpPr txBox="1"/>
          <p:nvPr/>
        </p:nvSpPr>
        <p:spPr>
          <a:xfrm>
            <a:off x="9528561" y="5185199"/>
            <a:ext cx="7332723" cy="1348454"/>
          </a:xfrm>
          <a:prstGeom prst="round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2200" dirty="0"/>
              <a:t>The above data indicates that the revenue for plan 7 experienced a decrease of approximately 70% post 5G launch.</a:t>
            </a:r>
            <a:endParaRPr sz="2200" dirty="0"/>
          </a:p>
        </p:txBody>
      </p:sp>
      <p:sp>
        <p:nvSpPr>
          <p:cNvPr id="10" name="Google Shape;250;p18">
            <a:extLst>
              <a:ext uri="{FF2B5EF4-FFF2-40B4-BE49-F238E27FC236}">
                <a16:creationId xmlns:a16="http://schemas.microsoft.com/office/drawing/2014/main" id="{63EA6302-80CD-0FC8-9E8E-05441B22C666}"/>
              </a:ext>
            </a:extLst>
          </p:cNvPr>
          <p:cNvSpPr txBox="1"/>
          <p:nvPr/>
        </p:nvSpPr>
        <p:spPr>
          <a:xfrm>
            <a:off x="1067010" y="6989194"/>
            <a:ext cx="7332723" cy="1797939"/>
          </a:xfrm>
          <a:prstGeom prst="round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2200" dirty="0"/>
              <a:t>There is a drastic change in the plan 5 in terms of revenue in cities like Bangalore, Delhi, Chennai &amp; Kolkata with change% of -43.36%, -40.88%, -32.34% &amp; -42.97% respectively.</a:t>
            </a:r>
            <a:endParaRPr sz="2200" dirty="0"/>
          </a:p>
        </p:txBody>
      </p:sp>
      <p:sp>
        <p:nvSpPr>
          <p:cNvPr id="11" name="Google Shape;250;p18">
            <a:extLst>
              <a:ext uri="{FF2B5EF4-FFF2-40B4-BE49-F238E27FC236}">
                <a16:creationId xmlns:a16="http://schemas.microsoft.com/office/drawing/2014/main" id="{0F39D265-7693-2882-4619-3593D6565A23}"/>
              </a:ext>
            </a:extLst>
          </p:cNvPr>
          <p:cNvSpPr txBox="1"/>
          <p:nvPr/>
        </p:nvSpPr>
        <p:spPr>
          <a:xfrm>
            <a:off x="9528561" y="6989194"/>
            <a:ext cx="7332723" cy="1348454"/>
          </a:xfrm>
          <a:prstGeom prst="round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2200" dirty="0"/>
              <a:t>Across multiple cities, plan 7 has experienced a significant decline in revenue after the 5G launch, impacting overall revenue of those cities.</a:t>
            </a:r>
            <a:endParaRPr sz="2200" dirty="0"/>
          </a:p>
        </p:txBody>
      </p:sp>
      <p:pic>
        <p:nvPicPr>
          <p:cNvPr id="17" name="Picture 16" descr="A red circle with a white x in it&#10;&#10;Description automatically generated with medium confidence">
            <a:extLst>
              <a:ext uri="{FF2B5EF4-FFF2-40B4-BE49-F238E27FC236}">
                <a16:creationId xmlns:a16="http://schemas.microsoft.com/office/drawing/2014/main" id="{BD90E09C-9FD8-4DA9-FEE5-A5EA4886C78B}"/>
              </a:ext>
            </a:extLst>
          </p:cNvPr>
          <p:cNvPicPr>
            <a:picLocks noChangeAspect="1"/>
          </p:cNvPicPr>
          <p:nvPr/>
        </p:nvPicPr>
        <p:blipFill>
          <a:blip r:embed="rId5"/>
          <a:stretch>
            <a:fillRect/>
          </a:stretch>
        </p:blipFill>
        <p:spPr>
          <a:xfrm>
            <a:off x="12567988" y="1934920"/>
            <a:ext cx="1253868" cy="1253868"/>
          </a:xfrm>
          <a:prstGeom prst="rect">
            <a:avLst/>
          </a:prstGeom>
        </p:spPr>
      </p:pic>
    </p:spTree>
    <p:extLst>
      <p:ext uri="{BB962C8B-B14F-4D97-AF65-F5344CB8AC3E}">
        <p14:creationId xmlns:p14="http://schemas.microsoft.com/office/powerpoint/2010/main" val="3720032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up)">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p:cTn id="39" dur="500" fill="hold"/>
                                        <p:tgtEl>
                                          <p:spTgt spid="17"/>
                                        </p:tgtEl>
                                        <p:attrNameLst>
                                          <p:attrName>ppt_w</p:attrName>
                                        </p:attrNameLst>
                                      </p:cBhvr>
                                      <p:tavLst>
                                        <p:tav tm="0">
                                          <p:val>
                                            <p:fltVal val="0"/>
                                          </p:val>
                                        </p:tav>
                                        <p:tav tm="100000">
                                          <p:val>
                                            <p:strVal val="#ppt_w"/>
                                          </p:val>
                                        </p:tav>
                                      </p:tavLst>
                                    </p:anim>
                                    <p:anim calcmode="lin" valueType="num">
                                      <p:cBhvr>
                                        <p:cTn id="40" dur="500" fill="hold"/>
                                        <p:tgtEl>
                                          <p:spTgt spid="17"/>
                                        </p:tgtEl>
                                        <p:attrNameLst>
                                          <p:attrName>ppt_h</p:attrName>
                                        </p:attrNameLst>
                                      </p:cBhvr>
                                      <p:tavLst>
                                        <p:tav tm="0">
                                          <p:val>
                                            <p:fltVal val="0"/>
                                          </p:val>
                                        </p:tav>
                                        <p:tav tm="100000">
                                          <p:val>
                                            <p:strVal val="#ppt_h"/>
                                          </p:val>
                                        </p:tav>
                                      </p:tavLst>
                                    </p:anim>
                                    <p:animEffect transition="in" filter="fade">
                                      <p:cBhvr>
                                        <p:cTn id="4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pic>
        <p:nvPicPr>
          <p:cNvPr id="861" name="Google Shape;861;p35"/>
          <p:cNvPicPr preferRelativeResize="0"/>
          <p:nvPr/>
        </p:nvPicPr>
        <p:blipFill rotWithShape="1">
          <a:blip r:embed="rId3">
            <a:alphaModFix/>
          </a:blip>
          <a:srcRect t="7825" b="7824"/>
          <a:stretch/>
        </p:blipFill>
        <p:spPr>
          <a:xfrm>
            <a:off x="0" y="0"/>
            <a:ext cx="18288000" cy="10287000"/>
          </a:xfrm>
          <a:prstGeom prst="rect">
            <a:avLst/>
          </a:prstGeom>
          <a:noFill/>
          <a:ln>
            <a:noFill/>
          </a:ln>
        </p:spPr>
      </p:pic>
      <p:grpSp>
        <p:nvGrpSpPr>
          <p:cNvPr id="862" name="Google Shape;862;p35"/>
          <p:cNvGrpSpPr/>
          <p:nvPr/>
        </p:nvGrpSpPr>
        <p:grpSpPr>
          <a:xfrm>
            <a:off x="1500610" y="1009446"/>
            <a:ext cx="15546727" cy="8282951"/>
            <a:chOff x="0" y="-38100"/>
            <a:chExt cx="4274726" cy="2205567"/>
          </a:xfrm>
        </p:grpSpPr>
        <p:sp>
          <p:nvSpPr>
            <p:cNvPr id="863" name="Google Shape;863;p35"/>
            <p:cNvSpPr/>
            <p:nvPr/>
          </p:nvSpPr>
          <p:spPr>
            <a:xfrm>
              <a:off x="0" y="0"/>
              <a:ext cx="4274726" cy="2167467"/>
            </a:xfrm>
            <a:custGeom>
              <a:avLst/>
              <a:gdLst/>
              <a:ahLst/>
              <a:cxnLst/>
              <a:rect l="l" t="t" r="r" b="b"/>
              <a:pathLst>
                <a:path w="4274726" h="2167467" extrusionOk="0">
                  <a:moveTo>
                    <a:pt x="34511" y="0"/>
                  </a:moveTo>
                  <a:lnTo>
                    <a:pt x="4240215" y="0"/>
                  </a:lnTo>
                  <a:cubicBezTo>
                    <a:pt x="4249368" y="0"/>
                    <a:pt x="4258146" y="3636"/>
                    <a:pt x="4264618" y="10108"/>
                  </a:cubicBezTo>
                  <a:cubicBezTo>
                    <a:pt x="4271090" y="16580"/>
                    <a:pt x="4274726" y="25358"/>
                    <a:pt x="4274726" y="34511"/>
                  </a:cubicBezTo>
                  <a:lnTo>
                    <a:pt x="4274726" y="2132956"/>
                  </a:lnTo>
                  <a:cubicBezTo>
                    <a:pt x="4274726" y="2142109"/>
                    <a:pt x="4271090" y="2150887"/>
                    <a:pt x="4264618" y="2157359"/>
                  </a:cubicBezTo>
                  <a:cubicBezTo>
                    <a:pt x="4258146" y="2163831"/>
                    <a:pt x="4249368" y="2167467"/>
                    <a:pt x="4240215" y="2167467"/>
                  </a:cubicBezTo>
                  <a:lnTo>
                    <a:pt x="34511" y="2167467"/>
                  </a:lnTo>
                  <a:cubicBezTo>
                    <a:pt x="25358" y="2167467"/>
                    <a:pt x="16580" y="2163831"/>
                    <a:pt x="10108" y="2157359"/>
                  </a:cubicBezTo>
                  <a:cubicBezTo>
                    <a:pt x="3636" y="2150887"/>
                    <a:pt x="0" y="2142109"/>
                    <a:pt x="0" y="2132956"/>
                  </a:cubicBezTo>
                  <a:lnTo>
                    <a:pt x="0" y="34511"/>
                  </a:lnTo>
                  <a:cubicBezTo>
                    <a:pt x="0" y="25358"/>
                    <a:pt x="3636" y="16580"/>
                    <a:pt x="10108" y="10108"/>
                  </a:cubicBezTo>
                  <a:cubicBezTo>
                    <a:pt x="16580" y="3636"/>
                    <a:pt x="25358" y="0"/>
                    <a:pt x="34511" y="0"/>
                  </a:cubicBezTo>
                  <a:close/>
                </a:path>
              </a:pathLst>
            </a:custGeom>
            <a:solidFill>
              <a:srgbClr val="F3F6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5"/>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865" name="Google Shape;865;p35"/>
          <p:cNvSpPr txBox="1"/>
          <p:nvPr/>
        </p:nvSpPr>
        <p:spPr>
          <a:xfrm>
            <a:off x="4688598" y="4376400"/>
            <a:ext cx="9319480" cy="132959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200" dirty="0">
                <a:solidFill>
                  <a:srgbClr val="0B1320"/>
                </a:solidFill>
                <a:latin typeface="Playfair Display Black"/>
                <a:ea typeface="Playfair Display Black"/>
                <a:cs typeface="Playfair Display Black"/>
                <a:sym typeface="Playfair Display Black"/>
              </a:rPr>
              <a:t>T</a:t>
            </a:r>
            <a:r>
              <a:rPr lang="en-US" sz="7200" b="0" i="0" u="none" strike="noStrike" cap="none" dirty="0">
                <a:solidFill>
                  <a:srgbClr val="0B1320"/>
                </a:solidFill>
                <a:latin typeface="Playfair Display Black"/>
                <a:ea typeface="Playfair Display Black"/>
                <a:cs typeface="Playfair Display Black"/>
                <a:sym typeface="Playfair Display Black"/>
              </a:rPr>
              <a:t>hank you!</a:t>
            </a:r>
            <a:endParaRPr sz="7200" dirty="0"/>
          </a:p>
        </p:txBody>
      </p:sp>
      <p:grpSp>
        <p:nvGrpSpPr>
          <p:cNvPr id="867" name="Google Shape;867;p35"/>
          <p:cNvGrpSpPr/>
          <p:nvPr/>
        </p:nvGrpSpPr>
        <p:grpSpPr>
          <a:xfrm>
            <a:off x="8378227" y="7049528"/>
            <a:ext cx="406823" cy="408647"/>
            <a:chOff x="1813" y="0"/>
            <a:chExt cx="809173" cy="812800"/>
          </a:xfrm>
        </p:grpSpPr>
        <p:sp>
          <p:nvSpPr>
            <p:cNvPr id="868" name="Google Shape;868;p35"/>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5"/>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70" name="Google Shape;870;p35"/>
          <p:cNvGrpSpPr/>
          <p:nvPr/>
        </p:nvGrpSpPr>
        <p:grpSpPr>
          <a:xfrm>
            <a:off x="8941902" y="7049528"/>
            <a:ext cx="406823" cy="408647"/>
            <a:chOff x="1813" y="0"/>
            <a:chExt cx="809173" cy="812800"/>
          </a:xfrm>
        </p:grpSpPr>
        <p:sp>
          <p:nvSpPr>
            <p:cNvPr id="871" name="Google Shape;871;p35"/>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5"/>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73" name="Google Shape;873;p35"/>
          <p:cNvGrpSpPr/>
          <p:nvPr/>
        </p:nvGrpSpPr>
        <p:grpSpPr>
          <a:xfrm>
            <a:off x="9502949" y="7049528"/>
            <a:ext cx="406823" cy="408647"/>
            <a:chOff x="1813" y="0"/>
            <a:chExt cx="809173" cy="812800"/>
          </a:xfrm>
        </p:grpSpPr>
        <p:sp>
          <p:nvSpPr>
            <p:cNvPr id="874" name="Google Shape;874;p35"/>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5"/>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76" name="Google Shape;876;p35"/>
          <p:cNvGrpSpPr/>
          <p:nvPr/>
        </p:nvGrpSpPr>
        <p:grpSpPr>
          <a:xfrm>
            <a:off x="15248741" y="5672661"/>
            <a:ext cx="6078519" cy="7481254"/>
            <a:chOff x="0" y="0"/>
            <a:chExt cx="8104692" cy="9975005"/>
          </a:xfrm>
        </p:grpSpPr>
        <p:grpSp>
          <p:nvGrpSpPr>
            <p:cNvPr id="877" name="Google Shape;877;p35"/>
            <p:cNvGrpSpPr/>
            <p:nvPr/>
          </p:nvGrpSpPr>
          <p:grpSpPr>
            <a:xfrm>
              <a:off x="0" y="0"/>
              <a:ext cx="8104692" cy="9975005"/>
              <a:chOff x="0" y="0"/>
              <a:chExt cx="660400" cy="812800"/>
            </a:xfrm>
          </p:grpSpPr>
          <p:sp>
            <p:nvSpPr>
              <p:cNvPr id="878" name="Google Shape;878;p35"/>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5"/>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80" name="Google Shape;880;p35"/>
            <p:cNvGrpSpPr/>
            <p:nvPr/>
          </p:nvGrpSpPr>
          <p:grpSpPr>
            <a:xfrm>
              <a:off x="473486" y="582752"/>
              <a:ext cx="7157719" cy="8809501"/>
              <a:chOff x="0" y="0"/>
              <a:chExt cx="660400" cy="812800"/>
            </a:xfrm>
          </p:grpSpPr>
          <p:sp>
            <p:nvSpPr>
              <p:cNvPr id="881" name="Google Shape;881;p35"/>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5"/>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83" name="Google Shape;883;p35"/>
            <p:cNvGrpSpPr/>
            <p:nvPr/>
          </p:nvGrpSpPr>
          <p:grpSpPr>
            <a:xfrm>
              <a:off x="940916" y="1158050"/>
              <a:ext cx="6222860" cy="7658905"/>
              <a:chOff x="0" y="0"/>
              <a:chExt cx="660400" cy="812800"/>
            </a:xfrm>
          </p:grpSpPr>
          <p:sp>
            <p:nvSpPr>
              <p:cNvPr id="884" name="Google Shape;884;p35"/>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5"/>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886" name="Google Shape;886;p35"/>
          <p:cNvGrpSpPr/>
          <p:nvPr/>
        </p:nvGrpSpPr>
        <p:grpSpPr>
          <a:xfrm rot="10800000">
            <a:off x="-2349446" y="-3255996"/>
            <a:ext cx="6078519" cy="7481254"/>
            <a:chOff x="0" y="0"/>
            <a:chExt cx="8104692" cy="9975005"/>
          </a:xfrm>
        </p:grpSpPr>
        <p:grpSp>
          <p:nvGrpSpPr>
            <p:cNvPr id="887" name="Google Shape;887;p35"/>
            <p:cNvGrpSpPr/>
            <p:nvPr/>
          </p:nvGrpSpPr>
          <p:grpSpPr>
            <a:xfrm>
              <a:off x="0" y="0"/>
              <a:ext cx="8104692" cy="9975005"/>
              <a:chOff x="0" y="0"/>
              <a:chExt cx="660400" cy="812800"/>
            </a:xfrm>
          </p:grpSpPr>
          <p:sp>
            <p:nvSpPr>
              <p:cNvPr id="888" name="Google Shape;888;p35"/>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5"/>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90" name="Google Shape;890;p35"/>
            <p:cNvGrpSpPr/>
            <p:nvPr/>
          </p:nvGrpSpPr>
          <p:grpSpPr>
            <a:xfrm>
              <a:off x="473486" y="582752"/>
              <a:ext cx="7157719" cy="8809501"/>
              <a:chOff x="0" y="0"/>
              <a:chExt cx="660400" cy="812800"/>
            </a:xfrm>
          </p:grpSpPr>
          <p:sp>
            <p:nvSpPr>
              <p:cNvPr id="891" name="Google Shape;891;p35"/>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5"/>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93" name="Google Shape;893;p35"/>
            <p:cNvGrpSpPr/>
            <p:nvPr/>
          </p:nvGrpSpPr>
          <p:grpSpPr>
            <a:xfrm>
              <a:off x="940916" y="1158050"/>
              <a:ext cx="6222860" cy="7658905"/>
              <a:chOff x="0" y="0"/>
              <a:chExt cx="660400" cy="812800"/>
            </a:xfrm>
          </p:grpSpPr>
          <p:sp>
            <p:nvSpPr>
              <p:cNvPr id="894" name="Google Shape;894;p35"/>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5"/>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114"/>
        <p:cNvGrpSpPr/>
        <p:nvPr/>
      </p:nvGrpSpPr>
      <p:grpSpPr>
        <a:xfrm>
          <a:off x="0" y="0"/>
          <a:ext cx="0" cy="0"/>
          <a:chOff x="0" y="0"/>
          <a:chExt cx="0" cy="0"/>
        </a:xfrm>
      </p:grpSpPr>
      <p:grpSp>
        <p:nvGrpSpPr>
          <p:cNvPr id="115" name="Google Shape;115;p14"/>
          <p:cNvGrpSpPr/>
          <p:nvPr/>
        </p:nvGrpSpPr>
        <p:grpSpPr>
          <a:xfrm>
            <a:off x="9144000" y="689547"/>
            <a:ext cx="8115300" cy="8930567"/>
            <a:chOff x="0" y="-38100"/>
            <a:chExt cx="2137363" cy="2352084"/>
          </a:xfrm>
        </p:grpSpPr>
        <p:sp>
          <p:nvSpPr>
            <p:cNvPr id="116" name="Google Shape;116;p14"/>
            <p:cNvSpPr/>
            <p:nvPr/>
          </p:nvSpPr>
          <p:spPr>
            <a:xfrm>
              <a:off x="0" y="0"/>
              <a:ext cx="2137363" cy="2313984"/>
            </a:xfrm>
            <a:custGeom>
              <a:avLst/>
              <a:gdLst/>
              <a:ahLst/>
              <a:cxnLst/>
              <a:rect l="l" t="t" r="r" b="b"/>
              <a:pathLst>
                <a:path w="2137363" h="2313984" extrusionOk="0">
                  <a:moveTo>
                    <a:pt x="45792" y="0"/>
                  </a:moveTo>
                  <a:lnTo>
                    <a:pt x="2091571" y="0"/>
                  </a:lnTo>
                  <a:cubicBezTo>
                    <a:pt x="2103716" y="0"/>
                    <a:pt x="2115363" y="4824"/>
                    <a:pt x="2123951" y="13412"/>
                  </a:cubicBezTo>
                  <a:cubicBezTo>
                    <a:pt x="2132538" y="22000"/>
                    <a:pt x="2137363" y="33647"/>
                    <a:pt x="2137363" y="45792"/>
                  </a:cubicBezTo>
                  <a:lnTo>
                    <a:pt x="2137363" y="2268192"/>
                  </a:lnTo>
                  <a:cubicBezTo>
                    <a:pt x="2137363" y="2280337"/>
                    <a:pt x="2132538" y="2291984"/>
                    <a:pt x="2123951" y="2300572"/>
                  </a:cubicBezTo>
                  <a:cubicBezTo>
                    <a:pt x="2115363" y="2309159"/>
                    <a:pt x="2103716" y="2313984"/>
                    <a:pt x="2091571" y="2313984"/>
                  </a:cubicBezTo>
                  <a:lnTo>
                    <a:pt x="45792" y="2313984"/>
                  </a:lnTo>
                  <a:cubicBezTo>
                    <a:pt x="33647" y="2313984"/>
                    <a:pt x="22000" y="2309159"/>
                    <a:pt x="13412" y="2300572"/>
                  </a:cubicBezTo>
                  <a:cubicBezTo>
                    <a:pt x="4824" y="2291984"/>
                    <a:pt x="0" y="2280337"/>
                    <a:pt x="0" y="2268192"/>
                  </a:cubicBezTo>
                  <a:lnTo>
                    <a:pt x="0" y="45792"/>
                  </a:lnTo>
                  <a:cubicBezTo>
                    <a:pt x="0" y="33647"/>
                    <a:pt x="4824" y="22000"/>
                    <a:pt x="13412" y="13412"/>
                  </a:cubicBezTo>
                  <a:cubicBezTo>
                    <a:pt x="22000" y="4824"/>
                    <a:pt x="33647" y="0"/>
                    <a:pt x="45792"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22" name="Google Shape;122;p14"/>
          <p:cNvSpPr txBox="1"/>
          <p:nvPr/>
        </p:nvSpPr>
        <p:spPr>
          <a:xfrm>
            <a:off x="856388" y="4969280"/>
            <a:ext cx="7387960" cy="3080843"/>
          </a:xfrm>
          <a:prstGeom prst="rect">
            <a:avLst/>
          </a:prstGeom>
          <a:noFill/>
          <a:ln>
            <a:noFill/>
          </a:ln>
        </p:spPr>
        <p:txBody>
          <a:bodyPr spcFirstLastPara="1" wrap="square" lIns="0" tIns="0" rIns="0" bIns="0" anchor="t" anchorCtr="0">
            <a:spAutoFit/>
          </a:bodyPr>
          <a:lstStyle/>
          <a:p>
            <a:pPr marL="0" marR="0" lvl="0" indent="0" algn="just" rtl="0">
              <a:lnSpc>
                <a:spcPct val="130000"/>
              </a:lnSpc>
              <a:spcBef>
                <a:spcPts val="0"/>
              </a:spcBef>
              <a:spcAft>
                <a:spcPts val="0"/>
              </a:spcAft>
              <a:buNone/>
            </a:pPr>
            <a:r>
              <a:rPr lang="en-US" sz="2200" b="0" i="0" u="none" strike="noStrike" cap="none" dirty="0">
                <a:solidFill>
                  <a:srgbClr val="0B1320"/>
                </a:solidFill>
                <a:latin typeface="Playfair Display Black"/>
                <a:ea typeface="Playfair Display Black"/>
                <a:cs typeface="Playfair Display Black"/>
                <a:sym typeface="Playfair Display Black"/>
              </a:rPr>
              <a:t>In the competitive world of telecommunications. </a:t>
            </a:r>
            <a:r>
              <a:rPr lang="en-US" sz="2200" b="0" i="0" u="none" strike="noStrike" cap="none" dirty="0" err="1">
                <a:solidFill>
                  <a:srgbClr val="0B1320"/>
                </a:solidFill>
                <a:latin typeface="Playfair Display Black"/>
                <a:ea typeface="Playfair Display Black"/>
                <a:cs typeface="Playfair Display Black"/>
                <a:sym typeface="Playfair Display Black"/>
              </a:rPr>
              <a:t>Wavecon</a:t>
            </a:r>
            <a:r>
              <a:rPr lang="en-US" sz="2200" b="0" i="0" u="none" strike="noStrike" cap="none" dirty="0">
                <a:solidFill>
                  <a:srgbClr val="0B1320"/>
                </a:solidFill>
                <a:latin typeface="Playfair Display Black"/>
                <a:ea typeface="Playfair Display Black"/>
                <a:cs typeface="Playfair Display Black"/>
                <a:sym typeface="Playfair Display Black"/>
              </a:rPr>
              <a:t> telecom had long been a prominent players. With</a:t>
            </a:r>
            <a:r>
              <a:rPr lang="en-US" sz="2200" dirty="0">
                <a:solidFill>
                  <a:srgbClr val="0B1320"/>
                </a:solidFill>
                <a:latin typeface="Playfair Display Black"/>
                <a:sym typeface="Playfair Display Black"/>
              </a:rPr>
              <a:t> the imminent launch of 5G technology, the company was eager to understand the impact on their plans and revenue. Determined to uncover insights that would guide their strategies, </a:t>
            </a:r>
            <a:r>
              <a:rPr lang="en-US" sz="2200" dirty="0" err="1">
                <a:solidFill>
                  <a:srgbClr val="0B1320"/>
                </a:solidFill>
                <a:latin typeface="Playfair Display Black"/>
                <a:sym typeface="Playfair Display Black"/>
              </a:rPr>
              <a:t>wavecon</a:t>
            </a:r>
            <a:r>
              <a:rPr lang="en-US" sz="2200" dirty="0">
                <a:solidFill>
                  <a:srgbClr val="0B1320"/>
                </a:solidFill>
                <a:latin typeface="Playfair Display Black"/>
                <a:sym typeface="Playfair Display Black"/>
              </a:rPr>
              <a:t> embarked on an intensive analysis.</a:t>
            </a:r>
            <a:endParaRPr sz="2200" dirty="0"/>
          </a:p>
        </p:txBody>
      </p:sp>
      <p:sp>
        <p:nvSpPr>
          <p:cNvPr id="125" name="Google Shape;125;p14"/>
          <p:cNvSpPr txBox="1"/>
          <p:nvPr/>
        </p:nvSpPr>
        <p:spPr>
          <a:xfrm>
            <a:off x="823975" y="3706818"/>
            <a:ext cx="8287612" cy="738664"/>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000" b="0" i="0" u="none" strike="noStrike" cap="none" dirty="0" err="1">
                <a:solidFill>
                  <a:srgbClr val="0B1320"/>
                </a:solidFill>
                <a:latin typeface="Playfair Display Black"/>
                <a:ea typeface="Playfair Display Black"/>
                <a:cs typeface="Playfair Display Black"/>
                <a:sym typeface="Playfair Display Black"/>
              </a:rPr>
              <a:t>Wavecon</a:t>
            </a:r>
            <a:r>
              <a:rPr lang="en-US" sz="4000" b="0" i="0" u="none" strike="noStrike" cap="none" dirty="0">
                <a:solidFill>
                  <a:srgbClr val="0B1320"/>
                </a:solidFill>
                <a:latin typeface="Playfair Display Black"/>
                <a:ea typeface="Playfair Display Black"/>
                <a:cs typeface="Playfair Display Black"/>
                <a:sym typeface="Playfair Display Black"/>
              </a:rPr>
              <a:t> Telecom.</a:t>
            </a:r>
            <a:endParaRPr sz="4000" dirty="0"/>
          </a:p>
        </p:txBody>
      </p:sp>
      <p:sp>
        <p:nvSpPr>
          <p:cNvPr id="127" name="Google Shape;127;p14"/>
          <p:cNvSpPr txBox="1"/>
          <p:nvPr/>
        </p:nvSpPr>
        <p:spPr>
          <a:xfrm>
            <a:off x="823975" y="541721"/>
            <a:ext cx="8082134" cy="1329595"/>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US" sz="7200" b="0" i="0" u="none" strike="noStrike" cap="none" dirty="0">
                <a:solidFill>
                  <a:srgbClr val="0B1320"/>
                </a:solidFill>
                <a:latin typeface="Playfair Display Black"/>
                <a:ea typeface="Playfair Display Black"/>
                <a:cs typeface="Playfair Display Black"/>
                <a:sym typeface="Playfair Display Black"/>
              </a:rPr>
              <a:t>Introduction</a:t>
            </a:r>
            <a:endParaRPr sz="7200" dirty="0"/>
          </a:p>
        </p:txBody>
      </p:sp>
      <p:grpSp>
        <p:nvGrpSpPr>
          <p:cNvPr id="130" name="Google Shape;130;p14"/>
          <p:cNvGrpSpPr/>
          <p:nvPr/>
        </p:nvGrpSpPr>
        <p:grpSpPr>
          <a:xfrm>
            <a:off x="16493527" y="1280385"/>
            <a:ext cx="406823" cy="408647"/>
            <a:chOff x="1813" y="0"/>
            <a:chExt cx="809173" cy="812800"/>
          </a:xfrm>
        </p:grpSpPr>
        <p:sp>
          <p:nvSpPr>
            <p:cNvPr id="131" name="Google Shape;131;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3" name="Google Shape;133;p14"/>
          <p:cNvGrpSpPr/>
          <p:nvPr/>
        </p:nvGrpSpPr>
        <p:grpSpPr>
          <a:xfrm>
            <a:off x="17057202" y="1280385"/>
            <a:ext cx="406823" cy="408647"/>
            <a:chOff x="1813" y="0"/>
            <a:chExt cx="809173" cy="812800"/>
          </a:xfrm>
        </p:grpSpPr>
        <p:sp>
          <p:nvSpPr>
            <p:cNvPr id="134" name="Google Shape;134;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6" name="Google Shape;136;p14"/>
          <p:cNvGrpSpPr/>
          <p:nvPr/>
        </p:nvGrpSpPr>
        <p:grpSpPr>
          <a:xfrm>
            <a:off x="17618249" y="1280385"/>
            <a:ext cx="406823" cy="408647"/>
            <a:chOff x="1813" y="0"/>
            <a:chExt cx="809173" cy="812800"/>
          </a:xfrm>
        </p:grpSpPr>
        <p:sp>
          <p:nvSpPr>
            <p:cNvPr id="137" name="Google Shape;137;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9" name="Google Shape;139;p14"/>
          <p:cNvGrpSpPr/>
          <p:nvPr/>
        </p:nvGrpSpPr>
        <p:grpSpPr>
          <a:xfrm>
            <a:off x="8378227" y="8752048"/>
            <a:ext cx="406823" cy="408647"/>
            <a:chOff x="1813" y="0"/>
            <a:chExt cx="809173" cy="812800"/>
          </a:xfrm>
        </p:grpSpPr>
        <p:sp>
          <p:nvSpPr>
            <p:cNvPr id="140" name="Google Shape;140;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2" name="Google Shape;142;p14"/>
          <p:cNvGrpSpPr/>
          <p:nvPr/>
        </p:nvGrpSpPr>
        <p:grpSpPr>
          <a:xfrm>
            <a:off x="8941902" y="8752048"/>
            <a:ext cx="406823" cy="408647"/>
            <a:chOff x="1813" y="0"/>
            <a:chExt cx="809173" cy="812800"/>
          </a:xfrm>
        </p:grpSpPr>
        <p:sp>
          <p:nvSpPr>
            <p:cNvPr id="143" name="Google Shape;143;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5" name="Google Shape;145;p14"/>
          <p:cNvGrpSpPr/>
          <p:nvPr/>
        </p:nvGrpSpPr>
        <p:grpSpPr>
          <a:xfrm>
            <a:off x="9502949" y="8752048"/>
            <a:ext cx="406823" cy="408647"/>
            <a:chOff x="1813" y="0"/>
            <a:chExt cx="809173" cy="812800"/>
          </a:xfrm>
        </p:grpSpPr>
        <p:sp>
          <p:nvSpPr>
            <p:cNvPr id="146" name="Google Shape;146;p14"/>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9" name="Picture 8" descr="A picture containing building, sky, skyscraper, skyline&#10;&#10;Description automatically generated">
            <a:extLst>
              <a:ext uri="{FF2B5EF4-FFF2-40B4-BE49-F238E27FC236}">
                <a16:creationId xmlns:a16="http://schemas.microsoft.com/office/drawing/2014/main" id="{3D518EED-EA83-4236-88EF-631C748B078A}"/>
              </a:ext>
            </a:extLst>
          </p:cNvPr>
          <p:cNvPicPr>
            <a:picLocks noChangeAspect="1"/>
          </p:cNvPicPr>
          <p:nvPr/>
        </p:nvPicPr>
        <p:blipFill>
          <a:blip r:embed="rId3"/>
          <a:stretch>
            <a:fillRect/>
          </a:stretch>
        </p:blipFill>
        <p:spPr>
          <a:xfrm>
            <a:off x="9617874" y="2069573"/>
            <a:ext cx="7167552" cy="6315176"/>
          </a:xfrm>
          <a:prstGeom prst="rect">
            <a:avLst/>
          </a:prstGeom>
          <a:effectLst>
            <a:softEdge rad="1270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anim calcmode="lin" valueType="num">
                                      <p:cBhvr additive="base">
                                        <p:cTn id="7" dur="500" fill="hold"/>
                                        <p:tgtEl>
                                          <p:spTgt spid="122"/>
                                        </p:tgtEl>
                                        <p:attrNameLst>
                                          <p:attrName>ppt_x</p:attrName>
                                        </p:attrNameLst>
                                      </p:cBhvr>
                                      <p:tavLst>
                                        <p:tav tm="0">
                                          <p:val>
                                            <p:strVal val="1+#ppt_w/2"/>
                                          </p:val>
                                        </p:tav>
                                        <p:tav tm="100000">
                                          <p:val>
                                            <p:strVal val="#ppt_x"/>
                                          </p:val>
                                        </p:tav>
                                      </p:tavLst>
                                    </p:anim>
                                    <p:anim calcmode="lin" valueType="num">
                                      <p:cBhvr additive="base">
                                        <p:cTn id="8" dur="500" fill="hold"/>
                                        <p:tgtEl>
                                          <p:spTgt spid="12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p:bldP spid="12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285"/>
        <p:cNvGrpSpPr/>
        <p:nvPr/>
      </p:nvGrpSpPr>
      <p:grpSpPr>
        <a:xfrm>
          <a:off x="0" y="0"/>
          <a:ext cx="0" cy="0"/>
          <a:chOff x="0" y="0"/>
          <a:chExt cx="0" cy="0"/>
        </a:xfrm>
      </p:grpSpPr>
      <p:sp>
        <p:nvSpPr>
          <p:cNvPr id="3" name="Google Shape;116;p14">
            <a:extLst>
              <a:ext uri="{FF2B5EF4-FFF2-40B4-BE49-F238E27FC236}">
                <a16:creationId xmlns:a16="http://schemas.microsoft.com/office/drawing/2014/main" id="{8E7CC428-5C04-5887-3A97-F71FA4FB94CF}"/>
              </a:ext>
            </a:extLst>
          </p:cNvPr>
          <p:cNvSpPr/>
          <p:nvPr/>
        </p:nvSpPr>
        <p:spPr>
          <a:xfrm>
            <a:off x="951504" y="781579"/>
            <a:ext cx="16384992" cy="8785906"/>
          </a:xfrm>
          <a:custGeom>
            <a:avLst/>
            <a:gdLst/>
            <a:ahLst/>
            <a:cxnLst/>
            <a:rect l="l" t="t" r="r" b="b"/>
            <a:pathLst>
              <a:path w="2137363" h="2313984" extrusionOk="0">
                <a:moveTo>
                  <a:pt x="45792" y="0"/>
                </a:moveTo>
                <a:lnTo>
                  <a:pt x="2091571" y="0"/>
                </a:lnTo>
                <a:cubicBezTo>
                  <a:pt x="2103716" y="0"/>
                  <a:pt x="2115363" y="4824"/>
                  <a:pt x="2123951" y="13412"/>
                </a:cubicBezTo>
                <a:cubicBezTo>
                  <a:pt x="2132538" y="22000"/>
                  <a:pt x="2137363" y="33647"/>
                  <a:pt x="2137363" y="45792"/>
                </a:cubicBezTo>
                <a:lnTo>
                  <a:pt x="2137363" y="2268192"/>
                </a:lnTo>
                <a:cubicBezTo>
                  <a:pt x="2137363" y="2280337"/>
                  <a:pt x="2132538" y="2291984"/>
                  <a:pt x="2123951" y="2300572"/>
                </a:cubicBezTo>
                <a:cubicBezTo>
                  <a:pt x="2115363" y="2309159"/>
                  <a:pt x="2103716" y="2313984"/>
                  <a:pt x="2091571" y="2313984"/>
                </a:cubicBezTo>
                <a:lnTo>
                  <a:pt x="45792" y="2313984"/>
                </a:lnTo>
                <a:cubicBezTo>
                  <a:pt x="33647" y="2313984"/>
                  <a:pt x="22000" y="2309159"/>
                  <a:pt x="13412" y="2300572"/>
                </a:cubicBezTo>
                <a:cubicBezTo>
                  <a:pt x="4824" y="2291984"/>
                  <a:pt x="0" y="2280337"/>
                  <a:pt x="0" y="2268192"/>
                </a:cubicBezTo>
                <a:lnTo>
                  <a:pt x="0" y="45792"/>
                </a:lnTo>
                <a:cubicBezTo>
                  <a:pt x="0" y="33647"/>
                  <a:pt x="4824" y="22000"/>
                  <a:pt x="13412" y="13412"/>
                </a:cubicBezTo>
                <a:cubicBezTo>
                  <a:pt x="22000" y="4824"/>
                  <a:pt x="33647" y="0"/>
                  <a:pt x="45792"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90" name="Google Shape;290;p19"/>
          <p:cNvGrpSpPr/>
          <p:nvPr/>
        </p:nvGrpSpPr>
        <p:grpSpPr>
          <a:xfrm>
            <a:off x="-5000877" y="7467271"/>
            <a:ext cx="6999655" cy="8614961"/>
            <a:chOff x="0" y="0"/>
            <a:chExt cx="9332874" cy="11486614"/>
          </a:xfrm>
        </p:grpSpPr>
        <p:grpSp>
          <p:nvGrpSpPr>
            <p:cNvPr id="291" name="Google Shape;291;p19"/>
            <p:cNvGrpSpPr/>
            <p:nvPr/>
          </p:nvGrpSpPr>
          <p:grpSpPr>
            <a:xfrm>
              <a:off x="0" y="0"/>
              <a:ext cx="9332874" cy="11486614"/>
              <a:chOff x="0" y="0"/>
              <a:chExt cx="660400" cy="812800"/>
            </a:xfrm>
          </p:grpSpPr>
          <p:sp>
            <p:nvSpPr>
              <p:cNvPr id="292" name="Google Shape;292;p19"/>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94" name="Google Shape;294;p19"/>
            <p:cNvGrpSpPr/>
            <p:nvPr/>
          </p:nvGrpSpPr>
          <p:grpSpPr>
            <a:xfrm>
              <a:off x="545238" y="671062"/>
              <a:ext cx="8242398" cy="10144490"/>
              <a:chOff x="0" y="0"/>
              <a:chExt cx="660400" cy="812800"/>
            </a:xfrm>
          </p:grpSpPr>
          <p:sp>
            <p:nvSpPr>
              <p:cNvPr id="295" name="Google Shape;295;p19"/>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97" name="Google Shape;297;p19"/>
            <p:cNvGrpSpPr/>
            <p:nvPr/>
          </p:nvGrpSpPr>
          <p:grpSpPr>
            <a:xfrm>
              <a:off x="1083502" y="1333541"/>
              <a:ext cx="7165870" cy="8819533"/>
              <a:chOff x="0" y="0"/>
              <a:chExt cx="660400" cy="812800"/>
            </a:xfrm>
          </p:grpSpPr>
          <p:sp>
            <p:nvSpPr>
              <p:cNvPr id="298" name="Google Shape;298;p19"/>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300" name="Google Shape;300;p19"/>
          <p:cNvGrpSpPr/>
          <p:nvPr/>
        </p:nvGrpSpPr>
        <p:grpSpPr>
          <a:xfrm>
            <a:off x="16553020" y="8050103"/>
            <a:ext cx="4157508" cy="5116933"/>
            <a:chOff x="0" y="0"/>
            <a:chExt cx="5543344" cy="6822577"/>
          </a:xfrm>
        </p:grpSpPr>
        <p:grpSp>
          <p:nvGrpSpPr>
            <p:cNvPr id="301" name="Google Shape;301;p19"/>
            <p:cNvGrpSpPr/>
            <p:nvPr/>
          </p:nvGrpSpPr>
          <p:grpSpPr>
            <a:xfrm>
              <a:off x="0" y="0"/>
              <a:ext cx="5543344" cy="6822577"/>
              <a:chOff x="0" y="0"/>
              <a:chExt cx="660400" cy="812800"/>
            </a:xfrm>
          </p:grpSpPr>
          <p:sp>
            <p:nvSpPr>
              <p:cNvPr id="302" name="Google Shape;302;p19"/>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4DA1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04" name="Google Shape;304;p19"/>
            <p:cNvGrpSpPr/>
            <p:nvPr/>
          </p:nvGrpSpPr>
          <p:grpSpPr>
            <a:xfrm>
              <a:off x="323849" y="398583"/>
              <a:ext cx="4895646" cy="6025410"/>
              <a:chOff x="0" y="0"/>
              <a:chExt cx="660400" cy="812800"/>
            </a:xfrm>
          </p:grpSpPr>
          <p:sp>
            <p:nvSpPr>
              <p:cNvPr id="305" name="Google Shape;305;p19"/>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4DA1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07" name="Google Shape;307;p19"/>
            <p:cNvGrpSpPr/>
            <p:nvPr/>
          </p:nvGrpSpPr>
          <p:grpSpPr>
            <a:xfrm>
              <a:off x="643556" y="792068"/>
              <a:ext cx="4256232" cy="5238440"/>
              <a:chOff x="0" y="0"/>
              <a:chExt cx="660400" cy="812800"/>
            </a:xfrm>
          </p:grpSpPr>
          <p:sp>
            <p:nvSpPr>
              <p:cNvPr id="308" name="Google Shape;308;p19"/>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4DA1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310" name="Google Shape;310;p19"/>
          <p:cNvGrpSpPr/>
          <p:nvPr/>
        </p:nvGrpSpPr>
        <p:grpSpPr>
          <a:xfrm>
            <a:off x="15102477" y="-3127446"/>
            <a:ext cx="4304048" cy="5297290"/>
            <a:chOff x="0" y="0"/>
            <a:chExt cx="5738731" cy="7063053"/>
          </a:xfrm>
        </p:grpSpPr>
        <p:grpSp>
          <p:nvGrpSpPr>
            <p:cNvPr id="311" name="Google Shape;311;p19"/>
            <p:cNvGrpSpPr/>
            <p:nvPr/>
          </p:nvGrpSpPr>
          <p:grpSpPr>
            <a:xfrm rot="10800000">
              <a:off x="0" y="0"/>
              <a:ext cx="5738731" cy="7063053"/>
              <a:chOff x="0" y="0"/>
              <a:chExt cx="660400" cy="812800"/>
            </a:xfrm>
          </p:grpSpPr>
          <p:sp>
            <p:nvSpPr>
              <p:cNvPr id="312" name="Google Shape;312;p19"/>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9"/>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14" name="Google Shape;314;p19"/>
            <p:cNvGrpSpPr/>
            <p:nvPr/>
          </p:nvGrpSpPr>
          <p:grpSpPr>
            <a:xfrm rot="10800000">
              <a:off x="335264" y="412632"/>
              <a:ext cx="5068203" cy="6237789"/>
              <a:chOff x="0" y="0"/>
              <a:chExt cx="660400" cy="812800"/>
            </a:xfrm>
          </p:grpSpPr>
          <p:sp>
            <p:nvSpPr>
              <p:cNvPr id="315" name="Google Shape;315;p19"/>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17" name="Google Shape;317;p19"/>
            <p:cNvGrpSpPr/>
            <p:nvPr/>
          </p:nvGrpSpPr>
          <p:grpSpPr>
            <a:xfrm rot="10800000">
              <a:off x="666239" y="819987"/>
              <a:ext cx="4406253" cy="5423080"/>
              <a:chOff x="0" y="0"/>
              <a:chExt cx="660400" cy="812800"/>
            </a:xfrm>
          </p:grpSpPr>
          <p:sp>
            <p:nvSpPr>
              <p:cNvPr id="318" name="Google Shape;318;p19"/>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288" name="Google Shape;288;p19"/>
          <p:cNvSpPr txBox="1"/>
          <p:nvPr/>
        </p:nvSpPr>
        <p:spPr>
          <a:xfrm>
            <a:off x="1853914" y="1544803"/>
            <a:ext cx="7038476" cy="738664"/>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4000" b="0" i="0" u="none" strike="noStrike" cap="none" dirty="0">
                <a:solidFill>
                  <a:schemeClr val="tx1"/>
                </a:solidFill>
                <a:latin typeface="Playfair Display Black"/>
                <a:ea typeface="Playfair Display Black"/>
                <a:cs typeface="Playfair Display Black"/>
                <a:sym typeface="Playfair Display Black"/>
              </a:rPr>
              <a:t>Data Summary (Year – 2022)</a:t>
            </a:r>
            <a:endParaRPr lang="en-US" sz="4000" dirty="0">
              <a:solidFill>
                <a:schemeClr val="tx1"/>
              </a:solidFill>
            </a:endParaRPr>
          </a:p>
        </p:txBody>
      </p:sp>
      <p:sp>
        <p:nvSpPr>
          <p:cNvPr id="5" name="Flowchart: Connector 4" descr="Jan">
            <a:extLst>
              <a:ext uri="{FF2B5EF4-FFF2-40B4-BE49-F238E27FC236}">
                <a16:creationId xmlns:a16="http://schemas.microsoft.com/office/drawing/2014/main" id="{04B900BE-61DC-B643-5B91-BF74FCD4B10A}"/>
              </a:ext>
              <a:ext uri="{C183D7F6-B498-43B3-948B-1728B52AA6E4}">
                <adec:decorative xmlns:adec="http://schemas.microsoft.com/office/drawing/2017/decorative" val="0"/>
              </a:ext>
            </a:extLst>
          </p:cNvPr>
          <p:cNvSpPr/>
          <p:nvPr/>
        </p:nvSpPr>
        <p:spPr>
          <a:xfrm>
            <a:off x="4099840" y="3544776"/>
            <a:ext cx="1618938" cy="1618937"/>
          </a:xfrm>
          <a:prstGeom prst="flowChartConnector">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t>Jan</a:t>
            </a:r>
          </a:p>
        </p:txBody>
      </p:sp>
      <p:sp>
        <p:nvSpPr>
          <p:cNvPr id="6" name="Flowchart: Connector 5">
            <a:extLst>
              <a:ext uri="{FF2B5EF4-FFF2-40B4-BE49-F238E27FC236}">
                <a16:creationId xmlns:a16="http://schemas.microsoft.com/office/drawing/2014/main" id="{5B80C2DE-0214-0886-A742-F5E1C82529EE}"/>
              </a:ext>
            </a:extLst>
          </p:cNvPr>
          <p:cNvSpPr/>
          <p:nvPr/>
        </p:nvSpPr>
        <p:spPr>
          <a:xfrm>
            <a:off x="6806921" y="3512659"/>
            <a:ext cx="1618938" cy="1618937"/>
          </a:xfrm>
          <a:prstGeom prst="flowChartConnector">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t>Feb</a:t>
            </a:r>
          </a:p>
        </p:txBody>
      </p:sp>
      <p:sp>
        <p:nvSpPr>
          <p:cNvPr id="7" name="Flowchart: Connector 6">
            <a:extLst>
              <a:ext uri="{FF2B5EF4-FFF2-40B4-BE49-F238E27FC236}">
                <a16:creationId xmlns:a16="http://schemas.microsoft.com/office/drawing/2014/main" id="{52298979-E268-91EC-2E5B-040C806492F7}"/>
              </a:ext>
            </a:extLst>
          </p:cNvPr>
          <p:cNvSpPr/>
          <p:nvPr/>
        </p:nvSpPr>
        <p:spPr>
          <a:xfrm>
            <a:off x="9514002" y="3512658"/>
            <a:ext cx="1618938" cy="1618937"/>
          </a:xfrm>
          <a:prstGeom prst="flowChartConnector">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t>Mar</a:t>
            </a:r>
          </a:p>
        </p:txBody>
      </p:sp>
      <p:sp>
        <p:nvSpPr>
          <p:cNvPr id="8" name="Flowchart: Connector 7">
            <a:extLst>
              <a:ext uri="{FF2B5EF4-FFF2-40B4-BE49-F238E27FC236}">
                <a16:creationId xmlns:a16="http://schemas.microsoft.com/office/drawing/2014/main" id="{5FB6BA48-20B8-7756-8100-1D4E10E0588A}"/>
              </a:ext>
            </a:extLst>
          </p:cNvPr>
          <p:cNvSpPr/>
          <p:nvPr/>
        </p:nvSpPr>
        <p:spPr>
          <a:xfrm>
            <a:off x="12221083" y="3512659"/>
            <a:ext cx="1618938" cy="1618937"/>
          </a:xfrm>
          <a:prstGeom prst="flowChartConnector">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t>Apr</a:t>
            </a:r>
          </a:p>
        </p:txBody>
      </p:sp>
      <p:cxnSp>
        <p:nvCxnSpPr>
          <p:cNvPr id="14" name="Straight Connector 13">
            <a:extLst>
              <a:ext uri="{FF2B5EF4-FFF2-40B4-BE49-F238E27FC236}">
                <a16:creationId xmlns:a16="http://schemas.microsoft.com/office/drawing/2014/main" id="{EBBC47A2-CB2C-2C50-5564-2F68199EAF68}"/>
              </a:ext>
            </a:extLst>
          </p:cNvPr>
          <p:cNvCxnSpPr>
            <a:cxnSpLocks/>
            <a:stCxn id="5" idx="6"/>
          </p:cNvCxnSpPr>
          <p:nvPr/>
        </p:nvCxnSpPr>
        <p:spPr>
          <a:xfrm>
            <a:off x="5718778" y="4354245"/>
            <a:ext cx="1088143"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8" name="Straight Connector 17">
            <a:extLst>
              <a:ext uri="{FF2B5EF4-FFF2-40B4-BE49-F238E27FC236}">
                <a16:creationId xmlns:a16="http://schemas.microsoft.com/office/drawing/2014/main" id="{BE1D5D71-61D8-5E4A-5E43-B31C56D10073}"/>
              </a:ext>
            </a:extLst>
          </p:cNvPr>
          <p:cNvCxnSpPr>
            <a:cxnSpLocks/>
            <a:endCxn id="7" idx="2"/>
          </p:cNvCxnSpPr>
          <p:nvPr/>
        </p:nvCxnSpPr>
        <p:spPr>
          <a:xfrm>
            <a:off x="8425859" y="4322126"/>
            <a:ext cx="1088143" cy="1"/>
          </a:xfrm>
          <a:prstGeom prst="line">
            <a:avLst/>
          </a:prstGeom>
        </p:spPr>
        <p:style>
          <a:lnRef idx="3">
            <a:schemeClr val="accent6"/>
          </a:lnRef>
          <a:fillRef idx="0">
            <a:schemeClr val="accent6"/>
          </a:fillRef>
          <a:effectRef idx="2">
            <a:schemeClr val="accent6"/>
          </a:effectRef>
          <a:fontRef idx="minor">
            <a:schemeClr val="tx1"/>
          </a:fontRef>
        </p:style>
      </p:cxnSp>
      <p:cxnSp>
        <p:nvCxnSpPr>
          <p:cNvPr id="19" name="Straight Connector 18">
            <a:extLst>
              <a:ext uri="{FF2B5EF4-FFF2-40B4-BE49-F238E27FC236}">
                <a16:creationId xmlns:a16="http://schemas.microsoft.com/office/drawing/2014/main" id="{18D92CFE-F45F-A045-A8D6-36C802AB4ECA}"/>
              </a:ext>
            </a:extLst>
          </p:cNvPr>
          <p:cNvCxnSpPr>
            <a:cxnSpLocks/>
            <a:stCxn id="7" idx="6"/>
            <a:endCxn id="8" idx="2"/>
          </p:cNvCxnSpPr>
          <p:nvPr/>
        </p:nvCxnSpPr>
        <p:spPr>
          <a:xfrm>
            <a:off x="11132940" y="4322127"/>
            <a:ext cx="1088143" cy="1"/>
          </a:xfrm>
          <a:prstGeom prst="line">
            <a:avLst/>
          </a:prstGeom>
        </p:spPr>
        <p:style>
          <a:lnRef idx="3">
            <a:schemeClr val="accent6"/>
          </a:lnRef>
          <a:fillRef idx="0">
            <a:schemeClr val="accent6"/>
          </a:fillRef>
          <a:effectRef idx="2">
            <a:schemeClr val="accent6"/>
          </a:effectRef>
          <a:fontRef idx="minor">
            <a:schemeClr val="tx1"/>
          </a:fontRef>
        </p:style>
      </p:cxnSp>
      <p:sp>
        <p:nvSpPr>
          <p:cNvPr id="61" name="Flowchart: Connector 60">
            <a:extLst>
              <a:ext uri="{FF2B5EF4-FFF2-40B4-BE49-F238E27FC236}">
                <a16:creationId xmlns:a16="http://schemas.microsoft.com/office/drawing/2014/main" id="{78A2628A-FD78-9AA1-8F79-1343682EB6EC}"/>
              </a:ext>
            </a:extLst>
          </p:cNvPr>
          <p:cNvSpPr/>
          <p:nvPr/>
        </p:nvSpPr>
        <p:spPr>
          <a:xfrm>
            <a:off x="4099840" y="6697999"/>
            <a:ext cx="1618938" cy="1618937"/>
          </a:xfrm>
          <a:prstGeom prst="flowChartConnector">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t>Jun</a:t>
            </a:r>
          </a:p>
        </p:txBody>
      </p:sp>
      <p:sp>
        <p:nvSpPr>
          <p:cNvPr id="62" name="Flowchart: Connector 61">
            <a:extLst>
              <a:ext uri="{FF2B5EF4-FFF2-40B4-BE49-F238E27FC236}">
                <a16:creationId xmlns:a16="http://schemas.microsoft.com/office/drawing/2014/main" id="{CCCE04F2-7E90-F039-5BF0-AD24379BA2FB}"/>
              </a:ext>
            </a:extLst>
          </p:cNvPr>
          <p:cNvSpPr/>
          <p:nvPr/>
        </p:nvSpPr>
        <p:spPr>
          <a:xfrm>
            <a:off x="6852759" y="6696243"/>
            <a:ext cx="1618938" cy="1618937"/>
          </a:xfrm>
          <a:prstGeom prst="flowChartConnector">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t>July</a:t>
            </a:r>
          </a:p>
        </p:txBody>
      </p:sp>
      <p:sp>
        <p:nvSpPr>
          <p:cNvPr id="63" name="Flowchart: Connector 62">
            <a:extLst>
              <a:ext uri="{FF2B5EF4-FFF2-40B4-BE49-F238E27FC236}">
                <a16:creationId xmlns:a16="http://schemas.microsoft.com/office/drawing/2014/main" id="{B1003352-6085-B723-9A78-11741E95E74A}"/>
              </a:ext>
            </a:extLst>
          </p:cNvPr>
          <p:cNvSpPr/>
          <p:nvPr/>
        </p:nvSpPr>
        <p:spPr>
          <a:xfrm>
            <a:off x="9521499" y="6696244"/>
            <a:ext cx="1618938" cy="1618937"/>
          </a:xfrm>
          <a:prstGeom prst="flowChartConnector">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t>Aug</a:t>
            </a:r>
          </a:p>
        </p:txBody>
      </p:sp>
      <p:sp>
        <p:nvSpPr>
          <p:cNvPr id="256" name="Flowchart: Connector 255">
            <a:extLst>
              <a:ext uri="{FF2B5EF4-FFF2-40B4-BE49-F238E27FC236}">
                <a16:creationId xmlns:a16="http://schemas.microsoft.com/office/drawing/2014/main" id="{4B2B138B-6545-6A71-5B96-8035B63D4ACB}"/>
              </a:ext>
            </a:extLst>
          </p:cNvPr>
          <p:cNvSpPr/>
          <p:nvPr/>
        </p:nvSpPr>
        <p:spPr>
          <a:xfrm>
            <a:off x="12221083" y="6675544"/>
            <a:ext cx="1618938" cy="1618937"/>
          </a:xfrm>
          <a:prstGeom prst="flowChartConnector">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t>Sep</a:t>
            </a:r>
          </a:p>
        </p:txBody>
      </p:sp>
      <p:cxnSp>
        <p:nvCxnSpPr>
          <p:cNvPr id="257" name="Straight Connector 256">
            <a:extLst>
              <a:ext uri="{FF2B5EF4-FFF2-40B4-BE49-F238E27FC236}">
                <a16:creationId xmlns:a16="http://schemas.microsoft.com/office/drawing/2014/main" id="{AD7DC6BC-FE20-4EB0-1CB0-5B3BAFFA2401}"/>
              </a:ext>
            </a:extLst>
          </p:cNvPr>
          <p:cNvCxnSpPr>
            <a:cxnSpLocks/>
            <a:stCxn id="61" idx="6"/>
            <a:endCxn id="62" idx="2"/>
          </p:cNvCxnSpPr>
          <p:nvPr/>
        </p:nvCxnSpPr>
        <p:spPr>
          <a:xfrm flipV="1">
            <a:off x="5718778" y="7505712"/>
            <a:ext cx="1133981" cy="1756"/>
          </a:xfrm>
          <a:prstGeom prst="line">
            <a:avLst/>
          </a:prstGeom>
        </p:spPr>
        <p:style>
          <a:lnRef idx="3">
            <a:schemeClr val="accent6"/>
          </a:lnRef>
          <a:fillRef idx="0">
            <a:schemeClr val="accent6"/>
          </a:fillRef>
          <a:effectRef idx="2">
            <a:schemeClr val="accent6"/>
          </a:effectRef>
          <a:fontRef idx="minor">
            <a:schemeClr val="tx1"/>
          </a:fontRef>
        </p:style>
      </p:cxnSp>
      <p:cxnSp>
        <p:nvCxnSpPr>
          <p:cNvPr id="258" name="Straight Connector 257">
            <a:extLst>
              <a:ext uri="{FF2B5EF4-FFF2-40B4-BE49-F238E27FC236}">
                <a16:creationId xmlns:a16="http://schemas.microsoft.com/office/drawing/2014/main" id="{F707B009-E310-91E7-1708-F0CBB7D8D276}"/>
              </a:ext>
            </a:extLst>
          </p:cNvPr>
          <p:cNvCxnSpPr>
            <a:cxnSpLocks/>
          </p:cNvCxnSpPr>
          <p:nvPr/>
        </p:nvCxnSpPr>
        <p:spPr>
          <a:xfrm>
            <a:off x="8442480" y="7473007"/>
            <a:ext cx="1128788" cy="1"/>
          </a:xfrm>
          <a:prstGeom prst="line">
            <a:avLst/>
          </a:prstGeom>
        </p:spPr>
        <p:style>
          <a:lnRef idx="3">
            <a:schemeClr val="accent6"/>
          </a:lnRef>
          <a:fillRef idx="0">
            <a:schemeClr val="accent6"/>
          </a:fillRef>
          <a:effectRef idx="2">
            <a:schemeClr val="accent6"/>
          </a:effectRef>
          <a:fontRef idx="minor">
            <a:schemeClr val="tx1"/>
          </a:fontRef>
        </p:style>
      </p:cxnSp>
      <p:cxnSp>
        <p:nvCxnSpPr>
          <p:cNvPr id="259" name="Straight Connector 258">
            <a:extLst>
              <a:ext uri="{FF2B5EF4-FFF2-40B4-BE49-F238E27FC236}">
                <a16:creationId xmlns:a16="http://schemas.microsoft.com/office/drawing/2014/main" id="{7F1969CE-94E1-4BEC-5FF7-50313F1A0023}"/>
              </a:ext>
            </a:extLst>
          </p:cNvPr>
          <p:cNvCxnSpPr>
            <a:cxnSpLocks/>
            <a:endCxn id="256" idx="2"/>
          </p:cNvCxnSpPr>
          <p:nvPr/>
        </p:nvCxnSpPr>
        <p:spPr>
          <a:xfrm>
            <a:off x="11140437" y="7485012"/>
            <a:ext cx="1080646" cy="1"/>
          </a:xfrm>
          <a:prstGeom prst="line">
            <a:avLst/>
          </a:prstGeom>
        </p:spPr>
        <p:style>
          <a:lnRef idx="3">
            <a:schemeClr val="accent6"/>
          </a:lnRef>
          <a:fillRef idx="0">
            <a:schemeClr val="accent6"/>
          </a:fillRef>
          <a:effectRef idx="2">
            <a:schemeClr val="accent6"/>
          </a:effectRef>
          <a:fontRef idx="minor">
            <a:schemeClr val="tx1"/>
          </a:fontRef>
        </p:style>
      </p:cxnSp>
      <p:sp>
        <p:nvSpPr>
          <p:cNvPr id="262" name="Google Shape;288;p19">
            <a:extLst>
              <a:ext uri="{FF2B5EF4-FFF2-40B4-BE49-F238E27FC236}">
                <a16:creationId xmlns:a16="http://schemas.microsoft.com/office/drawing/2014/main" id="{3FE9B9A5-F2AE-7452-4137-B51FDF402704}"/>
              </a:ext>
            </a:extLst>
          </p:cNvPr>
          <p:cNvSpPr txBox="1"/>
          <p:nvPr/>
        </p:nvSpPr>
        <p:spPr>
          <a:xfrm>
            <a:off x="6570027" y="5703892"/>
            <a:ext cx="4799805" cy="590931"/>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3200" dirty="0">
                <a:solidFill>
                  <a:schemeClr val="accent5">
                    <a:lumMod val="75000"/>
                  </a:schemeClr>
                </a:solidFill>
                <a:latin typeface="Playfair Display Black"/>
                <a:sym typeface="Playfair Display Black"/>
              </a:rPr>
              <a:t>May - 5G implemented</a:t>
            </a:r>
            <a:endParaRPr lang="en-US" sz="3200" dirty="0">
              <a:solidFill>
                <a:schemeClr val="accent5">
                  <a:lumMod val="75000"/>
                </a:schemeClr>
              </a:solidFill>
            </a:endParaRPr>
          </a:p>
        </p:txBody>
      </p:sp>
      <p:cxnSp>
        <p:nvCxnSpPr>
          <p:cNvPr id="281" name="Straight Connector 280">
            <a:extLst>
              <a:ext uri="{FF2B5EF4-FFF2-40B4-BE49-F238E27FC236}">
                <a16:creationId xmlns:a16="http://schemas.microsoft.com/office/drawing/2014/main" id="{9FFE372D-E100-847B-B637-341903ED4287}"/>
              </a:ext>
            </a:extLst>
          </p:cNvPr>
          <p:cNvCxnSpPr>
            <a:cxnSpLocks/>
          </p:cNvCxnSpPr>
          <p:nvPr/>
        </p:nvCxnSpPr>
        <p:spPr>
          <a:xfrm>
            <a:off x="4857593" y="3072983"/>
            <a:ext cx="8172959" cy="0"/>
          </a:xfrm>
          <a:prstGeom prst="line">
            <a:avLst/>
          </a:prstGeom>
        </p:spPr>
        <p:style>
          <a:lnRef idx="1">
            <a:schemeClr val="dk1"/>
          </a:lnRef>
          <a:fillRef idx="0">
            <a:schemeClr val="dk1"/>
          </a:fillRef>
          <a:effectRef idx="0">
            <a:schemeClr val="dk1"/>
          </a:effectRef>
          <a:fontRef idx="minor">
            <a:schemeClr val="tx1"/>
          </a:fontRef>
        </p:style>
      </p:cxnSp>
      <p:cxnSp>
        <p:nvCxnSpPr>
          <p:cNvPr id="285" name="Straight Arrow Connector 284">
            <a:extLst>
              <a:ext uri="{FF2B5EF4-FFF2-40B4-BE49-F238E27FC236}">
                <a16:creationId xmlns:a16="http://schemas.microsoft.com/office/drawing/2014/main" id="{6AEB19D5-A6EA-4F77-BE49-C701A81E1644}"/>
              </a:ext>
            </a:extLst>
          </p:cNvPr>
          <p:cNvCxnSpPr>
            <a:cxnSpLocks/>
          </p:cNvCxnSpPr>
          <p:nvPr/>
        </p:nvCxnSpPr>
        <p:spPr>
          <a:xfrm flipH="1">
            <a:off x="4851352" y="3072983"/>
            <a:ext cx="6241" cy="46800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7" name="Straight Arrow Connector 286">
            <a:extLst>
              <a:ext uri="{FF2B5EF4-FFF2-40B4-BE49-F238E27FC236}">
                <a16:creationId xmlns:a16="http://schemas.microsoft.com/office/drawing/2014/main" id="{41467AF0-DD45-2CB7-5B1F-D75719B37219}"/>
              </a:ext>
            </a:extLst>
          </p:cNvPr>
          <p:cNvCxnSpPr>
            <a:cxnSpLocks/>
          </p:cNvCxnSpPr>
          <p:nvPr/>
        </p:nvCxnSpPr>
        <p:spPr>
          <a:xfrm>
            <a:off x="13030552" y="3072983"/>
            <a:ext cx="0" cy="42072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21" name="Google Shape;288;p19">
            <a:extLst>
              <a:ext uri="{FF2B5EF4-FFF2-40B4-BE49-F238E27FC236}">
                <a16:creationId xmlns:a16="http://schemas.microsoft.com/office/drawing/2014/main" id="{81C20FA2-948C-05BC-A69E-7654C305826C}"/>
              </a:ext>
            </a:extLst>
          </p:cNvPr>
          <p:cNvSpPr txBox="1"/>
          <p:nvPr/>
        </p:nvSpPr>
        <p:spPr>
          <a:xfrm>
            <a:off x="8282567" y="2640850"/>
            <a:ext cx="1593510" cy="443198"/>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2400" dirty="0">
                <a:solidFill>
                  <a:schemeClr val="tx1"/>
                </a:solidFill>
                <a:latin typeface="Avenir Next LT Pro Light" panose="020B0304020202020204" pitchFamily="34" charset="0"/>
                <a:sym typeface="Playfair Display Black"/>
              </a:rPr>
              <a:t>Before 5G</a:t>
            </a:r>
            <a:endParaRPr lang="en-US" sz="2400" dirty="0">
              <a:solidFill>
                <a:schemeClr val="tx1"/>
              </a:solidFill>
              <a:latin typeface="Avenir Next LT Pro Light" panose="020B0304020202020204" pitchFamily="34" charset="0"/>
            </a:endParaRPr>
          </a:p>
        </p:txBody>
      </p:sp>
      <p:cxnSp>
        <p:nvCxnSpPr>
          <p:cNvPr id="362" name="Straight Connector 361">
            <a:extLst>
              <a:ext uri="{FF2B5EF4-FFF2-40B4-BE49-F238E27FC236}">
                <a16:creationId xmlns:a16="http://schemas.microsoft.com/office/drawing/2014/main" id="{92896B6B-7F78-42C7-D0A4-56591E8373FB}"/>
              </a:ext>
            </a:extLst>
          </p:cNvPr>
          <p:cNvCxnSpPr>
            <a:cxnSpLocks/>
          </p:cNvCxnSpPr>
          <p:nvPr/>
        </p:nvCxnSpPr>
        <p:spPr>
          <a:xfrm>
            <a:off x="4857593" y="8651193"/>
            <a:ext cx="8172959" cy="0"/>
          </a:xfrm>
          <a:prstGeom prst="line">
            <a:avLst/>
          </a:prstGeom>
        </p:spPr>
        <p:style>
          <a:lnRef idx="1">
            <a:schemeClr val="dk1"/>
          </a:lnRef>
          <a:fillRef idx="0">
            <a:schemeClr val="dk1"/>
          </a:fillRef>
          <a:effectRef idx="0">
            <a:schemeClr val="dk1"/>
          </a:effectRef>
          <a:fontRef idx="minor">
            <a:schemeClr val="tx1"/>
          </a:fontRef>
        </p:style>
      </p:cxnSp>
      <p:cxnSp>
        <p:nvCxnSpPr>
          <p:cNvPr id="363" name="Straight Arrow Connector 362">
            <a:extLst>
              <a:ext uri="{FF2B5EF4-FFF2-40B4-BE49-F238E27FC236}">
                <a16:creationId xmlns:a16="http://schemas.microsoft.com/office/drawing/2014/main" id="{1DCE6859-F5AE-8296-54F3-D38DA2FE585B}"/>
              </a:ext>
            </a:extLst>
          </p:cNvPr>
          <p:cNvCxnSpPr>
            <a:cxnSpLocks/>
          </p:cNvCxnSpPr>
          <p:nvPr/>
        </p:nvCxnSpPr>
        <p:spPr>
          <a:xfrm flipV="1">
            <a:off x="4851352" y="8315181"/>
            <a:ext cx="0" cy="33601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4" name="Straight Arrow Connector 363">
            <a:extLst>
              <a:ext uri="{FF2B5EF4-FFF2-40B4-BE49-F238E27FC236}">
                <a16:creationId xmlns:a16="http://schemas.microsoft.com/office/drawing/2014/main" id="{37E87461-95A8-4798-2378-5223428CB150}"/>
              </a:ext>
            </a:extLst>
          </p:cNvPr>
          <p:cNvCxnSpPr>
            <a:cxnSpLocks/>
          </p:cNvCxnSpPr>
          <p:nvPr/>
        </p:nvCxnSpPr>
        <p:spPr>
          <a:xfrm flipV="1">
            <a:off x="13030552" y="8262836"/>
            <a:ext cx="0" cy="38835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72" name="Google Shape;288;p19">
            <a:extLst>
              <a:ext uri="{FF2B5EF4-FFF2-40B4-BE49-F238E27FC236}">
                <a16:creationId xmlns:a16="http://schemas.microsoft.com/office/drawing/2014/main" id="{260CEB8A-865E-A2AB-10E4-68615D809B21}"/>
              </a:ext>
            </a:extLst>
          </p:cNvPr>
          <p:cNvSpPr txBox="1"/>
          <p:nvPr/>
        </p:nvSpPr>
        <p:spPr>
          <a:xfrm>
            <a:off x="8392711" y="8707006"/>
            <a:ext cx="1593510" cy="443198"/>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2400" dirty="0">
                <a:solidFill>
                  <a:schemeClr val="tx1"/>
                </a:solidFill>
                <a:latin typeface="Avenir Next LT Pro Light" panose="020B0304020202020204" pitchFamily="34" charset="0"/>
                <a:sym typeface="Playfair Display Black"/>
              </a:rPr>
              <a:t>After 5G</a:t>
            </a:r>
            <a:endParaRPr lang="en-US" sz="2400" dirty="0">
              <a:solidFill>
                <a:schemeClr val="tx1"/>
              </a:solidFill>
              <a:latin typeface="Avenir Next LT Pro Light" panose="020B03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87"/>
                                        </p:tgtEl>
                                        <p:attrNameLst>
                                          <p:attrName>style.visibility</p:attrName>
                                        </p:attrNameLst>
                                      </p:cBhvr>
                                      <p:to>
                                        <p:strVal val="visible"/>
                                      </p:to>
                                    </p:set>
                                    <p:anim calcmode="lin" valueType="num">
                                      <p:cBhvr additive="base">
                                        <p:cTn id="35" dur="500" fill="hold"/>
                                        <p:tgtEl>
                                          <p:spTgt spid="287"/>
                                        </p:tgtEl>
                                        <p:attrNameLst>
                                          <p:attrName>ppt_x</p:attrName>
                                        </p:attrNameLst>
                                      </p:cBhvr>
                                      <p:tavLst>
                                        <p:tav tm="0">
                                          <p:val>
                                            <p:strVal val="#ppt_x"/>
                                          </p:val>
                                        </p:tav>
                                        <p:tav tm="100000">
                                          <p:val>
                                            <p:strVal val="#ppt_x"/>
                                          </p:val>
                                        </p:tav>
                                      </p:tavLst>
                                    </p:anim>
                                    <p:anim calcmode="lin" valueType="num">
                                      <p:cBhvr additive="base">
                                        <p:cTn id="36" dur="500" fill="hold"/>
                                        <p:tgtEl>
                                          <p:spTgt spid="287"/>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81"/>
                                        </p:tgtEl>
                                        <p:attrNameLst>
                                          <p:attrName>style.visibility</p:attrName>
                                        </p:attrNameLst>
                                      </p:cBhvr>
                                      <p:to>
                                        <p:strVal val="visible"/>
                                      </p:to>
                                    </p:set>
                                    <p:anim calcmode="lin" valueType="num">
                                      <p:cBhvr additive="base">
                                        <p:cTn id="39" dur="500" fill="hold"/>
                                        <p:tgtEl>
                                          <p:spTgt spid="281"/>
                                        </p:tgtEl>
                                        <p:attrNameLst>
                                          <p:attrName>ppt_x</p:attrName>
                                        </p:attrNameLst>
                                      </p:cBhvr>
                                      <p:tavLst>
                                        <p:tav tm="0">
                                          <p:val>
                                            <p:strVal val="#ppt_x"/>
                                          </p:val>
                                        </p:tav>
                                        <p:tav tm="100000">
                                          <p:val>
                                            <p:strVal val="#ppt_x"/>
                                          </p:val>
                                        </p:tav>
                                      </p:tavLst>
                                    </p:anim>
                                    <p:anim calcmode="lin" valueType="num">
                                      <p:cBhvr additive="base">
                                        <p:cTn id="40" dur="500" fill="hold"/>
                                        <p:tgtEl>
                                          <p:spTgt spid="281"/>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85"/>
                                        </p:tgtEl>
                                        <p:attrNameLst>
                                          <p:attrName>style.visibility</p:attrName>
                                        </p:attrNameLst>
                                      </p:cBhvr>
                                      <p:to>
                                        <p:strVal val="visible"/>
                                      </p:to>
                                    </p:set>
                                    <p:anim calcmode="lin" valueType="num">
                                      <p:cBhvr additive="base">
                                        <p:cTn id="43" dur="500" fill="hold"/>
                                        <p:tgtEl>
                                          <p:spTgt spid="285"/>
                                        </p:tgtEl>
                                        <p:attrNameLst>
                                          <p:attrName>ppt_x</p:attrName>
                                        </p:attrNameLst>
                                      </p:cBhvr>
                                      <p:tavLst>
                                        <p:tav tm="0">
                                          <p:val>
                                            <p:strVal val="#ppt_x"/>
                                          </p:val>
                                        </p:tav>
                                        <p:tav tm="100000">
                                          <p:val>
                                            <p:strVal val="#ppt_x"/>
                                          </p:val>
                                        </p:tav>
                                      </p:tavLst>
                                    </p:anim>
                                    <p:anim calcmode="lin" valueType="num">
                                      <p:cBhvr additive="base">
                                        <p:cTn id="44" dur="500" fill="hold"/>
                                        <p:tgtEl>
                                          <p:spTgt spid="28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21"/>
                                        </p:tgtEl>
                                        <p:attrNameLst>
                                          <p:attrName>style.visibility</p:attrName>
                                        </p:attrNameLst>
                                      </p:cBhvr>
                                      <p:to>
                                        <p:strVal val="visible"/>
                                      </p:to>
                                    </p:set>
                                    <p:anim calcmode="lin" valueType="num">
                                      <p:cBhvr additive="base">
                                        <p:cTn id="47" dur="500" fill="hold"/>
                                        <p:tgtEl>
                                          <p:spTgt spid="321"/>
                                        </p:tgtEl>
                                        <p:attrNameLst>
                                          <p:attrName>ppt_x</p:attrName>
                                        </p:attrNameLst>
                                      </p:cBhvr>
                                      <p:tavLst>
                                        <p:tav tm="0">
                                          <p:val>
                                            <p:strVal val="#ppt_x"/>
                                          </p:val>
                                        </p:tav>
                                        <p:tav tm="100000">
                                          <p:val>
                                            <p:strVal val="#ppt_x"/>
                                          </p:val>
                                        </p:tav>
                                      </p:tavLst>
                                    </p:anim>
                                    <p:anim calcmode="lin" valueType="num">
                                      <p:cBhvr additive="base">
                                        <p:cTn id="48" dur="500" fill="hold"/>
                                        <p:tgtEl>
                                          <p:spTgt spid="32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62"/>
                                        </p:tgtEl>
                                        <p:attrNameLst>
                                          <p:attrName>style.visibility</p:attrName>
                                        </p:attrNameLst>
                                      </p:cBhvr>
                                      <p:to>
                                        <p:strVal val="visible"/>
                                      </p:to>
                                    </p:set>
                                    <p:animEffect transition="in" filter="fade">
                                      <p:cBhvr>
                                        <p:cTn id="53" dur="500"/>
                                        <p:tgtEl>
                                          <p:spTgt spid="262"/>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1" fill="hold" grpId="0" nodeType="clickEffect">
                                  <p:stCondLst>
                                    <p:cond delay="0"/>
                                  </p:stCondLst>
                                  <p:childTnLst>
                                    <p:set>
                                      <p:cBhvr>
                                        <p:cTn id="57" dur="1" fill="hold">
                                          <p:stCondLst>
                                            <p:cond delay="0"/>
                                          </p:stCondLst>
                                        </p:cTn>
                                        <p:tgtEl>
                                          <p:spTgt spid="61"/>
                                        </p:tgtEl>
                                        <p:attrNameLst>
                                          <p:attrName>style.visibility</p:attrName>
                                        </p:attrNameLst>
                                      </p:cBhvr>
                                      <p:to>
                                        <p:strVal val="visible"/>
                                      </p:to>
                                    </p:set>
                                    <p:anim calcmode="lin" valueType="num">
                                      <p:cBhvr additive="base">
                                        <p:cTn id="58" dur="500" fill="hold"/>
                                        <p:tgtEl>
                                          <p:spTgt spid="61"/>
                                        </p:tgtEl>
                                        <p:attrNameLst>
                                          <p:attrName>ppt_x</p:attrName>
                                        </p:attrNameLst>
                                      </p:cBhvr>
                                      <p:tavLst>
                                        <p:tav tm="0">
                                          <p:val>
                                            <p:strVal val="#ppt_x"/>
                                          </p:val>
                                        </p:tav>
                                        <p:tav tm="100000">
                                          <p:val>
                                            <p:strVal val="#ppt_x"/>
                                          </p:val>
                                        </p:tav>
                                      </p:tavLst>
                                    </p:anim>
                                    <p:anim calcmode="lin" valueType="num">
                                      <p:cBhvr additive="base">
                                        <p:cTn id="59" dur="500" fill="hold"/>
                                        <p:tgtEl>
                                          <p:spTgt spid="61"/>
                                        </p:tgtEl>
                                        <p:attrNameLst>
                                          <p:attrName>ppt_y</p:attrName>
                                        </p:attrNameLst>
                                      </p:cBhvr>
                                      <p:tavLst>
                                        <p:tav tm="0">
                                          <p:val>
                                            <p:strVal val="0-#ppt_h/2"/>
                                          </p:val>
                                        </p:tav>
                                        <p:tav tm="100000">
                                          <p:val>
                                            <p:strVal val="#ppt_y"/>
                                          </p:val>
                                        </p:tav>
                                      </p:tavLst>
                                    </p:anim>
                                  </p:childTnLst>
                                </p:cTn>
                              </p:par>
                              <p:par>
                                <p:cTn id="60" presetID="2" presetClass="entr" presetSubtype="1" fill="hold" nodeType="withEffect">
                                  <p:stCondLst>
                                    <p:cond delay="0"/>
                                  </p:stCondLst>
                                  <p:childTnLst>
                                    <p:set>
                                      <p:cBhvr>
                                        <p:cTn id="61" dur="1" fill="hold">
                                          <p:stCondLst>
                                            <p:cond delay="0"/>
                                          </p:stCondLst>
                                        </p:cTn>
                                        <p:tgtEl>
                                          <p:spTgt spid="257"/>
                                        </p:tgtEl>
                                        <p:attrNameLst>
                                          <p:attrName>style.visibility</p:attrName>
                                        </p:attrNameLst>
                                      </p:cBhvr>
                                      <p:to>
                                        <p:strVal val="visible"/>
                                      </p:to>
                                    </p:set>
                                    <p:anim calcmode="lin" valueType="num">
                                      <p:cBhvr additive="base">
                                        <p:cTn id="62" dur="500" fill="hold"/>
                                        <p:tgtEl>
                                          <p:spTgt spid="257"/>
                                        </p:tgtEl>
                                        <p:attrNameLst>
                                          <p:attrName>ppt_x</p:attrName>
                                        </p:attrNameLst>
                                      </p:cBhvr>
                                      <p:tavLst>
                                        <p:tav tm="0">
                                          <p:val>
                                            <p:strVal val="#ppt_x"/>
                                          </p:val>
                                        </p:tav>
                                        <p:tav tm="100000">
                                          <p:val>
                                            <p:strVal val="#ppt_x"/>
                                          </p:val>
                                        </p:tav>
                                      </p:tavLst>
                                    </p:anim>
                                    <p:anim calcmode="lin" valueType="num">
                                      <p:cBhvr additive="base">
                                        <p:cTn id="63" dur="500" fill="hold"/>
                                        <p:tgtEl>
                                          <p:spTgt spid="257"/>
                                        </p:tgtEl>
                                        <p:attrNameLst>
                                          <p:attrName>ppt_y</p:attrName>
                                        </p:attrNameLst>
                                      </p:cBhvr>
                                      <p:tavLst>
                                        <p:tav tm="0">
                                          <p:val>
                                            <p:strVal val="0-#ppt_h/2"/>
                                          </p:val>
                                        </p:tav>
                                        <p:tav tm="100000">
                                          <p:val>
                                            <p:strVal val="#ppt_y"/>
                                          </p:val>
                                        </p:tav>
                                      </p:tavLst>
                                    </p:anim>
                                  </p:childTnLst>
                                </p:cTn>
                              </p:par>
                              <p:par>
                                <p:cTn id="64" presetID="2" presetClass="entr" presetSubtype="1" fill="hold" grpId="0" nodeType="withEffect">
                                  <p:stCondLst>
                                    <p:cond delay="0"/>
                                  </p:stCondLst>
                                  <p:childTnLst>
                                    <p:set>
                                      <p:cBhvr>
                                        <p:cTn id="65" dur="1" fill="hold">
                                          <p:stCondLst>
                                            <p:cond delay="0"/>
                                          </p:stCondLst>
                                        </p:cTn>
                                        <p:tgtEl>
                                          <p:spTgt spid="62"/>
                                        </p:tgtEl>
                                        <p:attrNameLst>
                                          <p:attrName>style.visibility</p:attrName>
                                        </p:attrNameLst>
                                      </p:cBhvr>
                                      <p:to>
                                        <p:strVal val="visible"/>
                                      </p:to>
                                    </p:set>
                                    <p:anim calcmode="lin" valueType="num">
                                      <p:cBhvr additive="base">
                                        <p:cTn id="66" dur="500" fill="hold"/>
                                        <p:tgtEl>
                                          <p:spTgt spid="62"/>
                                        </p:tgtEl>
                                        <p:attrNameLst>
                                          <p:attrName>ppt_x</p:attrName>
                                        </p:attrNameLst>
                                      </p:cBhvr>
                                      <p:tavLst>
                                        <p:tav tm="0">
                                          <p:val>
                                            <p:strVal val="#ppt_x"/>
                                          </p:val>
                                        </p:tav>
                                        <p:tav tm="100000">
                                          <p:val>
                                            <p:strVal val="#ppt_x"/>
                                          </p:val>
                                        </p:tav>
                                      </p:tavLst>
                                    </p:anim>
                                    <p:anim calcmode="lin" valueType="num">
                                      <p:cBhvr additive="base">
                                        <p:cTn id="67" dur="500" fill="hold"/>
                                        <p:tgtEl>
                                          <p:spTgt spid="62"/>
                                        </p:tgtEl>
                                        <p:attrNameLst>
                                          <p:attrName>ppt_y</p:attrName>
                                        </p:attrNameLst>
                                      </p:cBhvr>
                                      <p:tavLst>
                                        <p:tav tm="0">
                                          <p:val>
                                            <p:strVal val="0-#ppt_h/2"/>
                                          </p:val>
                                        </p:tav>
                                        <p:tav tm="100000">
                                          <p:val>
                                            <p:strVal val="#ppt_y"/>
                                          </p:val>
                                        </p:tav>
                                      </p:tavLst>
                                    </p:anim>
                                  </p:childTnLst>
                                </p:cTn>
                              </p:par>
                              <p:par>
                                <p:cTn id="68" presetID="2" presetClass="entr" presetSubtype="1" fill="hold" nodeType="withEffect">
                                  <p:stCondLst>
                                    <p:cond delay="0"/>
                                  </p:stCondLst>
                                  <p:childTnLst>
                                    <p:set>
                                      <p:cBhvr>
                                        <p:cTn id="69" dur="1" fill="hold">
                                          <p:stCondLst>
                                            <p:cond delay="0"/>
                                          </p:stCondLst>
                                        </p:cTn>
                                        <p:tgtEl>
                                          <p:spTgt spid="258"/>
                                        </p:tgtEl>
                                        <p:attrNameLst>
                                          <p:attrName>style.visibility</p:attrName>
                                        </p:attrNameLst>
                                      </p:cBhvr>
                                      <p:to>
                                        <p:strVal val="visible"/>
                                      </p:to>
                                    </p:set>
                                    <p:anim calcmode="lin" valueType="num">
                                      <p:cBhvr additive="base">
                                        <p:cTn id="70" dur="500" fill="hold"/>
                                        <p:tgtEl>
                                          <p:spTgt spid="258"/>
                                        </p:tgtEl>
                                        <p:attrNameLst>
                                          <p:attrName>ppt_x</p:attrName>
                                        </p:attrNameLst>
                                      </p:cBhvr>
                                      <p:tavLst>
                                        <p:tav tm="0">
                                          <p:val>
                                            <p:strVal val="#ppt_x"/>
                                          </p:val>
                                        </p:tav>
                                        <p:tav tm="100000">
                                          <p:val>
                                            <p:strVal val="#ppt_x"/>
                                          </p:val>
                                        </p:tav>
                                      </p:tavLst>
                                    </p:anim>
                                    <p:anim calcmode="lin" valueType="num">
                                      <p:cBhvr additive="base">
                                        <p:cTn id="71" dur="500" fill="hold"/>
                                        <p:tgtEl>
                                          <p:spTgt spid="258"/>
                                        </p:tgtEl>
                                        <p:attrNameLst>
                                          <p:attrName>ppt_y</p:attrName>
                                        </p:attrNameLst>
                                      </p:cBhvr>
                                      <p:tavLst>
                                        <p:tav tm="0">
                                          <p:val>
                                            <p:strVal val="0-#ppt_h/2"/>
                                          </p:val>
                                        </p:tav>
                                        <p:tav tm="100000">
                                          <p:val>
                                            <p:strVal val="#ppt_y"/>
                                          </p:val>
                                        </p:tav>
                                      </p:tavLst>
                                    </p:anim>
                                  </p:childTnLst>
                                </p:cTn>
                              </p:par>
                              <p:par>
                                <p:cTn id="72" presetID="2" presetClass="entr" presetSubtype="1" fill="hold" grpId="0" nodeType="withEffect">
                                  <p:stCondLst>
                                    <p:cond delay="0"/>
                                  </p:stCondLst>
                                  <p:childTnLst>
                                    <p:set>
                                      <p:cBhvr>
                                        <p:cTn id="73" dur="1" fill="hold">
                                          <p:stCondLst>
                                            <p:cond delay="0"/>
                                          </p:stCondLst>
                                        </p:cTn>
                                        <p:tgtEl>
                                          <p:spTgt spid="63"/>
                                        </p:tgtEl>
                                        <p:attrNameLst>
                                          <p:attrName>style.visibility</p:attrName>
                                        </p:attrNameLst>
                                      </p:cBhvr>
                                      <p:to>
                                        <p:strVal val="visible"/>
                                      </p:to>
                                    </p:set>
                                    <p:anim calcmode="lin" valueType="num">
                                      <p:cBhvr additive="base">
                                        <p:cTn id="74" dur="500" fill="hold"/>
                                        <p:tgtEl>
                                          <p:spTgt spid="63"/>
                                        </p:tgtEl>
                                        <p:attrNameLst>
                                          <p:attrName>ppt_x</p:attrName>
                                        </p:attrNameLst>
                                      </p:cBhvr>
                                      <p:tavLst>
                                        <p:tav tm="0">
                                          <p:val>
                                            <p:strVal val="#ppt_x"/>
                                          </p:val>
                                        </p:tav>
                                        <p:tav tm="100000">
                                          <p:val>
                                            <p:strVal val="#ppt_x"/>
                                          </p:val>
                                        </p:tav>
                                      </p:tavLst>
                                    </p:anim>
                                    <p:anim calcmode="lin" valueType="num">
                                      <p:cBhvr additive="base">
                                        <p:cTn id="75" dur="500" fill="hold"/>
                                        <p:tgtEl>
                                          <p:spTgt spid="63"/>
                                        </p:tgtEl>
                                        <p:attrNameLst>
                                          <p:attrName>ppt_y</p:attrName>
                                        </p:attrNameLst>
                                      </p:cBhvr>
                                      <p:tavLst>
                                        <p:tav tm="0">
                                          <p:val>
                                            <p:strVal val="0-#ppt_h/2"/>
                                          </p:val>
                                        </p:tav>
                                        <p:tav tm="100000">
                                          <p:val>
                                            <p:strVal val="#ppt_y"/>
                                          </p:val>
                                        </p:tav>
                                      </p:tavLst>
                                    </p:anim>
                                  </p:childTnLst>
                                </p:cTn>
                              </p:par>
                              <p:par>
                                <p:cTn id="76" presetID="2" presetClass="entr" presetSubtype="1" fill="hold" nodeType="withEffect">
                                  <p:stCondLst>
                                    <p:cond delay="0"/>
                                  </p:stCondLst>
                                  <p:childTnLst>
                                    <p:set>
                                      <p:cBhvr>
                                        <p:cTn id="77" dur="1" fill="hold">
                                          <p:stCondLst>
                                            <p:cond delay="0"/>
                                          </p:stCondLst>
                                        </p:cTn>
                                        <p:tgtEl>
                                          <p:spTgt spid="259"/>
                                        </p:tgtEl>
                                        <p:attrNameLst>
                                          <p:attrName>style.visibility</p:attrName>
                                        </p:attrNameLst>
                                      </p:cBhvr>
                                      <p:to>
                                        <p:strVal val="visible"/>
                                      </p:to>
                                    </p:set>
                                    <p:anim calcmode="lin" valueType="num">
                                      <p:cBhvr additive="base">
                                        <p:cTn id="78" dur="500" fill="hold"/>
                                        <p:tgtEl>
                                          <p:spTgt spid="259"/>
                                        </p:tgtEl>
                                        <p:attrNameLst>
                                          <p:attrName>ppt_x</p:attrName>
                                        </p:attrNameLst>
                                      </p:cBhvr>
                                      <p:tavLst>
                                        <p:tav tm="0">
                                          <p:val>
                                            <p:strVal val="#ppt_x"/>
                                          </p:val>
                                        </p:tav>
                                        <p:tav tm="100000">
                                          <p:val>
                                            <p:strVal val="#ppt_x"/>
                                          </p:val>
                                        </p:tav>
                                      </p:tavLst>
                                    </p:anim>
                                    <p:anim calcmode="lin" valueType="num">
                                      <p:cBhvr additive="base">
                                        <p:cTn id="79" dur="500" fill="hold"/>
                                        <p:tgtEl>
                                          <p:spTgt spid="259"/>
                                        </p:tgtEl>
                                        <p:attrNameLst>
                                          <p:attrName>ppt_y</p:attrName>
                                        </p:attrNameLst>
                                      </p:cBhvr>
                                      <p:tavLst>
                                        <p:tav tm="0">
                                          <p:val>
                                            <p:strVal val="0-#ppt_h/2"/>
                                          </p:val>
                                        </p:tav>
                                        <p:tav tm="100000">
                                          <p:val>
                                            <p:strVal val="#ppt_y"/>
                                          </p:val>
                                        </p:tav>
                                      </p:tavLst>
                                    </p:anim>
                                  </p:childTnLst>
                                </p:cTn>
                              </p:par>
                              <p:par>
                                <p:cTn id="80" presetID="2" presetClass="entr" presetSubtype="1" fill="hold" grpId="0" nodeType="withEffect">
                                  <p:stCondLst>
                                    <p:cond delay="0"/>
                                  </p:stCondLst>
                                  <p:childTnLst>
                                    <p:set>
                                      <p:cBhvr>
                                        <p:cTn id="81" dur="1" fill="hold">
                                          <p:stCondLst>
                                            <p:cond delay="0"/>
                                          </p:stCondLst>
                                        </p:cTn>
                                        <p:tgtEl>
                                          <p:spTgt spid="256"/>
                                        </p:tgtEl>
                                        <p:attrNameLst>
                                          <p:attrName>style.visibility</p:attrName>
                                        </p:attrNameLst>
                                      </p:cBhvr>
                                      <p:to>
                                        <p:strVal val="visible"/>
                                      </p:to>
                                    </p:set>
                                    <p:anim calcmode="lin" valueType="num">
                                      <p:cBhvr additive="base">
                                        <p:cTn id="82" dur="500" fill="hold"/>
                                        <p:tgtEl>
                                          <p:spTgt spid="256"/>
                                        </p:tgtEl>
                                        <p:attrNameLst>
                                          <p:attrName>ppt_x</p:attrName>
                                        </p:attrNameLst>
                                      </p:cBhvr>
                                      <p:tavLst>
                                        <p:tav tm="0">
                                          <p:val>
                                            <p:strVal val="#ppt_x"/>
                                          </p:val>
                                        </p:tav>
                                        <p:tav tm="100000">
                                          <p:val>
                                            <p:strVal val="#ppt_x"/>
                                          </p:val>
                                        </p:tav>
                                      </p:tavLst>
                                    </p:anim>
                                    <p:anim calcmode="lin" valueType="num">
                                      <p:cBhvr additive="base">
                                        <p:cTn id="83" dur="500" fill="hold"/>
                                        <p:tgtEl>
                                          <p:spTgt spid="256"/>
                                        </p:tgtEl>
                                        <p:attrNameLst>
                                          <p:attrName>ppt_y</p:attrName>
                                        </p:attrNameLst>
                                      </p:cBhvr>
                                      <p:tavLst>
                                        <p:tav tm="0">
                                          <p:val>
                                            <p:strVal val="0-#ppt_h/2"/>
                                          </p:val>
                                        </p:tav>
                                        <p:tav tm="100000">
                                          <p:val>
                                            <p:strVal val="#ppt_y"/>
                                          </p:val>
                                        </p:tav>
                                      </p:tavLst>
                                    </p:anim>
                                  </p:childTnLst>
                                </p:cTn>
                              </p:par>
                              <p:par>
                                <p:cTn id="84" presetID="2" presetClass="entr" presetSubtype="1" fill="hold" nodeType="withEffect">
                                  <p:stCondLst>
                                    <p:cond delay="0"/>
                                  </p:stCondLst>
                                  <p:childTnLst>
                                    <p:set>
                                      <p:cBhvr>
                                        <p:cTn id="85" dur="1" fill="hold">
                                          <p:stCondLst>
                                            <p:cond delay="0"/>
                                          </p:stCondLst>
                                        </p:cTn>
                                        <p:tgtEl>
                                          <p:spTgt spid="364"/>
                                        </p:tgtEl>
                                        <p:attrNameLst>
                                          <p:attrName>style.visibility</p:attrName>
                                        </p:attrNameLst>
                                      </p:cBhvr>
                                      <p:to>
                                        <p:strVal val="visible"/>
                                      </p:to>
                                    </p:set>
                                    <p:anim calcmode="lin" valueType="num">
                                      <p:cBhvr additive="base">
                                        <p:cTn id="86" dur="500" fill="hold"/>
                                        <p:tgtEl>
                                          <p:spTgt spid="364"/>
                                        </p:tgtEl>
                                        <p:attrNameLst>
                                          <p:attrName>ppt_x</p:attrName>
                                        </p:attrNameLst>
                                      </p:cBhvr>
                                      <p:tavLst>
                                        <p:tav tm="0">
                                          <p:val>
                                            <p:strVal val="#ppt_x"/>
                                          </p:val>
                                        </p:tav>
                                        <p:tav tm="100000">
                                          <p:val>
                                            <p:strVal val="#ppt_x"/>
                                          </p:val>
                                        </p:tav>
                                      </p:tavLst>
                                    </p:anim>
                                    <p:anim calcmode="lin" valueType="num">
                                      <p:cBhvr additive="base">
                                        <p:cTn id="87" dur="500" fill="hold"/>
                                        <p:tgtEl>
                                          <p:spTgt spid="364"/>
                                        </p:tgtEl>
                                        <p:attrNameLst>
                                          <p:attrName>ppt_y</p:attrName>
                                        </p:attrNameLst>
                                      </p:cBhvr>
                                      <p:tavLst>
                                        <p:tav tm="0">
                                          <p:val>
                                            <p:strVal val="0-#ppt_h/2"/>
                                          </p:val>
                                        </p:tav>
                                        <p:tav tm="100000">
                                          <p:val>
                                            <p:strVal val="#ppt_y"/>
                                          </p:val>
                                        </p:tav>
                                      </p:tavLst>
                                    </p:anim>
                                  </p:childTnLst>
                                </p:cTn>
                              </p:par>
                              <p:par>
                                <p:cTn id="88" presetID="2" presetClass="entr" presetSubtype="1" fill="hold" nodeType="withEffect">
                                  <p:stCondLst>
                                    <p:cond delay="0"/>
                                  </p:stCondLst>
                                  <p:childTnLst>
                                    <p:set>
                                      <p:cBhvr>
                                        <p:cTn id="89" dur="1" fill="hold">
                                          <p:stCondLst>
                                            <p:cond delay="0"/>
                                          </p:stCondLst>
                                        </p:cTn>
                                        <p:tgtEl>
                                          <p:spTgt spid="362"/>
                                        </p:tgtEl>
                                        <p:attrNameLst>
                                          <p:attrName>style.visibility</p:attrName>
                                        </p:attrNameLst>
                                      </p:cBhvr>
                                      <p:to>
                                        <p:strVal val="visible"/>
                                      </p:to>
                                    </p:set>
                                    <p:anim calcmode="lin" valueType="num">
                                      <p:cBhvr additive="base">
                                        <p:cTn id="90" dur="500" fill="hold"/>
                                        <p:tgtEl>
                                          <p:spTgt spid="362"/>
                                        </p:tgtEl>
                                        <p:attrNameLst>
                                          <p:attrName>ppt_x</p:attrName>
                                        </p:attrNameLst>
                                      </p:cBhvr>
                                      <p:tavLst>
                                        <p:tav tm="0">
                                          <p:val>
                                            <p:strVal val="#ppt_x"/>
                                          </p:val>
                                        </p:tav>
                                        <p:tav tm="100000">
                                          <p:val>
                                            <p:strVal val="#ppt_x"/>
                                          </p:val>
                                        </p:tav>
                                      </p:tavLst>
                                    </p:anim>
                                    <p:anim calcmode="lin" valueType="num">
                                      <p:cBhvr additive="base">
                                        <p:cTn id="91" dur="500" fill="hold"/>
                                        <p:tgtEl>
                                          <p:spTgt spid="362"/>
                                        </p:tgtEl>
                                        <p:attrNameLst>
                                          <p:attrName>ppt_y</p:attrName>
                                        </p:attrNameLst>
                                      </p:cBhvr>
                                      <p:tavLst>
                                        <p:tav tm="0">
                                          <p:val>
                                            <p:strVal val="0-#ppt_h/2"/>
                                          </p:val>
                                        </p:tav>
                                        <p:tav tm="100000">
                                          <p:val>
                                            <p:strVal val="#ppt_y"/>
                                          </p:val>
                                        </p:tav>
                                      </p:tavLst>
                                    </p:anim>
                                  </p:childTnLst>
                                </p:cTn>
                              </p:par>
                              <p:par>
                                <p:cTn id="92" presetID="2" presetClass="entr" presetSubtype="1" fill="hold" nodeType="withEffect">
                                  <p:stCondLst>
                                    <p:cond delay="0"/>
                                  </p:stCondLst>
                                  <p:childTnLst>
                                    <p:set>
                                      <p:cBhvr>
                                        <p:cTn id="93" dur="1" fill="hold">
                                          <p:stCondLst>
                                            <p:cond delay="0"/>
                                          </p:stCondLst>
                                        </p:cTn>
                                        <p:tgtEl>
                                          <p:spTgt spid="363"/>
                                        </p:tgtEl>
                                        <p:attrNameLst>
                                          <p:attrName>style.visibility</p:attrName>
                                        </p:attrNameLst>
                                      </p:cBhvr>
                                      <p:to>
                                        <p:strVal val="visible"/>
                                      </p:to>
                                    </p:set>
                                    <p:anim calcmode="lin" valueType="num">
                                      <p:cBhvr additive="base">
                                        <p:cTn id="94" dur="500" fill="hold"/>
                                        <p:tgtEl>
                                          <p:spTgt spid="363"/>
                                        </p:tgtEl>
                                        <p:attrNameLst>
                                          <p:attrName>ppt_x</p:attrName>
                                        </p:attrNameLst>
                                      </p:cBhvr>
                                      <p:tavLst>
                                        <p:tav tm="0">
                                          <p:val>
                                            <p:strVal val="#ppt_x"/>
                                          </p:val>
                                        </p:tav>
                                        <p:tav tm="100000">
                                          <p:val>
                                            <p:strVal val="#ppt_x"/>
                                          </p:val>
                                        </p:tav>
                                      </p:tavLst>
                                    </p:anim>
                                    <p:anim calcmode="lin" valueType="num">
                                      <p:cBhvr additive="base">
                                        <p:cTn id="95" dur="500" fill="hold"/>
                                        <p:tgtEl>
                                          <p:spTgt spid="363"/>
                                        </p:tgtEl>
                                        <p:attrNameLst>
                                          <p:attrName>ppt_y</p:attrName>
                                        </p:attrNameLst>
                                      </p:cBhvr>
                                      <p:tavLst>
                                        <p:tav tm="0">
                                          <p:val>
                                            <p:strVal val="0-#ppt_h/2"/>
                                          </p:val>
                                        </p:tav>
                                        <p:tav tm="100000">
                                          <p:val>
                                            <p:strVal val="#ppt_y"/>
                                          </p:val>
                                        </p:tav>
                                      </p:tavLst>
                                    </p:anim>
                                  </p:childTnLst>
                                </p:cTn>
                              </p:par>
                              <p:par>
                                <p:cTn id="96" presetID="2" presetClass="entr" presetSubtype="1" fill="hold" grpId="0" nodeType="withEffect">
                                  <p:stCondLst>
                                    <p:cond delay="0"/>
                                  </p:stCondLst>
                                  <p:childTnLst>
                                    <p:set>
                                      <p:cBhvr>
                                        <p:cTn id="97" dur="1" fill="hold">
                                          <p:stCondLst>
                                            <p:cond delay="0"/>
                                          </p:stCondLst>
                                        </p:cTn>
                                        <p:tgtEl>
                                          <p:spTgt spid="372"/>
                                        </p:tgtEl>
                                        <p:attrNameLst>
                                          <p:attrName>style.visibility</p:attrName>
                                        </p:attrNameLst>
                                      </p:cBhvr>
                                      <p:to>
                                        <p:strVal val="visible"/>
                                      </p:to>
                                    </p:set>
                                    <p:anim calcmode="lin" valueType="num">
                                      <p:cBhvr additive="base">
                                        <p:cTn id="98" dur="500" fill="hold"/>
                                        <p:tgtEl>
                                          <p:spTgt spid="372"/>
                                        </p:tgtEl>
                                        <p:attrNameLst>
                                          <p:attrName>ppt_x</p:attrName>
                                        </p:attrNameLst>
                                      </p:cBhvr>
                                      <p:tavLst>
                                        <p:tav tm="0">
                                          <p:val>
                                            <p:strVal val="#ppt_x"/>
                                          </p:val>
                                        </p:tav>
                                        <p:tav tm="100000">
                                          <p:val>
                                            <p:strVal val="#ppt_x"/>
                                          </p:val>
                                        </p:tav>
                                      </p:tavLst>
                                    </p:anim>
                                    <p:anim calcmode="lin" valueType="num">
                                      <p:cBhvr additive="base">
                                        <p:cTn id="99" dur="500" fill="hold"/>
                                        <p:tgtEl>
                                          <p:spTgt spid="37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61" grpId="0" animBg="1"/>
      <p:bldP spid="62" grpId="0" animBg="1"/>
      <p:bldP spid="63" grpId="0" animBg="1"/>
      <p:bldP spid="256" grpId="0" animBg="1"/>
      <p:bldP spid="262" grpId="0"/>
      <p:bldP spid="321" grpId="0"/>
      <p:bldP spid="37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248"/>
        <p:cNvGrpSpPr/>
        <p:nvPr/>
      </p:nvGrpSpPr>
      <p:grpSpPr>
        <a:xfrm>
          <a:off x="0" y="0"/>
          <a:ext cx="0" cy="0"/>
          <a:chOff x="0" y="0"/>
          <a:chExt cx="0" cy="0"/>
        </a:xfrm>
      </p:grpSpPr>
      <p:cxnSp>
        <p:nvCxnSpPr>
          <p:cNvPr id="257" name="Google Shape;257;p18"/>
          <p:cNvCxnSpPr/>
          <p:nvPr/>
        </p:nvCxnSpPr>
        <p:spPr>
          <a:xfrm>
            <a:off x="3382192" y="9462623"/>
            <a:ext cx="13985351" cy="0"/>
          </a:xfrm>
          <a:prstGeom prst="straightConnector1">
            <a:avLst/>
          </a:prstGeom>
          <a:noFill/>
          <a:ln w="38100" cap="flat" cmpd="sng">
            <a:solidFill>
              <a:srgbClr val="0B1320"/>
            </a:solidFill>
            <a:prstDash val="solid"/>
            <a:round/>
            <a:headEnd type="none" w="sm" len="sm"/>
            <a:tailEnd type="none" w="sm" len="sm"/>
          </a:ln>
        </p:spPr>
      </p:cxnSp>
      <p:grpSp>
        <p:nvGrpSpPr>
          <p:cNvPr id="258" name="Google Shape;258;p18"/>
          <p:cNvGrpSpPr/>
          <p:nvPr/>
        </p:nvGrpSpPr>
        <p:grpSpPr>
          <a:xfrm>
            <a:off x="1029612" y="9258300"/>
            <a:ext cx="406823" cy="408647"/>
            <a:chOff x="1813" y="0"/>
            <a:chExt cx="809173" cy="812800"/>
          </a:xfrm>
        </p:grpSpPr>
        <p:sp>
          <p:nvSpPr>
            <p:cNvPr id="259" name="Google Shape;259;p18"/>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1" name="Google Shape;261;p18"/>
          <p:cNvGrpSpPr/>
          <p:nvPr/>
        </p:nvGrpSpPr>
        <p:grpSpPr>
          <a:xfrm>
            <a:off x="1593286" y="9258300"/>
            <a:ext cx="406823" cy="408647"/>
            <a:chOff x="1813" y="0"/>
            <a:chExt cx="809173" cy="812800"/>
          </a:xfrm>
        </p:grpSpPr>
        <p:sp>
          <p:nvSpPr>
            <p:cNvPr id="262" name="Google Shape;262;p18"/>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8"/>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4" name="Google Shape;264;p18"/>
          <p:cNvGrpSpPr/>
          <p:nvPr/>
        </p:nvGrpSpPr>
        <p:grpSpPr>
          <a:xfrm>
            <a:off x="2154334" y="9258300"/>
            <a:ext cx="406823" cy="408647"/>
            <a:chOff x="1813" y="0"/>
            <a:chExt cx="809173" cy="812800"/>
          </a:xfrm>
        </p:grpSpPr>
        <p:sp>
          <p:nvSpPr>
            <p:cNvPr id="265" name="Google Shape;265;p18"/>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8"/>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72" name="Google Shape;272;p18"/>
          <p:cNvGrpSpPr/>
          <p:nvPr/>
        </p:nvGrpSpPr>
        <p:grpSpPr>
          <a:xfrm>
            <a:off x="15131637" y="-3019570"/>
            <a:ext cx="5858410" cy="7210351"/>
            <a:chOff x="0" y="0"/>
            <a:chExt cx="7811213" cy="9613801"/>
          </a:xfrm>
        </p:grpSpPr>
        <p:grpSp>
          <p:nvGrpSpPr>
            <p:cNvPr id="273" name="Google Shape;273;p18"/>
            <p:cNvGrpSpPr/>
            <p:nvPr/>
          </p:nvGrpSpPr>
          <p:grpSpPr>
            <a:xfrm rot="10800000">
              <a:off x="0" y="0"/>
              <a:ext cx="7811213" cy="9613801"/>
              <a:chOff x="0" y="0"/>
              <a:chExt cx="660400" cy="812800"/>
            </a:xfrm>
          </p:grpSpPr>
          <p:sp>
            <p:nvSpPr>
              <p:cNvPr id="274" name="Google Shape;274;p18"/>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76" name="Google Shape;276;p18"/>
            <p:cNvGrpSpPr/>
            <p:nvPr/>
          </p:nvGrpSpPr>
          <p:grpSpPr>
            <a:xfrm rot="10800000">
              <a:off x="456341" y="561650"/>
              <a:ext cx="6898532" cy="8490500"/>
              <a:chOff x="0" y="0"/>
              <a:chExt cx="660400" cy="812800"/>
            </a:xfrm>
          </p:grpSpPr>
          <p:sp>
            <p:nvSpPr>
              <p:cNvPr id="277" name="Google Shape;277;p18"/>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79" name="Google Shape;279;p18"/>
            <p:cNvGrpSpPr/>
            <p:nvPr/>
          </p:nvGrpSpPr>
          <p:grpSpPr>
            <a:xfrm rot="10800000">
              <a:off x="906844" y="1116116"/>
              <a:ext cx="5997524" cy="7381569"/>
              <a:chOff x="0" y="0"/>
              <a:chExt cx="660400" cy="812800"/>
            </a:xfrm>
          </p:grpSpPr>
          <p:sp>
            <p:nvSpPr>
              <p:cNvPr id="280" name="Google Shape;280;p18"/>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8"/>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2" name="Google Shape;288;p19">
            <a:extLst>
              <a:ext uri="{FF2B5EF4-FFF2-40B4-BE49-F238E27FC236}">
                <a16:creationId xmlns:a16="http://schemas.microsoft.com/office/drawing/2014/main" id="{CCE9185A-220C-3A47-6584-A8B089CE306C}"/>
              </a:ext>
            </a:extLst>
          </p:cNvPr>
          <p:cNvSpPr txBox="1"/>
          <p:nvPr/>
        </p:nvSpPr>
        <p:spPr>
          <a:xfrm>
            <a:off x="1029612" y="1030559"/>
            <a:ext cx="7038476" cy="738664"/>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4000" b="0" i="0" u="none" strike="noStrike" cap="none" dirty="0">
                <a:solidFill>
                  <a:schemeClr val="tx1"/>
                </a:solidFill>
                <a:latin typeface="Playfair Display Black"/>
                <a:ea typeface="Playfair Display Black"/>
                <a:cs typeface="Playfair Display Black"/>
                <a:sym typeface="Playfair Display Black"/>
              </a:rPr>
              <a:t>Important KPI’s</a:t>
            </a:r>
            <a:endParaRPr lang="en-US" sz="4000" dirty="0">
              <a:solidFill>
                <a:schemeClr val="tx1"/>
              </a:solidFill>
            </a:endParaRPr>
          </a:p>
        </p:txBody>
      </p:sp>
      <p:grpSp>
        <p:nvGrpSpPr>
          <p:cNvPr id="14" name="Google Shape;207;p16">
            <a:extLst>
              <a:ext uri="{FF2B5EF4-FFF2-40B4-BE49-F238E27FC236}">
                <a16:creationId xmlns:a16="http://schemas.microsoft.com/office/drawing/2014/main" id="{1FB74089-327F-2F56-9709-79A226C8739D}"/>
              </a:ext>
            </a:extLst>
          </p:cNvPr>
          <p:cNvGrpSpPr/>
          <p:nvPr/>
        </p:nvGrpSpPr>
        <p:grpSpPr>
          <a:xfrm>
            <a:off x="1593286" y="3105170"/>
            <a:ext cx="4298338" cy="4632016"/>
            <a:chOff x="1813" y="0"/>
            <a:chExt cx="809173" cy="812800"/>
          </a:xfrm>
        </p:grpSpPr>
        <p:sp>
          <p:nvSpPr>
            <p:cNvPr id="15" name="Google Shape;208;p16">
              <a:extLst>
                <a:ext uri="{FF2B5EF4-FFF2-40B4-BE49-F238E27FC236}">
                  <a16:creationId xmlns:a16="http://schemas.microsoft.com/office/drawing/2014/main" id="{206A6B9B-76DA-7AA8-558C-3A621D10FEA7}"/>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9;p16">
              <a:extLst>
                <a:ext uri="{FF2B5EF4-FFF2-40B4-BE49-F238E27FC236}">
                  <a16:creationId xmlns:a16="http://schemas.microsoft.com/office/drawing/2014/main" id="{A1FD4A69-EDC3-6942-D40D-9706FB874264}"/>
                </a:ext>
              </a:extLst>
            </p:cNvPr>
            <p:cNvSpPr txBox="1"/>
            <p:nvPr/>
          </p:nvSpPr>
          <p:spPr>
            <a:xfrm>
              <a:off x="84360" y="14598"/>
              <a:ext cx="6604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ts val="0"/>
                </a:spcBef>
                <a:spcAft>
                  <a:spcPts val="0"/>
                </a:spcAft>
                <a:buNone/>
              </a:pPr>
              <a:r>
                <a:rPr lang="en-US" sz="4200" b="0" i="0" u="none" strike="noStrike" cap="none" dirty="0">
                  <a:solidFill>
                    <a:srgbClr val="F3F6FA"/>
                  </a:solidFill>
                  <a:latin typeface="Roboto"/>
                  <a:ea typeface="Roboto"/>
                  <a:cs typeface="Roboto"/>
                  <a:sym typeface="Roboto"/>
                </a:rPr>
                <a:t>Revenue</a:t>
              </a:r>
            </a:p>
            <a:p>
              <a:pPr marL="0" marR="0" lvl="0" indent="0" algn="ctr" rtl="0">
                <a:lnSpc>
                  <a:spcPct val="140000"/>
                </a:lnSpc>
                <a:spcBef>
                  <a:spcPts val="0"/>
                </a:spcBef>
                <a:spcAft>
                  <a:spcPts val="0"/>
                </a:spcAft>
                <a:buNone/>
              </a:pPr>
              <a:endParaRPr dirty="0"/>
            </a:p>
          </p:txBody>
        </p:sp>
      </p:grpSp>
      <p:grpSp>
        <p:nvGrpSpPr>
          <p:cNvPr id="17" name="Google Shape;210;p16">
            <a:extLst>
              <a:ext uri="{FF2B5EF4-FFF2-40B4-BE49-F238E27FC236}">
                <a16:creationId xmlns:a16="http://schemas.microsoft.com/office/drawing/2014/main" id="{B80F2E56-D97A-D933-BCC5-73A8D6F22B7F}"/>
              </a:ext>
            </a:extLst>
          </p:cNvPr>
          <p:cNvGrpSpPr/>
          <p:nvPr/>
        </p:nvGrpSpPr>
        <p:grpSpPr>
          <a:xfrm>
            <a:off x="5152356" y="3063078"/>
            <a:ext cx="4298338" cy="4614656"/>
            <a:chOff x="1813" y="0"/>
            <a:chExt cx="809173" cy="812800"/>
          </a:xfrm>
        </p:grpSpPr>
        <p:sp>
          <p:nvSpPr>
            <p:cNvPr id="18" name="Google Shape;211;p16">
              <a:extLst>
                <a:ext uri="{FF2B5EF4-FFF2-40B4-BE49-F238E27FC236}">
                  <a16:creationId xmlns:a16="http://schemas.microsoft.com/office/drawing/2014/main" id="{93E71409-5A42-4DE6-4E6E-344089DAF883}"/>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2;p16">
              <a:extLst>
                <a:ext uri="{FF2B5EF4-FFF2-40B4-BE49-F238E27FC236}">
                  <a16:creationId xmlns:a16="http://schemas.microsoft.com/office/drawing/2014/main" id="{CDD91B29-1721-3E24-16BE-1CF83856A5D9}"/>
                </a:ext>
              </a:extLst>
            </p:cNvPr>
            <p:cNvSpPr txBox="1"/>
            <p:nvPr/>
          </p:nvSpPr>
          <p:spPr>
            <a:xfrm>
              <a:off x="23393" y="40179"/>
              <a:ext cx="6604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ts val="0"/>
                </a:spcBef>
                <a:spcAft>
                  <a:spcPts val="0"/>
                </a:spcAft>
                <a:buNone/>
              </a:pPr>
              <a:r>
                <a:rPr lang="en-US" sz="4200" b="0" i="0" u="none" strike="noStrike" cap="none" dirty="0">
                  <a:solidFill>
                    <a:srgbClr val="F3F6FA"/>
                  </a:solidFill>
                  <a:latin typeface="Roboto"/>
                  <a:ea typeface="Roboto"/>
                  <a:cs typeface="Roboto"/>
                  <a:sym typeface="Roboto"/>
                </a:rPr>
                <a:t>ARPU</a:t>
              </a:r>
            </a:p>
            <a:p>
              <a:pPr marL="0" marR="0" lvl="0" indent="0" algn="ctr" rtl="0">
                <a:lnSpc>
                  <a:spcPct val="140000"/>
                </a:lnSpc>
                <a:spcBef>
                  <a:spcPts val="0"/>
                </a:spcBef>
                <a:spcAft>
                  <a:spcPts val="0"/>
                </a:spcAft>
                <a:buNone/>
              </a:pPr>
              <a:r>
                <a:rPr lang="en-US" sz="2000" dirty="0">
                  <a:solidFill>
                    <a:srgbClr val="F3F6FA"/>
                  </a:solidFill>
                  <a:latin typeface="Roboto"/>
                  <a:ea typeface="Roboto"/>
                  <a:cs typeface="Roboto"/>
                  <a:sym typeface="Roboto"/>
                </a:rPr>
                <a:t>(Average Revenue Per User)</a:t>
              </a:r>
              <a:endParaRPr sz="2000" dirty="0"/>
            </a:p>
          </p:txBody>
        </p:sp>
      </p:grpSp>
      <p:grpSp>
        <p:nvGrpSpPr>
          <p:cNvPr id="20" name="Google Shape;213;p16">
            <a:extLst>
              <a:ext uri="{FF2B5EF4-FFF2-40B4-BE49-F238E27FC236}">
                <a16:creationId xmlns:a16="http://schemas.microsoft.com/office/drawing/2014/main" id="{BA2F65CA-F41A-8F78-D3C6-26DD2529E121}"/>
              </a:ext>
            </a:extLst>
          </p:cNvPr>
          <p:cNvGrpSpPr/>
          <p:nvPr/>
        </p:nvGrpSpPr>
        <p:grpSpPr>
          <a:xfrm>
            <a:off x="8660410" y="3033169"/>
            <a:ext cx="4314472" cy="4626950"/>
            <a:chOff x="1813" y="-5149"/>
            <a:chExt cx="809173" cy="817949"/>
          </a:xfrm>
        </p:grpSpPr>
        <p:sp>
          <p:nvSpPr>
            <p:cNvPr id="21" name="Google Shape;214;p16">
              <a:extLst>
                <a:ext uri="{FF2B5EF4-FFF2-40B4-BE49-F238E27FC236}">
                  <a16:creationId xmlns:a16="http://schemas.microsoft.com/office/drawing/2014/main" id="{A1CEEE99-7FA0-5513-9888-CD7A44AD8985}"/>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5;p16">
              <a:extLst>
                <a:ext uri="{FF2B5EF4-FFF2-40B4-BE49-F238E27FC236}">
                  <a16:creationId xmlns:a16="http://schemas.microsoft.com/office/drawing/2014/main" id="{C720D472-A6FD-5AFB-0D47-A9367B4639CD}"/>
                </a:ext>
              </a:extLst>
            </p:cNvPr>
            <p:cNvSpPr txBox="1"/>
            <p:nvPr/>
          </p:nvSpPr>
          <p:spPr>
            <a:xfrm>
              <a:off x="44812" y="-5149"/>
              <a:ext cx="6604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ts val="0"/>
                </a:spcBef>
                <a:spcAft>
                  <a:spcPts val="0"/>
                </a:spcAft>
                <a:buNone/>
              </a:pPr>
              <a:r>
                <a:rPr lang="en-US" sz="4200" b="0" i="0" u="none" strike="noStrike" cap="none" dirty="0">
                  <a:solidFill>
                    <a:srgbClr val="F3F6FA"/>
                  </a:solidFill>
                  <a:latin typeface="Roboto"/>
                  <a:ea typeface="Roboto"/>
                  <a:cs typeface="Roboto"/>
                  <a:sym typeface="Roboto"/>
                </a:rPr>
                <a:t>Active Users</a:t>
              </a:r>
              <a:endParaRPr dirty="0"/>
            </a:p>
          </p:txBody>
        </p:sp>
      </p:grpSp>
      <p:grpSp>
        <p:nvGrpSpPr>
          <p:cNvPr id="23" name="Google Shape;213;p16">
            <a:extLst>
              <a:ext uri="{FF2B5EF4-FFF2-40B4-BE49-F238E27FC236}">
                <a16:creationId xmlns:a16="http://schemas.microsoft.com/office/drawing/2014/main" id="{D8D3BC29-5DC4-303E-76DB-0930F83867D8}"/>
              </a:ext>
            </a:extLst>
          </p:cNvPr>
          <p:cNvGrpSpPr/>
          <p:nvPr/>
        </p:nvGrpSpPr>
        <p:grpSpPr>
          <a:xfrm>
            <a:off x="12199771" y="3062296"/>
            <a:ext cx="4283165" cy="4597823"/>
            <a:chOff x="1813" y="0"/>
            <a:chExt cx="809173" cy="812800"/>
          </a:xfrm>
          <a:solidFill>
            <a:schemeClr val="accent6">
              <a:lumMod val="75000"/>
            </a:schemeClr>
          </a:solidFill>
        </p:grpSpPr>
        <p:sp>
          <p:nvSpPr>
            <p:cNvPr id="24" name="Google Shape;214;p16">
              <a:extLst>
                <a:ext uri="{FF2B5EF4-FFF2-40B4-BE49-F238E27FC236}">
                  <a16:creationId xmlns:a16="http://schemas.microsoft.com/office/drawing/2014/main" id="{3D484C87-3AC2-87A1-46D5-5C13F6884D1A}"/>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5;p16">
              <a:extLst>
                <a:ext uri="{FF2B5EF4-FFF2-40B4-BE49-F238E27FC236}">
                  <a16:creationId xmlns:a16="http://schemas.microsoft.com/office/drawing/2014/main" id="{D7B8A92D-620E-A7DB-62FD-3E2CB9AE93A9}"/>
                </a:ext>
              </a:extLst>
            </p:cNvPr>
            <p:cNvSpPr txBox="1"/>
            <p:nvPr/>
          </p:nvSpPr>
          <p:spPr>
            <a:xfrm>
              <a:off x="90422" y="62602"/>
              <a:ext cx="6604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ts val="0"/>
                </a:spcBef>
                <a:spcAft>
                  <a:spcPts val="0"/>
                </a:spcAft>
                <a:buNone/>
              </a:pPr>
              <a:r>
                <a:rPr lang="en-US" sz="4200" b="0" i="0" u="none" strike="noStrike" cap="none" dirty="0">
                  <a:solidFill>
                    <a:srgbClr val="F3F6FA"/>
                  </a:solidFill>
                  <a:latin typeface="Roboto"/>
                  <a:ea typeface="Roboto"/>
                  <a:cs typeface="Roboto"/>
                  <a:sym typeface="Roboto"/>
                </a:rPr>
                <a:t>Unsubscribed Users</a:t>
              </a:r>
              <a:endParaRPr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323"/>
        <p:cNvGrpSpPr/>
        <p:nvPr/>
      </p:nvGrpSpPr>
      <p:grpSpPr>
        <a:xfrm>
          <a:off x="0" y="0"/>
          <a:ext cx="0" cy="0"/>
          <a:chOff x="0" y="0"/>
          <a:chExt cx="0" cy="0"/>
        </a:xfrm>
      </p:grpSpPr>
      <p:grpSp>
        <p:nvGrpSpPr>
          <p:cNvPr id="324" name="Google Shape;324;p20"/>
          <p:cNvGrpSpPr/>
          <p:nvPr/>
        </p:nvGrpSpPr>
        <p:grpSpPr>
          <a:xfrm>
            <a:off x="1028700" y="1028700"/>
            <a:ext cx="16230600" cy="8374261"/>
            <a:chOff x="0" y="-38100"/>
            <a:chExt cx="4274726" cy="2205567"/>
          </a:xfrm>
        </p:grpSpPr>
        <p:sp>
          <p:nvSpPr>
            <p:cNvPr id="325" name="Google Shape;325;p20"/>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0"/>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7" name="Google Shape;327;p20"/>
          <p:cNvSpPr txBox="1"/>
          <p:nvPr/>
        </p:nvSpPr>
        <p:spPr>
          <a:xfrm>
            <a:off x="1117135" y="3684310"/>
            <a:ext cx="2669833" cy="1551194"/>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7200" b="0" i="0" u="none" strike="noStrike" cap="none" dirty="0">
                <a:solidFill>
                  <a:srgbClr val="F3F6FA"/>
                </a:solidFill>
                <a:latin typeface="Playfair Display Black"/>
                <a:ea typeface="Playfair Display Black"/>
                <a:cs typeface="Playfair Display Black"/>
                <a:sym typeface="Playfair Display Black"/>
              </a:rPr>
              <a:t>01.</a:t>
            </a:r>
            <a:endParaRPr sz="7200" dirty="0"/>
          </a:p>
        </p:txBody>
      </p:sp>
      <p:grpSp>
        <p:nvGrpSpPr>
          <p:cNvPr id="329" name="Google Shape;329;p20"/>
          <p:cNvGrpSpPr/>
          <p:nvPr/>
        </p:nvGrpSpPr>
        <p:grpSpPr>
          <a:xfrm>
            <a:off x="-3212687" y="8062291"/>
            <a:ext cx="6999655" cy="8614961"/>
            <a:chOff x="0" y="0"/>
            <a:chExt cx="9332874" cy="11486614"/>
          </a:xfrm>
        </p:grpSpPr>
        <p:grpSp>
          <p:nvGrpSpPr>
            <p:cNvPr id="330" name="Google Shape;330;p20"/>
            <p:cNvGrpSpPr/>
            <p:nvPr/>
          </p:nvGrpSpPr>
          <p:grpSpPr>
            <a:xfrm>
              <a:off x="0" y="0"/>
              <a:ext cx="9332874" cy="11486614"/>
              <a:chOff x="0" y="0"/>
              <a:chExt cx="660400" cy="812800"/>
            </a:xfrm>
          </p:grpSpPr>
          <p:sp>
            <p:nvSpPr>
              <p:cNvPr id="331" name="Google Shape;331;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3" name="Google Shape;333;p20"/>
            <p:cNvGrpSpPr/>
            <p:nvPr/>
          </p:nvGrpSpPr>
          <p:grpSpPr>
            <a:xfrm>
              <a:off x="545238" y="671062"/>
              <a:ext cx="8242398" cy="10144490"/>
              <a:chOff x="0" y="0"/>
              <a:chExt cx="660400" cy="812800"/>
            </a:xfrm>
          </p:grpSpPr>
          <p:sp>
            <p:nvSpPr>
              <p:cNvPr id="334" name="Google Shape;334;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6" name="Google Shape;336;p20"/>
            <p:cNvGrpSpPr/>
            <p:nvPr/>
          </p:nvGrpSpPr>
          <p:grpSpPr>
            <a:xfrm>
              <a:off x="1083502" y="1333541"/>
              <a:ext cx="7165870" cy="8819533"/>
              <a:chOff x="0" y="0"/>
              <a:chExt cx="660400" cy="812800"/>
            </a:xfrm>
          </p:grpSpPr>
          <p:sp>
            <p:nvSpPr>
              <p:cNvPr id="337" name="Google Shape;337;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339" name="Google Shape;339;p20"/>
          <p:cNvGrpSpPr/>
          <p:nvPr/>
        </p:nvGrpSpPr>
        <p:grpSpPr>
          <a:xfrm rot="10800000">
            <a:off x="13365159" y="-6028207"/>
            <a:ext cx="6999655" cy="8614961"/>
            <a:chOff x="0" y="0"/>
            <a:chExt cx="9332874" cy="11486614"/>
          </a:xfrm>
        </p:grpSpPr>
        <p:grpSp>
          <p:nvGrpSpPr>
            <p:cNvPr id="340" name="Google Shape;340;p20"/>
            <p:cNvGrpSpPr/>
            <p:nvPr/>
          </p:nvGrpSpPr>
          <p:grpSpPr>
            <a:xfrm>
              <a:off x="0" y="0"/>
              <a:ext cx="9332874" cy="11486614"/>
              <a:chOff x="0" y="0"/>
              <a:chExt cx="660400" cy="812800"/>
            </a:xfrm>
          </p:grpSpPr>
          <p:sp>
            <p:nvSpPr>
              <p:cNvPr id="341" name="Google Shape;341;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43" name="Google Shape;343;p20"/>
            <p:cNvGrpSpPr/>
            <p:nvPr/>
          </p:nvGrpSpPr>
          <p:grpSpPr>
            <a:xfrm>
              <a:off x="545238" y="671062"/>
              <a:ext cx="8242398" cy="10144490"/>
              <a:chOff x="0" y="0"/>
              <a:chExt cx="660400" cy="812800"/>
            </a:xfrm>
          </p:grpSpPr>
          <p:sp>
            <p:nvSpPr>
              <p:cNvPr id="344" name="Google Shape;344;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46" name="Google Shape;346;p20"/>
            <p:cNvGrpSpPr/>
            <p:nvPr/>
          </p:nvGrpSpPr>
          <p:grpSpPr>
            <a:xfrm>
              <a:off x="1083502" y="1333541"/>
              <a:ext cx="7165870" cy="8819533"/>
              <a:chOff x="0" y="0"/>
              <a:chExt cx="660400" cy="812800"/>
            </a:xfrm>
          </p:grpSpPr>
          <p:sp>
            <p:nvSpPr>
              <p:cNvPr id="347" name="Google Shape;347;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350" name="Google Shape;350;p20"/>
          <p:cNvGrpSpPr/>
          <p:nvPr/>
        </p:nvGrpSpPr>
        <p:grpSpPr>
          <a:xfrm>
            <a:off x="15256622" y="8458610"/>
            <a:ext cx="406823" cy="408647"/>
            <a:chOff x="1813" y="0"/>
            <a:chExt cx="809173" cy="812800"/>
          </a:xfrm>
        </p:grpSpPr>
        <p:sp>
          <p:nvSpPr>
            <p:cNvPr id="351" name="Google Shape;351;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3" name="Google Shape;353;p20"/>
          <p:cNvGrpSpPr/>
          <p:nvPr/>
        </p:nvGrpSpPr>
        <p:grpSpPr>
          <a:xfrm>
            <a:off x="15860439" y="8458611"/>
            <a:ext cx="406823" cy="408647"/>
            <a:chOff x="1813" y="0"/>
            <a:chExt cx="809173" cy="812800"/>
          </a:xfrm>
        </p:grpSpPr>
        <p:sp>
          <p:nvSpPr>
            <p:cNvPr id="354" name="Google Shape;354;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6" name="Google Shape;356;p20"/>
          <p:cNvGrpSpPr/>
          <p:nvPr/>
        </p:nvGrpSpPr>
        <p:grpSpPr>
          <a:xfrm>
            <a:off x="16458164" y="8449033"/>
            <a:ext cx="406823" cy="408647"/>
            <a:chOff x="1813" y="0"/>
            <a:chExt cx="809173" cy="812800"/>
          </a:xfrm>
        </p:grpSpPr>
        <p:sp>
          <p:nvSpPr>
            <p:cNvPr id="357" name="Google Shape;357;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5" name="Google Shape;288;p19">
            <a:extLst>
              <a:ext uri="{FF2B5EF4-FFF2-40B4-BE49-F238E27FC236}">
                <a16:creationId xmlns:a16="http://schemas.microsoft.com/office/drawing/2014/main" id="{CD5E40B1-6185-6224-88A9-878C23D34F02}"/>
              </a:ext>
            </a:extLst>
          </p:cNvPr>
          <p:cNvSpPr txBox="1"/>
          <p:nvPr/>
        </p:nvSpPr>
        <p:spPr>
          <a:xfrm>
            <a:off x="3357236" y="4000148"/>
            <a:ext cx="13100928" cy="2215991"/>
          </a:xfrm>
          <a:prstGeom prst="rect">
            <a:avLst/>
          </a:prstGeom>
          <a:noFill/>
          <a:ln>
            <a:noFill/>
          </a:ln>
        </p:spPr>
        <p:txBody>
          <a:bodyPr spcFirstLastPara="1" wrap="square" lIns="0" tIns="0" rIns="0" bIns="0" anchor="t" anchorCtr="0">
            <a:spAutoFit/>
          </a:bodyPr>
          <a:lstStyle/>
          <a:p>
            <a:pPr>
              <a:lnSpc>
                <a:spcPct val="120000"/>
              </a:lnSpc>
            </a:pPr>
            <a:r>
              <a:rPr lang="en-US" sz="6000" b="0" i="0" u="none" strike="noStrike" cap="none" dirty="0">
                <a:solidFill>
                  <a:schemeClr val="bg1"/>
                </a:solidFill>
                <a:latin typeface="Playfair Display Black"/>
                <a:ea typeface="Playfair Display Black"/>
                <a:cs typeface="Playfair Display Black"/>
                <a:sym typeface="Playfair Display Black"/>
              </a:rPr>
              <a:t>What is the impact of the 5G launch on our revenue?</a:t>
            </a:r>
            <a:endParaRPr lang="en-US" sz="60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27"/>
                                        </p:tgtEl>
                                        <p:attrNameLst>
                                          <p:attrName>style.visibility</p:attrName>
                                        </p:attrNameLst>
                                      </p:cBhvr>
                                      <p:to>
                                        <p:strVal val="visible"/>
                                      </p:to>
                                    </p:set>
                                    <p:anim calcmode="lin" valueType="num">
                                      <p:cBhvr additive="base">
                                        <p:cTn id="7" dur="500" fill="hold"/>
                                        <p:tgtEl>
                                          <p:spTgt spid="327"/>
                                        </p:tgtEl>
                                        <p:attrNameLst>
                                          <p:attrName>ppt_x</p:attrName>
                                        </p:attrNameLst>
                                      </p:cBhvr>
                                      <p:tavLst>
                                        <p:tav tm="0">
                                          <p:val>
                                            <p:strVal val="#ppt_x"/>
                                          </p:val>
                                        </p:tav>
                                        <p:tav tm="100000">
                                          <p:val>
                                            <p:strVal val="#ppt_x"/>
                                          </p:val>
                                        </p:tav>
                                      </p:tavLst>
                                    </p:anim>
                                    <p:anim calcmode="lin" valueType="num">
                                      <p:cBhvr additive="base">
                                        <p:cTn id="8" dur="500" fill="hold"/>
                                        <p:tgtEl>
                                          <p:spTgt spid="32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248"/>
        <p:cNvGrpSpPr/>
        <p:nvPr/>
      </p:nvGrpSpPr>
      <p:grpSpPr>
        <a:xfrm>
          <a:off x="0" y="0"/>
          <a:ext cx="0" cy="0"/>
          <a:chOff x="0" y="0"/>
          <a:chExt cx="0" cy="0"/>
        </a:xfrm>
      </p:grpSpPr>
      <p:cxnSp>
        <p:nvCxnSpPr>
          <p:cNvPr id="257" name="Google Shape;257;p18"/>
          <p:cNvCxnSpPr/>
          <p:nvPr/>
        </p:nvCxnSpPr>
        <p:spPr>
          <a:xfrm>
            <a:off x="3273949" y="9462624"/>
            <a:ext cx="13985351" cy="0"/>
          </a:xfrm>
          <a:prstGeom prst="straightConnector1">
            <a:avLst/>
          </a:prstGeom>
          <a:noFill/>
          <a:ln w="38100" cap="flat" cmpd="sng">
            <a:solidFill>
              <a:srgbClr val="0B1320"/>
            </a:solidFill>
            <a:prstDash val="solid"/>
            <a:round/>
            <a:headEnd type="none" w="sm" len="sm"/>
            <a:tailEnd type="none" w="sm" len="sm"/>
          </a:ln>
        </p:spPr>
      </p:cxnSp>
      <p:grpSp>
        <p:nvGrpSpPr>
          <p:cNvPr id="258" name="Google Shape;258;p18"/>
          <p:cNvGrpSpPr/>
          <p:nvPr/>
        </p:nvGrpSpPr>
        <p:grpSpPr>
          <a:xfrm>
            <a:off x="1029612" y="9258300"/>
            <a:ext cx="406823" cy="408647"/>
            <a:chOff x="1813" y="0"/>
            <a:chExt cx="809173" cy="812800"/>
          </a:xfrm>
        </p:grpSpPr>
        <p:sp>
          <p:nvSpPr>
            <p:cNvPr id="259" name="Google Shape;259;p18"/>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1" name="Google Shape;261;p18"/>
          <p:cNvGrpSpPr/>
          <p:nvPr/>
        </p:nvGrpSpPr>
        <p:grpSpPr>
          <a:xfrm>
            <a:off x="1593286" y="9258300"/>
            <a:ext cx="406823" cy="408647"/>
            <a:chOff x="1813" y="0"/>
            <a:chExt cx="809173" cy="812800"/>
          </a:xfrm>
        </p:grpSpPr>
        <p:sp>
          <p:nvSpPr>
            <p:cNvPr id="262" name="Google Shape;262;p18"/>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8"/>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4" name="Google Shape;264;p18"/>
          <p:cNvGrpSpPr/>
          <p:nvPr/>
        </p:nvGrpSpPr>
        <p:grpSpPr>
          <a:xfrm>
            <a:off x="2154334" y="9258300"/>
            <a:ext cx="406823" cy="408647"/>
            <a:chOff x="1813" y="0"/>
            <a:chExt cx="809173" cy="812800"/>
          </a:xfrm>
        </p:grpSpPr>
        <p:sp>
          <p:nvSpPr>
            <p:cNvPr id="265" name="Google Shape;265;p18"/>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8"/>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72" name="Google Shape;272;p18"/>
          <p:cNvGrpSpPr/>
          <p:nvPr/>
        </p:nvGrpSpPr>
        <p:grpSpPr>
          <a:xfrm rot="10800000">
            <a:off x="15171566" y="7036345"/>
            <a:ext cx="5858410" cy="7210351"/>
            <a:chOff x="0" y="0"/>
            <a:chExt cx="7811213" cy="9613801"/>
          </a:xfrm>
        </p:grpSpPr>
        <p:grpSp>
          <p:nvGrpSpPr>
            <p:cNvPr id="273" name="Google Shape;273;p18"/>
            <p:cNvGrpSpPr/>
            <p:nvPr/>
          </p:nvGrpSpPr>
          <p:grpSpPr>
            <a:xfrm rot="10800000">
              <a:off x="0" y="0"/>
              <a:ext cx="7811213" cy="9613801"/>
              <a:chOff x="0" y="0"/>
              <a:chExt cx="660400" cy="812800"/>
            </a:xfrm>
          </p:grpSpPr>
          <p:sp>
            <p:nvSpPr>
              <p:cNvPr id="274" name="Google Shape;274;p18"/>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76" name="Google Shape;276;p18"/>
            <p:cNvGrpSpPr/>
            <p:nvPr/>
          </p:nvGrpSpPr>
          <p:grpSpPr>
            <a:xfrm rot="10800000">
              <a:off x="456341" y="561650"/>
              <a:ext cx="6898532" cy="8490500"/>
              <a:chOff x="0" y="0"/>
              <a:chExt cx="660400" cy="812800"/>
            </a:xfrm>
          </p:grpSpPr>
          <p:sp>
            <p:nvSpPr>
              <p:cNvPr id="277" name="Google Shape;277;p18"/>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79" name="Google Shape;279;p18"/>
            <p:cNvGrpSpPr/>
            <p:nvPr/>
          </p:nvGrpSpPr>
          <p:grpSpPr>
            <a:xfrm rot="10800000">
              <a:off x="906844" y="1116116"/>
              <a:ext cx="5997524" cy="7381569"/>
              <a:chOff x="0" y="0"/>
              <a:chExt cx="660400" cy="812800"/>
            </a:xfrm>
          </p:grpSpPr>
          <p:sp>
            <p:nvSpPr>
              <p:cNvPr id="280" name="Google Shape;280;p18"/>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8"/>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9" name="Google Shape;648;p28">
            <a:extLst>
              <a:ext uri="{FF2B5EF4-FFF2-40B4-BE49-F238E27FC236}">
                <a16:creationId xmlns:a16="http://schemas.microsoft.com/office/drawing/2014/main" id="{6F120A18-92CA-2D02-0E02-F6709B95858C}"/>
              </a:ext>
            </a:extLst>
          </p:cNvPr>
          <p:cNvSpPr/>
          <p:nvPr/>
        </p:nvSpPr>
        <p:spPr>
          <a:xfrm>
            <a:off x="536168" y="448693"/>
            <a:ext cx="6975988" cy="1138857"/>
          </a:xfrm>
          <a:custGeom>
            <a:avLst/>
            <a:gdLst/>
            <a:ahLst/>
            <a:cxnLst/>
            <a:rect l="l" t="t" r="r" b="b"/>
            <a:pathLst>
              <a:path w="1490774" h="1419689" extrusionOk="0">
                <a:moveTo>
                  <a:pt x="65653" y="0"/>
                </a:moveTo>
                <a:lnTo>
                  <a:pt x="1425121" y="0"/>
                </a:lnTo>
                <a:cubicBezTo>
                  <a:pt x="1461380" y="0"/>
                  <a:pt x="1490774" y="29394"/>
                  <a:pt x="1490774" y="65653"/>
                </a:cubicBezTo>
                <a:lnTo>
                  <a:pt x="1490774" y="1354036"/>
                </a:lnTo>
                <a:cubicBezTo>
                  <a:pt x="1490774" y="1390295"/>
                  <a:pt x="1461380" y="1419689"/>
                  <a:pt x="1425121" y="1419689"/>
                </a:cubicBezTo>
                <a:lnTo>
                  <a:pt x="65653" y="1419689"/>
                </a:lnTo>
                <a:cubicBezTo>
                  <a:pt x="29394" y="1419689"/>
                  <a:pt x="0" y="1390295"/>
                  <a:pt x="0" y="1354036"/>
                </a:cubicBezTo>
                <a:lnTo>
                  <a:pt x="0" y="65653"/>
                </a:lnTo>
                <a:cubicBezTo>
                  <a:pt x="0" y="29394"/>
                  <a:pt x="29394" y="0"/>
                  <a:pt x="65653" y="0"/>
                </a:cubicBezTo>
                <a:close/>
              </a:path>
            </a:pathLst>
          </a:custGeom>
          <a:solidFill>
            <a:srgbClr val="000000">
              <a:alpha val="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US" sz="2800" b="0" i="0" u="none" strike="noStrike" cap="none" dirty="0">
                <a:solidFill>
                  <a:schemeClr val="tx1"/>
                </a:solidFill>
                <a:latin typeface="Playfair Display Black"/>
                <a:ea typeface="Playfair Display Black"/>
                <a:cs typeface="Playfair Display Black"/>
                <a:sym typeface="Playfair Display Black"/>
              </a:rPr>
              <a:t>01.What is the impact of the 5G launch on our revenue?</a:t>
            </a:r>
            <a:endParaRPr lang="en-US" sz="2800" dirty="0">
              <a:solidFill>
                <a:schemeClr val="tx1"/>
              </a:solidFill>
            </a:endParaRPr>
          </a:p>
        </p:txBody>
      </p:sp>
      <p:sp>
        <p:nvSpPr>
          <p:cNvPr id="14" name="Google Shape;250;p18">
            <a:extLst>
              <a:ext uri="{FF2B5EF4-FFF2-40B4-BE49-F238E27FC236}">
                <a16:creationId xmlns:a16="http://schemas.microsoft.com/office/drawing/2014/main" id="{874BC680-FA51-2946-D2AE-8B3F730F10DD}"/>
              </a:ext>
            </a:extLst>
          </p:cNvPr>
          <p:cNvSpPr txBox="1"/>
          <p:nvPr/>
        </p:nvSpPr>
        <p:spPr>
          <a:xfrm>
            <a:off x="3106238" y="3152613"/>
            <a:ext cx="3338807" cy="738664"/>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000" dirty="0">
                <a:solidFill>
                  <a:srgbClr val="0B1320"/>
                </a:solidFill>
                <a:latin typeface="Roboto"/>
                <a:ea typeface="Roboto"/>
                <a:cs typeface="Roboto"/>
                <a:sym typeface="Roboto"/>
              </a:rPr>
              <a:t>T</a:t>
            </a:r>
            <a:r>
              <a:rPr lang="en-US" sz="4000" b="0" i="0" u="none" strike="noStrike" cap="none" dirty="0">
                <a:solidFill>
                  <a:srgbClr val="0B1320"/>
                </a:solidFill>
                <a:latin typeface="Roboto"/>
                <a:ea typeface="Roboto"/>
                <a:cs typeface="Roboto"/>
                <a:sym typeface="Roboto"/>
              </a:rPr>
              <a:t>otal Revenue</a:t>
            </a:r>
            <a:endParaRPr sz="4000" dirty="0"/>
          </a:p>
        </p:txBody>
      </p:sp>
      <p:sp>
        <p:nvSpPr>
          <p:cNvPr id="15" name="Google Shape;250;p18">
            <a:extLst>
              <a:ext uri="{FF2B5EF4-FFF2-40B4-BE49-F238E27FC236}">
                <a16:creationId xmlns:a16="http://schemas.microsoft.com/office/drawing/2014/main" id="{93B8DE80-B02B-3E14-CED6-BB6B3F872441}"/>
              </a:ext>
            </a:extLst>
          </p:cNvPr>
          <p:cNvSpPr txBox="1"/>
          <p:nvPr/>
        </p:nvSpPr>
        <p:spPr>
          <a:xfrm>
            <a:off x="9143999" y="1994034"/>
            <a:ext cx="6651523" cy="517065"/>
          </a:xfrm>
          <a:prstGeom prst="rect">
            <a:avLst/>
          </a:prstGeom>
          <a:solidFill>
            <a:schemeClr val="accent6">
              <a:lumMod val="40000"/>
              <a:lumOff val="60000"/>
            </a:schemeClr>
          </a:solid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800" dirty="0">
                <a:solidFill>
                  <a:srgbClr val="0B1320"/>
                </a:solidFill>
                <a:latin typeface="Roboto"/>
                <a:ea typeface="Roboto"/>
                <a:cs typeface="Roboto"/>
                <a:sym typeface="Roboto"/>
              </a:rPr>
              <a:t> Split Revenue by “Before 5G” &amp; “After 5G”</a:t>
            </a:r>
            <a:endParaRPr sz="2800" dirty="0"/>
          </a:p>
        </p:txBody>
      </p:sp>
      <p:sp>
        <p:nvSpPr>
          <p:cNvPr id="18" name="Google Shape;250;p18">
            <a:extLst>
              <a:ext uri="{FF2B5EF4-FFF2-40B4-BE49-F238E27FC236}">
                <a16:creationId xmlns:a16="http://schemas.microsoft.com/office/drawing/2014/main" id="{DD0238D6-6967-0B96-4197-475CFC274285}"/>
              </a:ext>
            </a:extLst>
          </p:cNvPr>
          <p:cNvSpPr txBox="1"/>
          <p:nvPr/>
        </p:nvSpPr>
        <p:spPr>
          <a:xfrm>
            <a:off x="9655411" y="7314771"/>
            <a:ext cx="5858410" cy="886397"/>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2400" dirty="0">
                <a:solidFill>
                  <a:srgbClr val="FF0000"/>
                </a:solidFill>
              </a:rPr>
              <a:t>The Revenue has decline by 0.5% post 5G launch</a:t>
            </a:r>
            <a:endParaRPr sz="2400" dirty="0">
              <a:solidFill>
                <a:srgbClr val="FF0000"/>
              </a:solidFill>
            </a:endParaRPr>
          </a:p>
        </p:txBody>
      </p:sp>
      <p:pic>
        <p:nvPicPr>
          <p:cNvPr id="3" name="Picture 2" descr="A picture containing black, darkness&#10;&#10;Description automatically generated">
            <a:extLst>
              <a:ext uri="{FF2B5EF4-FFF2-40B4-BE49-F238E27FC236}">
                <a16:creationId xmlns:a16="http://schemas.microsoft.com/office/drawing/2014/main" id="{BEDFBE0A-A94D-9CBE-2744-A3F3CDB7E737}"/>
              </a:ext>
            </a:extLst>
          </p:cNvPr>
          <p:cNvPicPr>
            <a:picLocks noChangeAspect="1"/>
          </p:cNvPicPr>
          <p:nvPr/>
        </p:nvPicPr>
        <p:blipFill>
          <a:blip r:embed="rId3"/>
          <a:stretch>
            <a:fillRect/>
          </a:stretch>
        </p:blipFill>
        <p:spPr>
          <a:xfrm>
            <a:off x="1669621" y="2818675"/>
            <a:ext cx="1117574" cy="1117574"/>
          </a:xfrm>
          <a:prstGeom prst="rect">
            <a:avLst/>
          </a:prstGeom>
        </p:spPr>
      </p:pic>
      <p:pic>
        <p:nvPicPr>
          <p:cNvPr id="5" name="Picture 4" descr="A black numbers on a white background&#10;&#10;Description automatically generated with low confidence">
            <a:extLst>
              <a:ext uri="{FF2B5EF4-FFF2-40B4-BE49-F238E27FC236}">
                <a16:creationId xmlns:a16="http://schemas.microsoft.com/office/drawing/2014/main" id="{A5205B22-B0CF-65E9-298F-01F3BB963A07}"/>
              </a:ext>
            </a:extLst>
          </p:cNvPr>
          <p:cNvPicPr>
            <a:picLocks noChangeAspect="1"/>
          </p:cNvPicPr>
          <p:nvPr/>
        </p:nvPicPr>
        <p:blipFill>
          <a:blip r:embed="rId4"/>
          <a:stretch>
            <a:fillRect/>
          </a:stretch>
        </p:blipFill>
        <p:spPr>
          <a:xfrm>
            <a:off x="2357745" y="4519441"/>
            <a:ext cx="3784775" cy="2096790"/>
          </a:xfrm>
          <a:prstGeom prst="rect">
            <a:avLst/>
          </a:prstGeom>
          <a:ln>
            <a:solidFill>
              <a:schemeClr val="tx1"/>
            </a:solidFill>
          </a:ln>
        </p:spPr>
      </p:pic>
      <p:pic>
        <p:nvPicPr>
          <p:cNvPr id="4" name="Picture 3" descr="A picture containing text, screenshot, circle, font&#10;&#10;Description automatically generated">
            <a:extLst>
              <a:ext uri="{FF2B5EF4-FFF2-40B4-BE49-F238E27FC236}">
                <a16:creationId xmlns:a16="http://schemas.microsoft.com/office/drawing/2014/main" id="{56927B82-A833-B27A-1733-F2C61B45381F}"/>
              </a:ext>
            </a:extLst>
          </p:cNvPr>
          <p:cNvPicPr>
            <a:picLocks noChangeAspect="1"/>
          </p:cNvPicPr>
          <p:nvPr/>
        </p:nvPicPr>
        <p:blipFill>
          <a:blip r:embed="rId5"/>
          <a:stretch>
            <a:fillRect/>
          </a:stretch>
        </p:blipFill>
        <p:spPr>
          <a:xfrm>
            <a:off x="9770280" y="2980499"/>
            <a:ext cx="5573714" cy="3869274"/>
          </a:xfrm>
          <a:prstGeom prst="rect">
            <a:avLst/>
          </a:prstGeom>
        </p:spPr>
      </p:pic>
    </p:spTree>
    <p:extLst>
      <p:ext uri="{BB962C8B-B14F-4D97-AF65-F5344CB8AC3E}">
        <p14:creationId xmlns:p14="http://schemas.microsoft.com/office/powerpoint/2010/main" val="45662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par>
                                <p:cTn id="11" presetID="22" presetClass="entr" presetSubtype="4"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fill="hold"/>
                                        <p:tgtEl>
                                          <p:spTgt spid="15"/>
                                        </p:tgtEl>
                                        <p:attrNameLst>
                                          <p:attrName>ppt_x</p:attrName>
                                        </p:attrNameLst>
                                      </p:cBhvr>
                                      <p:tavLst>
                                        <p:tav tm="0">
                                          <p:val>
                                            <p:strVal val="1+#ppt_w/2"/>
                                          </p:val>
                                        </p:tav>
                                        <p:tav tm="100000">
                                          <p:val>
                                            <p:strVal val="#ppt_x"/>
                                          </p:val>
                                        </p:tav>
                                      </p:tavLst>
                                    </p:anim>
                                    <p:anim calcmode="lin" valueType="num">
                                      <p:cBhvr additive="base">
                                        <p:cTn id="19"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barn(inVertical)">
                                      <p:cBhvr>
                                        <p:cTn id="2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248"/>
        <p:cNvGrpSpPr/>
        <p:nvPr/>
      </p:nvGrpSpPr>
      <p:grpSpPr>
        <a:xfrm>
          <a:off x="0" y="0"/>
          <a:ext cx="0" cy="0"/>
          <a:chOff x="0" y="0"/>
          <a:chExt cx="0" cy="0"/>
        </a:xfrm>
      </p:grpSpPr>
      <p:cxnSp>
        <p:nvCxnSpPr>
          <p:cNvPr id="257" name="Google Shape;257;p18"/>
          <p:cNvCxnSpPr/>
          <p:nvPr/>
        </p:nvCxnSpPr>
        <p:spPr>
          <a:xfrm>
            <a:off x="3273949" y="9462624"/>
            <a:ext cx="13985351" cy="0"/>
          </a:xfrm>
          <a:prstGeom prst="straightConnector1">
            <a:avLst/>
          </a:prstGeom>
          <a:noFill/>
          <a:ln w="38100" cap="flat" cmpd="sng">
            <a:solidFill>
              <a:srgbClr val="0B1320"/>
            </a:solidFill>
            <a:prstDash val="solid"/>
            <a:round/>
            <a:headEnd type="none" w="sm" len="sm"/>
            <a:tailEnd type="none" w="sm" len="sm"/>
          </a:ln>
        </p:spPr>
      </p:cxnSp>
      <p:grpSp>
        <p:nvGrpSpPr>
          <p:cNvPr id="258" name="Google Shape;258;p18"/>
          <p:cNvGrpSpPr/>
          <p:nvPr/>
        </p:nvGrpSpPr>
        <p:grpSpPr>
          <a:xfrm>
            <a:off x="1029612" y="9258300"/>
            <a:ext cx="406823" cy="408647"/>
            <a:chOff x="1813" y="0"/>
            <a:chExt cx="809173" cy="812800"/>
          </a:xfrm>
        </p:grpSpPr>
        <p:sp>
          <p:nvSpPr>
            <p:cNvPr id="259" name="Google Shape;259;p18"/>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1" name="Google Shape;261;p18"/>
          <p:cNvGrpSpPr/>
          <p:nvPr/>
        </p:nvGrpSpPr>
        <p:grpSpPr>
          <a:xfrm>
            <a:off x="1593286" y="9258300"/>
            <a:ext cx="406823" cy="408647"/>
            <a:chOff x="1813" y="0"/>
            <a:chExt cx="809173" cy="812800"/>
          </a:xfrm>
        </p:grpSpPr>
        <p:sp>
          <p:nvSpPr>
            <p:cNvPr id="262" name="Google Shape;262;p18"/>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8"/>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4" name="Google Shape;264;p18"/>
          <p:cNvGrpSpPr/>
          <p:nvPr/>
        </p:nvGrpSpPr>
        <p:grpSpPr>
          <a:xfrm>
            <a:off x="2154334" y="9258300"/>
            <a:ext cx="406823" cy="408647"/>
            <a:chOff x="1813" y="0"/>
            <a:chExt cx="809173" cy="812800"/>
          </a:xfrm>
        </p:grpSpPr>
        <p:sp>
          <p:nvSpPr>
            <p:cNvPr id="265" name="Google Shape;265;p18"/>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8"/>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72" name="Google Shape;272;p18"/>
          <p:cNvGrpSpPr/>
          <p:nvPr/>
        </p:nvGrpSpPr>
        <p:grpSpPr>
          <a:xfrm rot="10800000">
            <a:off x="15764242" y="7913578"/>
            <a:ext cx="5858410" cy="7210351"/>
            <a:chOff x="0" y="0"/>
            <a:chExt cx="7811213" cy="9613801"/>
          </a:xfrm>
        </p:grpSpPr>
        <p:grpSp>
          <p:nvGrpSpPr>
            <p:cNvPr id="273" name="Google Shape;273;p18"/>
            <p:cNvGrpSpPr/>
            <p:nvPr/>
          </p:nvGrpSpPr>
          <p:grpSpPr>
            <a:xfrm rot="10800000">
              <a:off x="0" y="0"/>
              <a:ext cx="7811213" cy="9613801"/>
              <a:chOff x="0" y="0"/>
              <a:chExt cx="660400" cy="812800"/>
            </a:xfrm>
          </p:grpSpPr>
          <p:sp>
            <p:nvSpPr>
              <p:cNvPr id="274" name="Google Shape;274;p18"/>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76" name="Google Shape;276;p18"/>
            <p:cNvGrpSpPr/>
            <p:nvPr/>
          </p:nvGrpSpPr>
          <p:grpSpPr>
            <a:xfrm rot="10800000">
              <a:off x="456341" y="561650"/>
              <a:ext cx="6898532" cy="8490500"/>
              <a:chOff x="0" y="0"/>
              <a:chExt cx="660400" cy="812800"/>
            </a:xfrm>
          </p:grpSpPr>
          <p:sp>
            <p:nvSpPr>
              <p:cNvPr id="277" name="Google Shape;277;p18"/>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79" name="Google Shape;279;p18"/>
            <p:cNvGrpSpPr/>
            <p:nvPr/>
          </p:nvGrpSpPr>
          <p:grpSpPr>
            <a:xfrm rot="10800000">
              <a:off x="906844" y="1116116"/>
              <a:ext cx="5997524" cy="7381569"/>
              <a:chOff x="0" y="0"/>
              <a:chExt cx="660400" cy="812800"/>
            </a:xfrm>
          </p:grpSpPr>
          <p:sp>
            <p:nvSpPr>
              <p:cNvPr id="280" name="Google Shape;280;p18"/>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8"/>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9" name="Google Shape;648;p28">
            <a:extLst>
              <a:ext uri="{FF2B5EF4-FFF2-40B4-BE49-F238E27FC236}">
                <a16:creationId xmlns:a16="http://schemas.microsoft.com/office/drawing/2014/main" id="{6F120A18-92CA-2D02-0E02-F6709B95858C}"/>
              </a:ext>
            </a:extLst>
          </p:cNvPr>
          <p:cNvSpPr/>
          <p:nvPr/>
        </p:nvSpPr>
        <p:spPr>
          <a:xfrm>
            <a:off x="536168" y="448693"/>
            <a:ext cx="6975988" cy="1138857"/>
          </a:xfrm>
          <a:custGeom>
            <a:avLst/>
            <a:gdLst/>
            <a:ahLst/>
            <a:cxnLst/>
            <a:rect l="l" t="t" r="r" b="b"/>
            <a:pathLst>
              <a:path w="1490774" h="1419689" extrusionOk="0">
                <a:moveTo>
                  <a:pt x="65653" y="0"/>
                </a:moveTo>
                <a:lnTo>
                  <a:pt x="1425121" y="0"/>
                </a:lnTo>
                <a:cubicBezTo>
                  <a:pt x="1461380" y="0"/>
                  <a:pt x="1490774" y="29394"/>
                  <a:pt x="1490774" y="65653"/>
                </a:cubicBezTo>
                <a:lnTo>
                  <a:pt x="1490774" y="1354036"/>
                </a:lnTo>
                <a:cubicBezTo>
                  <a:pt x="1490774" y="1390295"/>
                  <a:pt x="1461380" y="1419689"/>
                  <a:pt x="1425121" y="1419689"/>
                </a:cubicBezTo>
                <a:lnTo>
                  <a:pt x="65653" y="1419689"/>
                </a:lnTo>
                <a:cubicBezTo>
                  <a:pt x="29394" y="1419689"/>
                  <a:pt x="0" y="1390295"/>
                  <a:pt x="0" y="1354036"/>
                </a:cubicBezTo>
                <a:lnTo>
                  <a:pt x="0" y="65653"/>
                </a:lnTo>
                <a:cubicBezTo>
                  <a:pt x="0" y="29394"/>
                  <a:pt x="29394" y="0"/>
                  <a:pt x="65653" y="0"/>
                </a:cubicBezTo>
                <a:close/>
              </a:path>
            </a:pathLst>
          </a:custGeom>
          <a:solidFill>
            <a:srgbClr val="000000">
              <a:alpha val="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US" sz="2800" b="0" i="0" u="none" strike="noStrike" cap="none" dirty="0">
                <a:solidFill>
                  <a:schemeClr val="tx1"/>
                </a:solidFill>
                <a:latin typeface="Playfair Display Black"/>
                <a:ea typeface="Playfair Display Black"/>
                <a:cs typeface="Playfair Display Black"/>
                <a:sym typeface="Playfair Display Black"/>
              </a:rPr>
              <a:t>01.What is the impact of the 5G launch on our revenue?</a:t>
            </a:r>
            <a:endParaRPr lang="en-US" sz="2800" dirty="0">
              <a:solidFill>
                <a:schemeClr val="tx1"/>
              </a:solidFill>
            </a:endParaRPr>
          </a:p>
        </p:txBody>
      </p:sp>
      <p:sp>
        <p:nvSpPr>
          <p:cNvPr id="18" name="Google Shape;250;p18">
            <a:extLst>
              <a:ext uri="{FF2B5EF4-FFF2-40B4-BE49-F238E27FC236}">
                <a16:creationId xmlns:a16="http://schemas.microsoft.com/office/drawing/2014/main" id="{DD0238D6-6967-0B96-4197-475CFC274285}"/>
              </a:ext>
            </a:extLst>
          </p:cNvPr>
          <p:cNvSpPr txBox="1"/>
          <p:nvPr/>
        </p:nvSpPr>
        <p:spPr>
          <a:xfrm>
            <a:off x="2981283" y="7525707"/>
            <a:ext cx="5245115" cy="1107996"/>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2000" dirty="0">
                <a:solidFill>
                  <a:schemeClr val="tx1"/>
                </a:solidFill>
              </a:rPr>
              <a:t>Kolkata, Chandigarh, Hyderabad, Ahmedabad, Chennai and Delhi cities revenue has been declined after the 5G launch. </a:t>
            </a:r>
            <a:endParaRPr sz="2000" dirty="0">
              <a:solidFill>
                <a:schemeClr val="tx1"/>
              </a:solidFill>
            </a:endParaRPr>
          </a:p>
        </p:txBody>
      </p:sp>
      <p:sp>
        <p:nvSpPr>
          <p:cNvPr id="4" name="Google Shape;250;p18">
            <a:extLst>
              <a:ext uri="{FF2B5EF4-FFF2-40B4-BE49-F238E27FC236}">
                <a16:creationId xmlns:a16="http://schemas.microsoft.com/office/drawing/2014/main" id="{284B2DD4-FFA2-F3F2-471E-65FF2FF2B1B3}"/>
              </a:ext>
            </a:extLst>
          </p:cNvPr>
          <p:cNvSpPr txBox="1"/>
          <p:nvPr/>
        </p:nvSpPr>
        <p:spPr>
          <a:xfrm>
            <a:off x="11023300" y="7481679"/>
            <a:ext cx="5245114" cy="1107996"/>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2000" dirty="0">
                <a:solidFill>
                  <a:schemeClr val="tx1"/>
                </a:solidFill>
              </a:rPr>
              <a:t>There is a modest growth after the 5G launch in cities like Lucknow, Gurgaon, Patna, Raipur, Jaipur, Bangalore, Pune and Mumbai</a:t>
            </a:r>
            <a:endParaRPr sz="2000" dirty="0">
              <a:solidFill>
                <a:schemeClr val="tx1"/>
              </a:solidFill>
            </a:endParaRPr>
          </a:p>
        </p:txBody>
      </p:sp>
      <p:pic>
        <p:nvPicPr>
          <p:cNvPr id="6" name="Picture 5" descr="A picture containing line, text, plot, screenshot&#10;&#10;Description automatically generated">
            <a:extLst>
              <a:ext uri="{FF2B5EF4-FFF2-40B4-BE49-F238E27FC236}">
                <a16:creationId xmlns:a16="http://schemas.microsoft.com/office/drawing/2014/main" id="{5912A387-A1B6-4C56-E209-C195B0BD4B60}"/>
              </a:ext>
            </a:extLst>
          </p:cNvPr>
          <p:cNvPicPr>
            <a:picLocks noChangeAspect="1"/>
          </p:cNvPicPr>
          <p:nvPr/>
        </p:nvPicPr>
        <p:blipFill>
          <a:blip r:embed="rId3"/>
          <a:stretch>
            <a:fillRect/>
          </a:stretch>
        </p:blipFill>
        <p:spPr>
          <a:xfrm>
            <a:off x="1436434" y="1931925"/>
            <a:ext cx="15096507" cy="4969185"/>
          </a:xfrm>
          <a:prstGeom prst="rect">
            <a:avLst/>
          </a:prstGeom>
        </p:spPr>
      </p:pic>
      <p:sp>
        <p:nvSpPr>
          <p:cNvPr id="2" name="Google Shape;250;p18">
            <a:extLst>
              <a:ext uri="{FF2B5EF4-FFF2-40B4-BE49-F238E27FC236}">
                <a16:creationId xmlns:a16="http://schemas.microsoft.com/office/drawing/2014/main" id="{714F3FDE-6659-FE2A-E287-EEB629156EA5}"/>
              </a:ext>
            </a:extLst>
          </p:cNvPr>
          <p:cNvSpPr txBox="1"/>
          <p:nvPr/>
        </p:nvSpPr>
        <p:spPr>
          <a:xfrm>
            <a:off x="12182168" y="2156448"/>
            <a:ext cx="3943213" cy="517065"/>
          </a:xfrm>
          <a:prstGeom prst="rect">
            <a:avLst/>
          </a:prstGeom>
          <a:solidFill>
            <a:schemeClr val="accent6">
              <a:lumMod val="40000"/>
              <a:lumOff val="60000"/>
            </a:schemeClr>
          </a:solid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800" dirty="0">
                <a:solidFill>
                  <a:srgbClr val="0B1320"/>
                </a:solidFill>
                <a:latin typeface="Roboto"/>
                <a:ea typeface="Roboto"/>
                <a:cs typeface="Roboto"/>
                <a:sym typeface="Roboto"/>
              </a:rPr>
              <a:t>  Split Revenue by Cities</a:t>
            </a:r>
            <a:endParaRPr sz="2800" dirty="0"/>
          </a:p>
        </p:txBody>
      </p:sp>
      <p:pic>
        <p:nvPicPr>
          <p:cNvPr id="8" name="Picture 7" descr="A hand holding up arrows&#10;&#10;Description automatically generated with low confidence">
            <a:extLst>
              <a:ext uri="{FF2B5EF4-FFF2-40B4-BE49-F238E27FC236}">
                <a16:creationId xmlns:a16="http://schemas.microsoft.com/office/drawing/2014/main" id="{14ECCA97-493D-ECFB-6A3A-0AE3BB7DDDB0}"/>
              </a:ext>
            </a:extLst>
          </p:cNvPr>
          <p:cNvPicPr>
            <a:picLocks noChangeAspect="1"/>
          </p:cNvPicPr>
          <p:nvPr/>
        </p:nvPicPr>
        <p:blipFill>
          <a:blip r:embed="rId4"/>
          <a:stretch>
            <a:fillRect/>
          </a:stretch>
        </p:blipFill>
        <p:spPr>
          <a:xfrm>
            <a:off x="9642353" y="7510346"/>
            <a:ext cx="1107996" cy="1107996"/>
          </a:xfrm>
          <a:prstGeom prst="rect">
            <a:avLst/>
          </a:prstGeom>
        </p:spPr>
      </p:pic>
      <p:pic>
        <p:nvPicPr>
          <p:cNvPr id="11" name="Picture 10" descr="A picture containing clipart, graphics, graphic design, logo&#10;&#10;Description automatically generated">
            <a:extLst>
              <a:ext uri="{FF2B5EF4-FFF2-40B4-BE49-F238E27FC236}">
                <a16:creationId xmlns:a16="http://schemas.microsoft.com/office/drawing/2014/main" id="{4A2DA0AD-4428-0BB4-029D-75D46B1E7B4A}"/>
              </a:ext>
            </a:extLst>
          </p:cNvPr>
          <p:cNvPicPr>
            <a:picLocks noChangeAspect="1"/>
          </p:cNvPicPr>
          <p:nvPr/>
        </p:nvPicPr>
        <p:blipFill>
          <a:blip r:embed="rId5"/>
          <a:stretch>
            <a:fillRect/>
          </a:stretch>
        </p:blipFill>
        <p:spPr>
          <a:xfrm>
            <a:off x="1600336" y="7510346"/>
            <a:ext cx="1107996" cy="1107996"/>
          </a:xfrm>
          <a:prstGeom prst="rect">
            <a:avLst/>
          </a:prstGeom>
        </p:spPr>
      </p:pic>
      <p:cxnSp>
        <p:nvCxnSpPr>
          <p:cNvPr id="13" name="Straight Connector 12">
            <a:extLst>
              <a:ext uri="{FF2B5EF4-FFF2-40B4-BE49-F238E27FC236}">
                <a16:creationId xmlns:a16="http://schemas.microsoft.com/office/drawing/2014/main" id="{C6188F6E-3C14-C11F-BB3A-D07FDE3C0A0B}"/>
              </a:ext>
            </a:extLst>
          </p:cNvPr>
          <p:cNvCxnSpPr>
            <a:cxnSpLocks/>
          </p:cNvCxnSpPr>
          <p:nvPr/>
        </p:nvCxnSpPr>
        <p:spPr>
          <a:xfrm flipV="1">
            <a:off x="9061348" y="7373241"/>
            <a:ext cx="0" cy="1508814"/>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86842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4" grpId="0"/>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323"/>
        <p:cNvGrpSpPr/>
        <p:nvPr/>
      </p:nvGrpSpPr>
      <p:grpSpPr>
        <a:xfrm>
          <a:off x="0" y="0"/>
          <a:ext cx="0" cy="0"/>
          <a:chOff x="0" y="0"/>
          <a:chExt cx="0" cy="0"/>
        </a:xfrm>
      </p:grpSpPr>
      <p:grpSp>
        <p:nvGrpSpPr>
          <p:cNvPr id="324" name="Google Shape;324;p20"/>
          <p:cNvGrpSpPr/>
          <p:nvPr/>
        </p:nvGrpSpPr>
        <p:grpSpPr>
          <a:xfrm>
            <a:off x="1028700" y="1028700"/>
            <a:ext cx="16230600" cy="8374261"/>
            <a:chOff x="0" y="-38100"/>
            <a:chExt cx="4274726" cy="2205567"/>
          </a:xfrm>
        </p:grpSpPr>
        <p:sp>
          <p:nvSpPr>
            <p:cNvPr id="325" name="Google Shape;325;p20"/>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0"/>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7" name="Google Shape;327;p20"/>
          <p:cNvSpPr txBox="1"/>
          <p:nvPr/>
        </p:nvSpPr>
        <p:spPr>
          <a:xfrm>
            <a:off x="1117135" y="3684310"/>
            <a:ext cx="2669833" cy="1551194"/>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7200" b="0" i="0" u="none" strike="noStrike" cap="none" dirty="0">
                <a:solidFill>
                  <a:srgbClr val="F3F6FA"/>
                </a:solidFill>
                <a:latin typeface="Playfair Display Black"/>
                <a:ea typeface="Playfair Display Black"/>
                <a:cs typeface="Playfair Display Black"/>
                <a:sym typeface="Playfair Display Black"/>
              </a:rPr>
              <a:t>02.</a:t>
            </a:r>
            <a:endParaRPr sz="7200" dirty="0"/>
          </a:p>
        </p:txBody>
      </p:sp>
      <p:grpSp>
        <p:nvGrpSpPr>
          <p:cNvPr id="329" name="Google Shape;329;p20"/>
          <p:cNvGrpSpPr/>
          <p:nvPr/>
        </p:nvGrpSpPr>
        <p:grpSpPr>
          <a:xfrm>
            <a:off x="-3233490" y="5979520"/>
            <a:ext cx="6999655" cy="8614961"/>
            <a:chOff x="0" y="0"/>
            <a:chExt cx="9332874" cy="11486614"/>
          </a:xfrm>
        </p:grpSpPr>
        <p:grpSp>
          <p:nvGrpSpPr>
            <p:cNvPr id="330" name="Google Shape;330;p20"/>
            <p:cNvGrpSpPr/>
            <p:nvPr/>
          </p:nvGrpSpPr>
          <p:grpSpPr>
            <a:xfrm>
              <a:off x="0" y="0"/>
              <a:ext cx="9332874" cy="11486614"/>
              <a:chOff x="0" y="0"/>
              <a:chExt cx="660400" cy="812800"/>
            </a:xfrm>
          </p:grpSpPr>
          <p:sp>
            <p:nvSpPr>
              <p:cNvPr id="331" name="Google Shape;331;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3" name="Google Shape;333;p20"/>
            <p:cNvGrpSpPr/>
            <p:nvPr/>
          </p:nvGrpSpPr>
          <p:grpSpPr>
            <a:xfrm>
              <a:off x="545238" y="671062"/>
              <a:ext cx="8242398" cy="10144490"/>
              <a:chOff x="0" y="0"/>
              <a:chExt cx="660400" cy="812800"/>
            </a:xfrm>
          </p:grpSpPr>
          <p:sp>
            <p:nvSpPr>
              <p:cNvPr id="334" name="Google Shape;334;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6" name="Google Shape;336;p20"/>
            <p:cNvGrpSpPr/>
            <p:nvPr/>
          </p:nvGrpSpPr>
          <p:grpSpPr>
            <a:xfrm>
              <a:off x="1083502" y="1333541"/>
              <a:ext cx="7165870" cy="8819533"/>
              <a:chOff x="0" y="0"/>
              <a:chExt cx="660400" cy="812800"/>
            </a:xfrm>
          </p:grpSpPr>
          <p:sp>
            <p:nvSpPr>
              <p:cNvPr id="337" name="Google Shape;337;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339" name="Google Shape;339;p20"/>
          <p:cNvGrpSpPr/>
          <p:nvPr/>
        </p:nvGrpSpPr>
        <p:grpSpPr>
          <a:xfrm rot="10800000">
            <a:off x="12273814" y="-4930652"/>
            <a:ext cx="6999655" cy="8614961"/>
            <a:chOff x="0" y="0"/>
            <a:chExt cx="9332874" cy="11486614"/>
          </a:xfrm>
        </p:grpSpPr>
        <p:grpSp>
          <p:nvGrpSpPr>
            <p:cNvPr id="340" name="Google Shape;340;p20"/>
            <p:cNvGrpSpPr/>
            <p:nvPr/>
          </p:nvGrpSpPr>
          <p:grpSpPr>
            <a:xfrm>
              <a:off x="0" y="0"/>
              <a:ext cx="9332874" cy="11486614"/>
              <a:chOff x="0" y="0"/>
              <a:chExt cx="660400" cy="812800"/>
            </a:xfrm>
          </p:grpSpPr>
          <p:sp>
            <p:nvSpPr>
              <p:cNvPr id="341" name="Google Shape;341;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43" name="Google Shape;343;p20"/>
            <p:cNvGrpSpPr/>
            <p:nvPr/>
          </p:nvGrpSpPr>
          <p:grpSpPr>
            <a:xfrm>
              <a:off x="545238" y="671062"/>
              <a:ext cx="8242398" cy="10144490"/>
              <a:chOff x="0" y="0"/>
              <a:chExt cx="660400" cy="812800"/>
            </a:xfrm>
          </p:grpSpPr>
          <p:sp>
            <p:nvSpPr>
              <p:cNvPr id="344" name="Google Shape;344;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46" name="Google Shape;346;p20"/>
            <p:cNvGrpSpPr/>
            <p:nvPr/>
          </p:nvGrpSpPr>
          <p:grpSpPr>
            <a:xfrm>
              <a:off x="1083502" y="1333541"/>
              <a:ext cx="7165870" cy="8819533"/>
              <a:chOff x="0" y="0"/>
              <a:chExt cx="660400" cy="812800"/>
            </a:xfrm>
          </p:grpSpPr>
          <p:sp>
            <p:nvSpPr>
              <p:cNvPr id="347" name="Google Shape;347;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350" name="Google Shape;350;p20"/>
          <p:cNvGrpSpPr/>
          <p:nvPr/>
        </p:nvGrpSpPr>
        <p:grpSpPr>
          <a:xfrm>
            <a:off x="15256622" y="8458610"/>
            <a:ext cx="406823" cy="408647"/>
            <a:chOff x="1813" y="0"/>
            <a:chExt cx="809173" cy="812800"/>
          </a:xfrm>
        </p:grpSpPr>
        <p:sp>
          <p:nvSpPr>
            <p:cNvPr id="351" name="Google Shape;351;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3" name="Google Shape;353;p20"/>
          <p:cNvGrpSpPr/>
          <p:nvPr/>
        </p:nvGrpSpPr>
        <p:grpSpPr>
          <a:xfrm>
            <a:off x="15860439" y="8458611"/>
            <a:ext cx="406823" cy="408647"/>
            <a:chOff x="1813" y="0"/>
            <a:chExt cx="809173" cy="812800"/>
          </a:xfrm>
        </p:grpSpPr>
        <p:sp>
          <p:nvSpPr>
            <p:cNvPr id="354" name="Google Shape;354;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6" name="Google Shape;356;p20"/>
          <p:cNvGrpSpPr/>
          <p:nvPr/>
        </p:nvGrpSpPr>
        <p:grpSpPr>
          <a:xfrm>
            <a:off x="16458164" y="8449033"/>
            <a:ext cx="406823" cy="408647"/>
            <a:chOff x="1813" y="0"/>
            <a:chExt cx="809173" cy="812800"/>
          </a:xfrm>
        </p:grpSpPr>
        <p:sp>
          <p:nvSpPr>
            <p:cNvPr id="357" name="Google Shape;357;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5" name="Google Shape;288;p19">
            <a:extLst>
              <a:ext uri="{FF2B5EF4-FFF2-40B4-BE49-F238E27FC236}">
                <a16:creationId xmlns:a16="http://schemas.microsoft.com/office/drawing/2014/main" id="{CD5E40B1-6185-6224-88A9-878C23D34F02}"/>
              </a:ext>
            </a:extLst>
          </p:cNvPr>
          <p:cNvSpPr txBox="1"/>
          <p:nvPr/>
        </p:nvSpPr>
        <p:spPr>
          <a:xfrm>
            <a:off x="3357236" y="4000148"/>
            <a:ext cx="13100928" cy="2215991"/>
          </a:xfrm>
          <a:prstGeom prst="rect">
            <a:avLst/>
          </a:prstGeom>
          <a:noFill/>
          <a:ln>
            <a:noFill/>
          </a:ln>
        </p:spPr>
        <p:txBody>
          <a:bodyPr spcFirstLastPara="1" wrap="square" lIns="0" tIns="0" rIns="0" bIns="0" anchor="t" anchorCtr="0">
            <a:spAutoFit/>
          </a:bodyPr>
          <a:lstStyle/>
          <a:p>
            <a:pPr>
              <a:lnSpc>
                <a:spcPct val="120000"/>
              </a:lnSpc>
            </a:pPr>
            <a:r>
              <a:rPr lang="en-US" sz="6000" b="0" i="0" u="none" strike="noStrike" cap="none" dirty="0">
                <a:solidFill>
                  <a:schemeClr val="bg1"/>
                </a:solidFill>
                <a:latin typeface="Playfair Display Black"/>
                <a:ea typeface="Playfair Display Black"/>
                <a:cs typeface="Playfair Display Black"/>
                <a:sym typeface="Playfair Display Black"/>
              </a:rPr>
              <a:t>Which KPI is Underperforming after the 5G launch?</a:t>
            </a:r>
            <a:endParaRPr lang="en-US" sz="6000" dirty="0">
              <a:solidFill>
                <a:schemeClr val="bg1"/>
              </a:solidFill>
            </a:endParaRPr>
          </a:p>
        </p:txBody>
      </p:sp>
    </p:spTree>
    <p:extLst>
      <p:ext uri="{BB962C8B-B14F-4D97-AF65-F5344CB8AC3E}">
        <p14:creationId xmlns:p14="http://schemas.microsoft.com/office/powerpoint/2010/main" val="201073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27"/>
                                        </p:tgtEl>
                                        <p:attrNameLst>
                                          <p:attrName>style.visibility</p:attrName>
                                        </p:attrNameLst>
                                      </p:cBhvr>
                                      <p:to>
                                        <p:strVal val="visible"/>
                                      </p:to>
                                    </p:set>
                                    <p:anim calcmode="lin" valueType="num">
                                      <p:cBhvr additive="base">
                                        <p:cTn id="11" dur="500" fill="hold"/>
                                        <p:tgtEl>
                                          <p:spTgt spid="327"/>
                                        </p:tgtEl>
                                        <p:attrNameLst>
                                          <p:attrName>ppt_x</p:attrName>
                                        </p:attrNameLst>
                                      </p:cBhvr>
                                      <p:tavLst>
                                        <p:tav tm="0">
                                          <p:val>
                                            <p:strVal val="#ppt_x"/>
                                          </p:val>
                                        </p:tav>
                                        <p:tav tm="100000">
                                          <p:val>
                                            <p:strVal val="#ppt_x"/>
                                          </p:val>
                                        </p:tav>
                                      </p:tavLst>
                                    </p:anim>
                                    <p:anim calcmode="lin" valueType="num">
                                      <p:cBhvr additive="base">
                                        <p:cTn id="12" dur="500" fill="hold"/>
                                        <p:tgtEl>
                                          <p:spTgt spid="3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248"/>
        <p:cNvGrpSpPr/>
        <p:nvPr/>
      </p:nvGrpSpPr>
      <p:grpSpPr>
        <a:xfrm>
          <a:off x="0" y="0"/>
          <a:ext cx="0" cy="0"/>
          <a:chOff x="0" y="0"/>
          <a:chExt cx="0" cy="0"/>
        </a:xfrm>
      </p:grpSpPr>
      <p:cxnSp>
        <p:nvCxnSpPr>
          <p:cNvPr id="257" name="Google Shape;257;p18"/>
          <p:cNvCxnSpPr/>
          <p:nvPr/>
        </p:nvCxnSpPr>
        <p:spPr>
          <a:xfrm>
            <a:off x="3273949" y="9462624"/>
            <a:ext cx="13985351" cy="0"/>
          </a:xfrm>
          <a:prstGeom prst="straightConnector1">
            <a:avLst/>
          </a:prstGeom>
          <a:noFill/>
          <a:ln w="38100" cap="flat" cmpd="sng">
            <a:solidFill>
              <a:srgbClr val="0B1320"/>
            </a:solidFill>
            <a:prstDash val="solid"/>
            <a:round/>
            <a:headEnd type="none" w="sm" len="sm"/>
            <a:tailEnd type="none" w="sm" len="sm"/>
          </a:ln>
        </p:spPr>
      </p:cxnSp>
      <p:grpSp>
        <p:nvGrpSpPr>
          <p:cNvPr id="258" name="Google Shape;258;p18"/>
          <p:cNvGrpSpPr/>
          <p:nvPr/>
        </p:nvGrpSpPr>
        <p:grpSpPr>
          <a:xfrm>
            <a:off x="1029612" y="9258300"/>
            <a:ext cx="406823" cy="408647"/>
            <a:chOff x="1813" y="0"/>
            <a:chExt cx="809173" cy="812800"/>
          </a:xfrm>
        </p:grpSpPr>
        <p:sp>
          <p:nvSpPr>
            <p:cNvPr id="259" name="Google Shape;259;p18"/>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1" name="Google Shape;261;p18"/>
          <p:cNvGrpSpPr/>
          <p:nvPr/>
        </p:nvGrpSpPr>
        <p:grpSpPr>
          <a:xfrm>
            <a:off x="1593286" y="9258300"/>
            <a:ext cx="406823" cy="408647"/>
            <a:chOff x="1813" y="0"/>
            <a:chExt cx="809173" cy="812800"/>
          </a:xfrm>
        </p:grpSpPr>
        <p:sp>
          <p:nvSpPr>
            <p:cNvPr id="262" name="Google Shape;262;p18"/>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8"/>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4" name="Google Shape;264;p18"/>
          <p:cNvGrpSpPr/>
          <p:nvPr/>
        </p:nvGrpSpPr>
        <p:grpSpPr>
          <a:xfrm>
            <a:off x="2154334" y="9258300"/>
            <a:ext cx="406823" cy="408647"/>
            <a:chOff x="1813" y="0"/>
            <a:chExt cx="809173" cy="812800"/>
          </a:xfrm>
        </p:grpSpPr>
        <p:sp>
          <p:nvSpPr>
            <p:cNvPr id="265" name="Google Shape;265;p18"/>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8"/>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72" name="Google Shape;272;p18"/>
          <p:cNvGrpSpPr/>
          <p:nvPr/>
        </p:nvGrpSpPr>
        <p:grpSpPr>
          <a:xfrm>
            <a:off x="14669308" y="-5296710"/>
            <a:ext cx="5858410" cy="7210351"/>
            <a:chOff x="0" y="0"/>
            <a:chExt cx="7811213" cy="9613801"/>
          </a:xfrm>
        </p:grpSpPr>
        <p:grpSp>
          <p:nvGrpSpPr>
            <p:cNvPr id="273" name="Google Shape;273;p18"/>
            <p:cNvGrpSpPr/>
            <p:nvPr/>
          </p:nvGrpSpPr>
          <p:grpSpPr>
            <a:xfrm rot="10800000">
              <a:off x="0" y="0"/>
              <a:ext cx="7811213" cy="9613801"/>
              <a:chOff x="0" y="0"/>
              <a:chExt cx="660400" cy="812800"/>
            </a:xfrm>
          </p:grpSpPr>
          <p:sp>
            <p:nvSpPr>
              <p:cNvPr id="274" name="Google Shape;274;p18"/>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76" name="Google Shape;276;p18"/>
            <p:cNvGrpSpPr/>
            <p:nvPr/>
          </p:nvGrpSpPr>
          <p:grpSpPr>
            <a:xfrm rot="10800000">
              <a:off x="456341" y="561650"/>
              <a:ext cx="6898532" cy="8490500"/>
              <a:chOff x="0" y="0"/>
              <a:chExt cx="660400" cy="812800"/>
            </a:xfrm>
          </p:grpSpPr>
          <p:sp>
            <p:nvSpPr>
              <p:cNvPr id="277" name="Google Shape;277;p18"/>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79" name="Google Shape;279;p18"/>
            <p:cNvGrpSpPr/>
            <p:nvPr/>
          </p:nvGrpSpPr>
          <p:grpSpPr>
            <a:xfrm rot="10800000">
              <a:off x="906844" y="1116116"/>
              <a:ext cx="5997524" cy="7381569"/>
              <a:chOff x="0" y="0"/>
              <a:chExt cx="660400" cy="812800"/>
            </a:xfrm>
          </p:grpSpPr>
          <p:sp>
            <p:nvSpPr>
              <p:cNvPr id="280" name="Google Shape;280;p18"/>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8"/>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9" name="Google Shape;648;p28">
            <a:extLst>
              <a:ext uri="{FF2B5EF4-FFF2-40B4-BE49-F238E27FC236}">
                <a16:creationId xmlns:a16="http://schemas.microsoft.com/office/drawing/2014/main" id="{6F120A18-92CA-2D02-0E02-F6709B95858C}"/>
              </a:ext>
            </a:extLst>
          </p:cNvPr>
          <p:cNvSpPr/>
          <p:nvPr/>
        </p:nvSpPr>
        <p:spPr>
          <a:xfrm>
            <a:off x="536168" y="448693"/>
            <a:ext cx="6975988" cy="1138857"/>
          </a:xfrm>
          <a:custGeom>
            <a:avLst/>
            <a:gdLst/>
            <a:ahLst/>
            <a:cxnLst/>
            <a:rect l="l" t="t" r="r" b="b"/>
            <a:pathLst>
              <a:path w="1490774" h="1419689" extrusionOk="0">
                <a:moveTo>
                  <a:pt x="65653" y="0"/>
                </a:moveTo>
                <a:lnTo>
                  <a:pt x="1425121" y="0"/>
                </a:lnTo>
                <a:cubicBezTo>
                  <a:pt x="1461380" y="0"/>
                  <a:pt x="1490774" y="29394"/>
                  <a:pt x="1490774" y="65653"/>
                </a:cubicBezTo>
                <a:lnTo>
                  <a:pt x="1490774" y="1354036"/>
                </a:lnTo>
                <a:cubicBezTo>
                  <a:pt x="1490774" y="1390295"/>
                  <a:pt x="1461380" y="1419689"/>
                  <a:pt x="1425121" y="1419689"/>
                </a:cubicBezTo>
                <a:lnTo>
                  <a:pt x="65653" y="1419689"/>
                </a:lnTo>
                <a:cubicBezTo>
                  <a:pt x="29394" y="1419689"/>
                  <a:pt x="0" y="1390295"/>
                  <a:pt x="0" y="1354036"/>
                </a:cubicBezTo>
                <a:lnTo>
                  <a:pt x="0" y="65653"/>
                </a:lnTo>
                <a:cubicBezTo>
                  <a:pt x="0" y="29394"/>
                  <a:pt x="29394" y="0"/>
                  <a:pt x="65653" y="0"/>
                </a:cubicBezTo>
                <a:close/>
              </a:path>
            </a:pathLst>
          </a:custGeom>
          <a:solidFill>
            <a:srgbClr val="000000">
              <a:alpha val="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US" sz="2800" b="0" i="0" u="none" strike="noStrike" cap="none" dirty="0">
                <a:solidFill>
                  <a:schemeClr val="tx1"/>
                </a:solidFill>
                <a:latin typeface="Playfair Display Black"/>
                <a:ea typeface="Playfair Display Black"/>
                <a:cs typeface="Playfair Display Black"/>
                <a:sym typeface="Playfair Display Black"/>
              </a:rPr>
              <a:t>02.Which KPI is underperforming after the 5G launch?</a:t>
            </a:r>
            <a:endParaRPr lang="en-US" sz="2800" dirty="0">
              <a:solidFill>
                <a:schemeClr val="tx1"/>
              </a:solidFill>
            </a:endParaRPr>
          </a:p>
        </p:txBody>
      </p:sp>
      <p:sp>
        <p:nvSpPr>
          <p:cNvPr id="14" name="Google Shape;250;p18">
            <a:extLst>
              <a:ext uri="{FF2B5EF4-FFF2-40B4-BE49-F238E27FC236}">
                <a16:creationId xmlns:a16="http://schemas.microsoft.com/office/drawing/2014/main" id="{874BC680-FA51-2946-D2AE-8B3F730F10DD}"/>
              </a:ext>
            </a:extLst>
          </p:cNvPr>
          <p:cNvSpPr txBox="1"/>
          <p:nvPr/>
        </p:nvSpPr>
        <p:spPr>
          <a:xfrm>
            <a:off x="1399036" y="3321865"/>
            <a:ext cx="7092544" cy="1034129"/>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800" dirty="0">
                <a:solidFill>
                  <a:srgbClr val="0B1320"/>
                </a:solidFill>
                <a:latin typeface="Roboto"/>
                <a:ea typeface="Roboto"/>
                <a:cs typeface="Roboto"/>
                <a:sym typeface="Roboto"/>
              </a:rPr>
              <a:t>There are two KPI’s which have underperformed post 5G launch:</a:t>
            </a:r>
          </a:p>
        </p:txBody>
      </p:sp>
      <p:sp>
        <p:nvSpPr>
          <p:cNvPr id="15" name="Google Shape;250;p18">
            <a:extLst>
              <a:ext uri="{FF2B5EF4-FFF2-40B4-BE49-F238E27FC236}">
                <a16:creationId xmlns:a16="http://schemas.microsoft.com/office/drawing/2014/main" id="{93B8DE80-B02B-3E14-CED6-BB6B3F872441}"/>
              </a:ext>
            </a:extLst>
          </p:cNvPr>
          <p:cNvSpPr txBox="1"/>
          <p:nvPr/>
        </p:nvSpPr>
        <p:spPr>
          <a:xfrm>
            <a:off x="10266624" y="1613743"/>
            <a:ext cx="6211255" cy="817245"/>
          </a:xfrm>
          <a:prstGeom prst="round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800" dirty="0">
                <a:solidFill>
                  <a:srgbClr val="0B1320"/>
                </a:solidFill>
                <a:latin typeface="Roboto"/>
                <a:ea typeface="Roboto"/>
                <a:cs typeface="Roboto"/>
                <a:sym typeface="Roboto"/>
              </a:rPr>
              <a:t>Total Active Users:  </a:t>
            </a:r>
            <a:r>
              <a:rPr lang="en-US" sz="4000" dirty="0">
                <a:solidFill>
                  <a:srgbClr val="0B1320"/>
                </a:solidFill>
                <a:latin typeface="Roboto"/>
                <a:ea typeface="Roboto"/>
                <a:cs typeface="Roboto"/>
                <a:sym typeface="Roboto"/>
              </a:rPr>
              <a:t>161.7M</a:t>
            </a:r>
            <a:r>
              <a:rPr lang="en-US" sz="2800" dirty="0">
                <a:solidFill>
                  <a:srgbClr val="0B1320"/>
                </a:solidFill>
                <a:latin typeface="Roboto"/>
                <a:ea typeface="Roboto"/>
                <a:cs typeface="Roboto"/>
                <a:sym typeface="Roboto"/>
              </a:rPr>
              <a:t> </a:t>
            </a:r>
            <a:endParaRPr sz="2800" dirty="0"/>
          </a:p>
        </p:txBody>
      </p:sp>
      <p:sp>
        <p:nvSpPr>
          <p:cNvPr id="5" name="Google Shape;250;p18">
            <a:extLst>
              <a:ext uri="{FF2B5EF4-FFF2-40B4-BE49-F238E27FC236}">
                <a16:creationId xmlns:a16="http://schemas.microsoft.com/office/drawing/2014/main" id="{4528F937-4B71-DA3C-D214-705136F66931}"/>
              </a:ext>
            </a:extLst>
          </p:cNvPr>
          <p:cNvSpPr txBox="1"/>
          <p:nvPr/>
        </p:nvSpPr>
        <p:spPr>
          <a:xfrm>
            <a:off x="8855791" y="7747972"/>
            <a:ext cx="7580565" cy="812530"/>
          </a:xfrm>
          <a:prstGeom prst="rect">
            <a:avLst/>
          </a:prstGeom>
          <a:noFill/>
          <a:ln>
            <a:noFill/>
          </a:ln>
        </p:spPr>
        <p:txBody>
          <a:bodyPr spcFirstLastPara="1" wrap="square" lIns="0" tIns="0" rIns="0" bIns="0" anchor="t" anchorCtr="0">
            <a:spAutoFit/>
          </a:bodyPr>
          <a:lstStyle/>
          <a:p>
            <a:pPr marL="0" marR="0" lvl="0" indent="0" rtl="0">
              <a:lnSpc>
                <a:spcPct val="120000"/>
              </a:lnSpc>
              <a:spcBef>
                <a:spcPts val="0"/>
              </a:spcBef>
              <a:spcAft>
                <a:spcPts val="0"/>
              </a:spcAft>
              <a:buNone/>
            </a:pPr>
            <a:r>
              <a:rPr lang="en-US" sz="2200" dirty="0">
                <a:solidFill>
                  <a:schemeClr val="tx1"/>
                </a:solidFill>
              </a:rPr>
              <a:t>There is a </a:t>
            </a:r>
            <a:r>
              <a:rPr lang="en-US" sz="2200" dirty="0">
                <a:solidFill>
                  <a:srgbClr val="FF0000"/>
                </a:solidFill>
              </a:rPr>
              <a:t>drop of around 8.3%</a:t>
            </a:r>
            <a:r>
              <a:rPr lang="en-US" sz="2200" dirty="0">
                <a:solidFill>
                  <a:schemeClr val="tx1"/>
                </a:solidFill>
              </a:rPr>
              <a:t> in the Active Users after the 5G Launch compared to the number of users before 5G</a:t>
            </a:r>
            <a:endParaRPr sz="2200" dirty="0">
              <a:solidFill>
                <a:schemeClr val="tx1"/>
              </a:solidFill>
            </a:endParaRPr>
          </a:p>
        </p:txBody>
      </p:sp>
      <p:pic>
        <p:nvPicPr>
          <p:cNvPr id="13" name="Picture 12" descr="A blue and green logo&#10;&#10;Description automatically generated with low confidence">
            <a:extLst>
              <a:ext uri="{FF2B5EF4-FFF2-40B4-BE49-F238E27FC236}">
                <a16:creationId xmlns:a16="http://schemas.microsoft.com/office/drawing/2014/main" id="{8006E695-EA05-7B28-9877-331A4BE42C90}"/>
              </a:ext>
            </a:extLst>
          </p:cNvPr>
          <p:cNvPicPr>
            <a:picLocks noChangeAspect="1"/>
          </p:cNvPicPr>
          <p:nvPr/>
        </p:nvPicPr>
        <p:blipFill>
          <a:blip r:embed="rId3"/>
          <a:stretch>
            <a:fillRect/>
          </a:stretch>
        </p:blipFill>
        <p:spPr>
          <a:xfrm>
            <a:off x="1185949" y="4683110"/>
            <a:ext cx="776761" cy="832239"/>
          </a:xfrm>
          <a:prstGeom prst="rect">
            <a:avLst/>
          </a:prstGeom>
        </p:spPr>
      </p:pic>
      <p:pic>
        <p:nvPicPr>
          <p:cNvPr id="17" name="Picture 16" descr="A hand pressing a button&#10;&#10;Description automatically generated with low confidence">
            <a:extLst>
              <a:ext uri="{FF2B5EF4-FFF2-40B4-BE49-F238E27FC236}">
                <a16:creationId xmlns:a16="http://schemas.microsoft.com/office/drawing/2014/main" id="{A8ED32C2-F9DB-45D7-3AFB-F1E03E8C5BEC}"/>
              </a:ext>
            </a:extLst>
          </p:cNvPr>
          <p:cNvPicPr>
            <a:picLocks noChangeAspect="1"/>
          </p:cNvPicPr>
          <p:nvPr/>
        </p:nvPicPr>
        <p:blipFill>
          <a:blip r:embed="rId4"/>
          <a:stretch>
            <a:fillRect/>
          </a:stretch>
        </p:blipFill>
        <p:spPr>
          <a:xfrm>
            <a:off x="1233023" y="5842465"/>
            <a:ext cx="738091" cy="738091"/>
          </a:xfrm>
          <a:prstGeom prst="rect">
            <a:avLst/>
          </a:prstGeom>
        </p:spPr>
      </p:pic>
      <p:pic>
        <p:nvPicPr>
          <p:cNvPr id="27" name="Picture 26" descr="A picture containing text, screenshot, font, logo&#10;&#10;Description automatically generated">
            <a:extLst>
              <a:ext uri="{FF2B5EF4-FFF2-40B4-BE49-F238E27FC236}">
                <a16:creationId xmlns:a16="http://schemas.microsoft.com/office/drawing/2014/main" id="{FED48134-1AB4-993E-9D0F-AA47B95512DF}"/>
              </a:ext>
            </a:extLst>
          </p:cNvPr>
          <p:cNvPicPr>
            <a:picLocks noChangeAspect="1"/>
          </p:cNvPicPr>
          <p:nvPr/>
        </p:nvPicPr>
        <p:blipFill>
          <a:blip r:embed="rId5"/>
          <a:stretch>
            <a:fillRect/>
          </a:stretch>
        </p:blipFill>
        <p:spPr>
          <a:xfrm>
            <a:off x="8855791" y="2836284"/>
            <a:ext cx="7572317" cy="4490449"/>
          </a:xfrm>
          <a:prstGeom prst="rect">
            <a:avLst/>
          </a:prstGeom>
          <a:ln>
            <a:solidFill>
              <a:schemeClr val="tx1"/>
            </a:solidFill>
          </a:ln>
        </p:spPr>
      </p:pic>
      <p:pic>
        <p:nvPicPr>
          <p:cNvPr id="28" name="Picture 27" descr="A blue and green logo&#10;&#10;Description automatically generated with low confidence">
            <a:extLst>
              <a:ext uri="{FF2B5EF4-FFF2-40B4-BE49-F238E27FC236}">
                <a16:creationId xmlns:a16="http://schemas.microsoft.com/office/drawing/2014/main" id="{6C732416-4BAB-A5F2-9379-83E2B810B490}"/>
              </a:ext>
            </a:extLst>
          </p:cNvPr>
          <p:cNvPicPr>
            <a:picLocks noChangeAspect="1"/>
          </p:cNvPicPr>
          <p:nvPr/>
        </p:nvPicPr>
        <p:blipFill>
          <a:blip r:embed="rId3"/>
          <a:stretch>
            <a:fillRect/>
          </a:stretch>
        </p:blipFill>
        <p:spPr>
          <a:xfrm>
            <a:off x="9000943" y="1492404"/>
            <a:ext cx="1072264" cy="1072264"/>
          </a:xfrm>
          <a:prstGeom prst="rect">
            <a:avLst/>
          </a:prstGeom>
        </p:spPr>
      </p:pic>
      <p:sp>
        <p:nvSpPr>
          <p:cNvPr id="2" name="Google Shape;250;p18">
            <a:extLst>
              <a:ext uri="{FF2B5EF4-FFF2-40B4-BE49-F238E27FC236}">
                <a16:creationId xmlns:a16="http://schemas.microsoft.com/office/drawing/2014/main" id="{B960F474-5200-B7F5-A3BF-F11C5BB3C6A1}"/>
              </a:ext>
            </a:extLst>
          </p:cNvPr>
          <p:cNvSpPr txBox="1"/>
          <p:nvPr/>
        </p:nvSpPr>
        <p:spPr>
          <a:xfrm>
            <a:off x="2474583" y="4840696"/>
            <a:ext cx="3099158" cy="51706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800" dirty="0">
                <a:solidFill>
                  <a:srgbClr val="0B1320"/>
                </a:solidFill>
                <a:latin typeface="Roboto"/>
                <a:ea typeface="Roboto"/>
                <a:cs typeface="Roboto"/>
                <a:sym typeface="Roboto"/>
              </a:rPr>
              <a:t>Total Active Users</a:t>
            </a:r>
          </a:p>
        </p:txBody>
      </p:sp>
      <p:sp>
        <p:nvSpPr>
          <p:cNvPr id="3" name="Google Shape;250;p18">
            <a:extLst>
              <a:ext uri="{FF2B5EF4-FFF2-40B4-BE49-F238E27FC236}">
                <a16:creationId xmlns:a16="http://schemas.microsoft.com/office/drawing/2014/main" id="{F0673AE4-F00C-FDE1-6FA5-F18AB7E1D11F}"/>
              </a:ext>
            </a:extLst>
          </p:cNvPr>
          <p:cNvSpPr txBox="1"/>
          <p:nvPr/>
        </p:nvSpPr>
        <p:spPr>
          <a:xfrm>
            <a:off x="2474583" y="6047731"/>
            <a:ext cx="4206436" cy="51706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800" dirty="0">
                <a:solidFill>
                  <a:srgbClr val="0B1320"/>
                </a:solidFill>
                <a:latin typeface="Roboto"/>
                <a:ea typeface="Roboto"/>
                <a:cs typeface="Roboto"/>
                <a:sym typeface="Roboto"/>
              </a:rPr>
              <a:t>Total Unsubscribed Users</a:t>
            </a:r>
          </a:p>
        </p:txBody>
      </p:sp>
    </p:spTree>
    <p:extLst>
      <p:ext uri="{BB962C8B-B14F-4D97-AF65-F5344CB8AC3E}">
        <p14:creationId xmlns:p14="http://schemas.microsoft.com/office/powerpoint/2010/main" val="345160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randombar(horizontal)">
                                      <p:cBhvr>
                                        <p:cTn id="13" dur="500"/>
                                        <p:tgtEl>
                                          <p:spTgt spid="13"/>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randombar(horizontal)">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randombar(horizontal)">
                                      <p:cBhvr>
                                        <p:cTn id="21" dur="500"/>
                                        <p:tgtEl>
                                          <p:spTgt spid="17"/>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randombar(horizontal)">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1+#ppt_w/2"/>
                                          </p:val>
                                        </p:tav>
                                        <p:tav tm="100000">
                                          <p:val>
                                            <p:strVal val="#ppt_x"/>
                                          </p:val>
                                        </p:tav>
                                      </p:tavLst>
                                    </p:anim>
                                    <p:anim calcmode="lin" valueType="num">
                                      <p:cBhvr additive="base">
                                        <p:cTn id="30" dur="500" fill="hold"/>
                                        <p:tgtEl>
                                          <p:spTgt spid="15"/>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1+#ppt_w/2"/>
                                          </p:val>
                                        </p:tav>
                                        <p:tav tm="100000">
                                          <p:val>
                                            <p:strVal val="#ppt_x"/>
                                          </p:val>
                                        </p:tav>
                                      </p:tavLst>
                                    </p:anim>
                                    <p:anim calcmode="lin" valueType="num">
                                      <p:cBhvr additive="base">
                                        <p:cTn id="34"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down)">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barn(inVertical)">
                                      <p:cBhvr>
                                        <p:cTn id="4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5" grpId="0"/>
      <p:bldP spid="2" grpId="0"/>
      <p:bldP spid="3" grpId="0"/>
    </p:bld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544</TotalTime>
  <Words>698</Words>
  <Application>Microsoft Office PowerPoint</Application>
  <PresentationFormat>Custom</PresentationFormat>
  <Paragraphs>62</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Playfair Display Black</vt:lpstr>
      <vt:lpstr>Avenir Next LT Pro Light</vt:lpstr>
      <vt:lpstr>Calibri</vt:lpstr>
      <vt:lpstr>Arial</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Sumesh Dhotre</dc:creator>
  <cp:lastModifiedBy>Sumesh Dhotre</cp:lastModifiedBy>
  <cp:revision>14</cp:revision>
  <dcterms:modified xsi:type="dcterms:W3CDTF">2023-07-04T05:11:40Z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2023-06-29T08:08:50Z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3d86c9d9-1e9c-42c1-9be0-7f70722a3c21</vt:lpwstr>
  </property>
  <property fmtid="{D5CDD505-2E9C-101B-9397-08002B2CF9AE}" pid="7" name="MSIP_Label_defa4170-0d19-0005-0004-bc88714345d2_ActionId">
    <vt:lpwstr>2a654a3c-c220-45ae-a0bc-c6cc3a16c5a5</vt:lpwstr>
  </property>
  <property fmtid="{D5CDD505-2E9C-101B-9397-08002B2CF9AE}" pid="8" name="MSIP_Label_defa4170-0d19-0005-0004-bc88714345d2_ContentBits">
    <vt:lpwstr>0</vt:lpwstr>
  </property>
</Properties>
</file>