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3"/>
  </p:notesMasterIdLst>
  <p:handoutMasterIdLst>
    <p:handoutMasterId r:id="rId14"/>
  </p:handoutMasterIdLst>
  <p:sldIdLst>
    <p:sldId id="256" r:id="rId2"/>
    <p:sldId id="264" r:id="rId3"/>
    <p:sldId id="266" r:id="rId4"/>
    <p:sldId id="268" r:id="rId5"/>
    <p:sldId id="257" r:id="rId6"/>
    <p:sldId id="258"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BFB2AE-7EB2-E04B-AF2A-76AE9056D21C}" type="datetime1">
              <a:rPr lang="de-DE" smtClean="0"/>
              <a:t>28.10.2016</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5831E4-021E-4643-ACC6-E2ABF2D35B75}" type="slidenum">
              <a:rPr lang="en-US" smtClean="0"/>
              <a:t>‹Nr.›</a:t>
            </a:fld>
            <a:endParaRPr lang="en-US"/>
          </a:p>
        </p:txBody>
      </p:sp>
    </p:spTree>
    <p:extLst>
      <p:ext uri="{BB962C8B-B14F-4D97-AF65-F5344CB8AC3E}">
        <p14:creationId xmlns:p14="http://schemas.microsoft.com/office/powerpoint/2010/main" val="16046492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B62C1-5515-AA45-BAA5-D5A9265DDCB8}" type="datetime1">
              <a:rPr lang="de-DE" smtClean="0"/>
              <a:t>28.10.2016</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DCE8D-005F-1C4A-9BE8-09994147485E}" type="slidenum">
              <a:rPr lang="en-US" smtClean="0"/>
              <a:t>‹Nr.›</a:t>
            </a:fld>
            <a:endParaRPr lang="en-US"/>
          </a:p>
        </p:txBody>
      </p:sp>
    </p:spTree>
    <p:extLst>
      <p:ext uri="{BB962C8B-B14F-4D97-AF65-F5344CB8AC3E}">
        <p14:creationId xmlns:p14="http://schemas.microsoft.com/office/powerpoint/2010/main" val="2111018453"/>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ußzeilenplatzhalter 3"/>
          <p:cNvSpPr>
            <a:spLocks noGrp="1"/>
          </p:cNvSpPr>
          <p:nvPr>
            <p:ph type="ftr" sz="quarter" idx="10"/>
          </p:nvPr>
        </p:nvSpPr>
        <p:spPr/>
        <p:txBody>
          <a:bodyPr/>
          <a:lstStyle/>
          <a:p>
            <a:endParaRPr lang="en-US"/>
          </a:p>
        </p:txBody>
      </p:sp>
      <p:sp>
        <p:nvSpPr>
          <p:cNvPr id="5" name="Foliennummernplatzhalter 4"/>
          <p:cNvSpPr>
            <a:spLocks noGrp="1"/>
          </p:cNvSpPr>
          <p:nvPr>
            <p:ph type="sldNum" sz="quarter" idx="11"/>
          </p:nvPr>
        </p:nvSpPr>
        <p:spPr/>
        <p:txBody>
          <a:bodyPr/>
          <a:lstStyle/>
          <a:p>
            <a:fld id="{FD8DCE8D-005F-1C4A-9BE8-09994147485E}" type="slidenum">
              <a:rPr lang="en-US" smtClean="0"/>
              <a:t>5</a:t>
            </a:fld>
            <a:endParaRPr lang="en-US"/>
          </a:p>
        </p:txBody>
      </p:sp>
    </p:spTree>
    <p:extLst>
      <p:ext uri="{BB962C8B-B14F-4D97-AF65-F5344CB8AC3E}">
        <p14:creationId xmlns:p14="http://schemas.microsoft.com/office/powerpoint/2010/main" val="171121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FD8DCE8D-005F-1C4A-9BE8-09994147485E}" type="slidenum">
              <a:rPr lang="en-US" smtClean="0"/>
              <a:t>6</a:t>
            </a:fld>
            <a:endParaRPr lang="en-US"/>
          </a:p>
        </p:txBody>
      </p:sp>
      <p:sp>
        <p:nvSpPr>
          <p:cNvPr id="5" name="Fußzeilenplatzhalt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403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de-DE" smtClean="0"/>
              <a:t>Mastertitelformat bearbeiten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34FA980-FA5E-6C42-810E-E2F1EE286186}" type="datetime2">
              <a:rPr lang="de-DE" smtClean="0"/>
              <a:t>Freitag, 28.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F43B2A0-10D4-5F44-BC95-D43CB20C1E2C}" type="datetime2">
              <a:rPr lang="de-DE" smtClean="0"/>
              <a:t>Freitag, 28.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de-DE" smtClean="0"/>
              <a:t>Mastertitelformat bearbeiten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8E844B7-6065-DE48-823F-E2CDAEB0627A}" type="datetime2">
              <a:rPr lang="de-DE" smtClean="0"/>
              <a:t>Freitag, 28.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BB7A1C3-D863-4D46-ABD7-F3796A54DADC}" type="datetime2">
              <a:rPr lang="de-DE" smtClean="0"/>
              <a:t>Freitag, 28.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de-DE" smtClean="0"/>
              <a:t>Mastertitelformat bearbeiten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608B95DF-A247-CE41-B04D-8DF1C50CDCC4}" type="datetime2">
              <a:rPr lang="de-DE" smtClean="0"/>
              <a:t>Freitag, 28.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1C74F86-10F0-6647-AE61-E1DC8FDF0108}" type="datetime2">
              <a:rPr lang="de-DE" smtClean="0"/>
              <a:t>Freitag, 28.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9326C47-951E-2A48-8FB8-3B801F9FF4F7}" type="datetime2">
              <a:rPr lang="de-DE" smtClean="0"/>
              <a:t>Freitag, 28. Oktober 2016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‹Nr.›</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Date Placeholder 2"/>
          <p:cNvSpPr>
            <a:spLocks noGrp="1"/>
          </p:cNvSpPr>
          <p:nvPr>
            <p:ph type="dt" sz="half" idx="10"/>
          </p:nvPr>
        </p:nvSpPr>
        <p:spPr/>
        <p:txBody>
          <a:bodyPr/>
          <a:lstStyle/>
          <a:p>
            <a:fld id="{8FDBE95E-57A3-8F4C-925F-94DEDFB75A11}" type="datetime2">
              <a:rPr lang="de-DE" smtClean="0"/>
              <a:t>Freitag, 28. Oktober 2016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AF55-7E3C-5F45-B247-088B1B4377A8}" type="datetime2">
              <a:rPr lang="de-DE" smtClean="0"/>
              <a:t>Freitag, 28. Oktober 2016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de-DE" smtClean="0"/>
              <a:t>Mastertitelformat bearbeiten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BCAA83CA-C78F-2941-B822-65C0AC09CE85}" type="datetime2">
              <a:rPr lang="de-DE" smtClean="0"/>
              <a:t>Freitag, 28.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de-DE" smtClean="0"/>
              <a:t>Mastertitelformat bearbeiten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2B817AF2-0C84-BE4E-961E-4E5F7591463A}" type="datetime2">
              <a:rPr lang="de-DE" smtClean="0"/>
              <a:t>Freitag, 28.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8C9C0F9-588B-B941-AF6A-9CB3A45D33F7}" type="datetime2">
              <a:rPr lang="de-DE" smtClean="0"/>
              <a:t>Freitag, 28. Oktober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emme.wiwi.uni-wuppertal.de/fileadmin/kappelhoff/Downloads/Veroeffentlichungen/handlungssysteme.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emme.wiwi.uni-wuppertal.de/fileadmin/kappelhoff/Downloads/Veroeffentlichungen/handlungssysteme.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smtClean="0"/>
              <a:t>Übungsblatt</a:t>
            </a:r>
            <a:r>
              <a:rPr lang="en-US" dirty="0" smtClean="0"/>
              <a:t> 1 SOAS</a:t>
            </a:r>
            <a:endParaRPr lang="en-US" dirty="0"/>
          </a:p>
        </p:txBody>
      </p:sp>
      <p:sp>
        <p:nvSpPr>
          <p:cNvPr id="3" name="Untertitel 2"/>
          <p:cNvSpPr>
            <a:spLocks noGrp="1"/>
          </p:cNvSpPr>
          <p:nvPr>
            <p:ph type="subTitle" idx="1"/>
          </p:nvPr>
        </p:nvSpPr>
        <p:spPr/>
        <p:txBody>
          <a:bodyPr/>
          <a:lstStyle/>
          <a:p>
            <a:r>
              <a:rPr lang="en-US" dirty="0" err="1" smtClean="0"/>
              <a:t>Gruppe</a:t>
            </a:r>
            <a:r>
              <a:rPr lang="en-US" dirty="0" smtClean="0"/>
              <a:t> 1: </a:t>
            </a:r>
            <a:r>
              <a:rPr lang="en-US" dirty="0" err="1" smtClean="0"/>
              <a:t>Aufgabe</a:t>
            </a:r>
            <a:r>
              <a:rPr lang="en-US" dirty="0" smtClean="0"/>
              <a:t> 1 und 2</a:t>
            </a:r>
            <a:endParaRPr lang="en-US" dirty="0"/>
          </a:p>
        </p:txBody>
      </p:sp>
    </p:spTree>
    <p:extLst>
      <p:ext uri="{BB962C8B-B14F-4D97-AF65-F5344CB8AC3E}">
        <p14:creationId xmlns:p14="http://schemas.microsoft.com/office/powerpoint/2010/main" val="1112949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de-DE" dirty="0"/>
              <a:t>a)</a:t>
            </a:r>
          </a:p>
          <a:p>
            <a:pPr marL="0" indent="0">
              <a:buNone/>
            </a:pPr>
            <a:r>
              <a:rPr lang="de-DE" dirty="0"/>
              <a:t>Evolution biologisch und kulturell</a:t>
            </a:r>
            <a:r>
              <a:rPr lang="de-DE" dirty="0" smtClean="0"/>
              <a:t>:</a:t>
            </a:r>
            <a:endParaRPr lang="de-DE" dirty="0"/>
          </a:p>
          <a:p>
            <a:r>
              <a:rPr lang="de-DE" dirty="0"/>
              <a:t>Gleiche Prinzip wie bei Projekt </a:t>
            </a:r>
            <a:r>
              <a:rPr lang="de-DE" dirty="0" err="1"/>
              <a:t>Tierra</a:t>
            </a:r>
            <a:r>
              <a:rPr lang="de-DE" dirty="0"/>
              <a:t>, nur das es sich hier um die tatsächliche biologische und kulturelle Evolution handelt. </a:t>
            </a:r>
          </a:p>
          <a:p>
            <a:endParaRPr lang="de-DE" dirty="0"/>
          </a:p>
        </p:txBody>
      </p:sp>
      <p:pic>
        <p:nvPicPr>
          <p:cNvPr id="4" name="Bild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53933" y="3539637"/>
            <a:ext cx="5760720" cy="2731135"/>
          </a:xfrm>
          <a:prstGeom prst="rect">
            <a:avLst/>
          </a:prstGeom>
          <a:noFill/>
          <a:ln>
            <a:noFill/>
          </a:ln>
        </p:spPr>
      </p:pic>
      <p:sp>
        <p:nvSpPr>
          <p:cNvPr id="7" name="Textfeld 6"/>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1211164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en-US" dirty="0"/>
              <a:t>b</a:t>
            </a:r>
            <a:r>
              <a:rPr lang="en-US" dirty="0" smtClean="0"/>
              <a:t>)</a:t>
            </a:r>
            <a:endParaRPr lang="en-US" dirty="0"/>
          </a:p>
        </p:txBody>
      </p:sp>
      <p:pic>
        <p:nvPicPr>
          <p:cNvPr id="4" name="Bild 3"/>
          <p:cNvPicPr/>
          <p:nvPr/>
        </p:nvPicPr>
        <p:blipFill>
          <a:blip r:embed="rId2">
            <a:extLst>
              <a:ext uri="{28A0092B-C50C-407E-A947-70E740481C1C}">
                <a14:useLocalDpi xmlns:a14="http://schemas.microsoft.com/office/drawing/2010/main" val="0"/>
              </a:ext>
            </a:extLst>
          </a:blip>
          <a:srcRect/>
          <a:stretch>
            <a:fillRect/>
          </a:stretch>
        </p:blipFill>
        <p:spPr bwMode="auto">
          <a:xfrm>
            <a:off x="1332714" y="2501990"/>
            <a:ext cx="5760720" cy="3334385"/>
          </a:xfrm>
          <a:prstGeom prst="rect">
            <a:avLst/>
          </a:prstGeom>
          <a:noFill/>
          <a:ln>
            <a:noFill/>
          </a:ln>
        </p:spPr>
      </p:pic>
      <p:sp>
        <p:nvSpPr>
          <p:cNvPr id="6" name="Textfeld 5"/>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257971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1</a:t>
            </a:r>
            <a:endParaRPr lang="en-US" dirty="0"/>
          </a:p>
        </p:txBody>
      </p:sp>
      <p:sp>
        <p:nvSpPr>
          <p:cNvPr id="3" name="Inhaltsplatzhalter 2"/>
          <p:cNvSpPr>
            <a:spLocks noGrp="1"/>
          </p:cNvSpPr>
          <p:nvPr>
            <p:ph idx="1"/>
          </p:nvPr>
        </p:nvSpPr>
        <p:spPr/>
        <p:txBody>
          <a:bodyPr>
            <a:noAutofit/>
          </a:bodyPr>
          <a:lstStyle/>
          <a:p>
            <a:pPr marL="0" indent="0">
              <a:buNone/>
            </a:pPr>
            <a:r>
              <a:rPr lang="de-DE" sz="1600" dirty="0"/>
              <a:t>Legen Sie nun einen </a:t>
            </a:r>
            <a:r>
              <a:rPr lang="de-DE" sz="1600" dirty="0" smtClean="0"/>
              <a:t>Ordner Blatt</a:t>
            </a:r>
            <a:r>
              <a:rPr lang="de-DE" sz="1600" dirty="0"/>
              <a:t>-</a:t>
            </a:r>
            <a:r>
              <a:rPr lang="de-DE" sz="1600" dirty="0" smtClean="0"/>
              <a:t>01 an </a:t>
            </a:r>
            <a:r>
              <a:rPr lang="de-DE" sz="1600" dirty="0"/>
              <a:t>und darin einen </a:t>
            </a:r>
            <a:r>
              <a:rPr lang="de-DE" sz="1600" dirty="0" smtClean="0"/>
              <a:t>Ordner Aufgabe</a:t>
            </a:r>
            <a:r>
              <a:rPr lang="de-DE" sz="1600" dirty="0"/>
              <a:t>-</a:t>
            </a:r>
            <a:r>
              <a:rPr lang="de-DE" sz="1600" dirty="0" smtClean="0"/>
              <a:t>01. Implementieren </a:t>
            </a:r>
            <a:r>
              <a:rPr lang="de-DE" sz="1600" dirty="0"/>
              <a:t>Sie darin Ihr erstes adaptives System in einer Programmiersprache Ihrer Wahl: </a:t>
            </a:r>
            <a:r>
              <a:rPr lang="de-DE" sz="1600" dirty="0" smtClean="0"/>
              <a:t>Sie implementieren </a:t>
            </a:r>
            <a:r>
              <a:rPr lang="de-DE" sz="1600" dirty="0"/>
              <a:t>eine einfache Feedbackschleife in Form eines Modells eines Thermostats.</a:t>
            </a:r>
          </a:p>
          <a:p>
            <a:r>
              <a:rPr lang="de-DE" sz="1600" dirty="0" smtClean="0"/>
              <a:t>Als </a:t>
            </a:r>
            <a:r>
              <a:rPr lang="de-DE" sz="1600" dirty="0"/>
              <a:t>Eingabe dient eine Temperatur-Messreihe (also </a:t>
            </a:r>
            <a:r>
              <a:rPr lang="de-DE" sz="1600" dirty="0" smtClean="0"/>
              <a:t>ein Array</a:t>
            </a:r>
            <a:r>
              <a:rPr lang="de-DE" sz="1600" dirty="0"/>
              <a:t> </a:t>
            </a:r>
            <a:r>
              <a:rPr lang="de-DE" sz="1600" dirty="0" smtClean="0"/>
              <a:t>von</a:t>
            </a:r>
            <a:r>
              <a:rPr lang="de-DE" sz="1600" dirty="0"/>
              <a:t> </a:t>
            </a:r>
            <a:r>
              <a:rPr lang="de-DE" sz="1600" dirty="0" err="1" smtClean="0"/>
              <a:t>Floats</a:t>
            </a:r>
            <a:r>
              <a:rPr lang="de-DE" sz="1600" dirty="0" smtClean="0"/>
              <a:t>, z.B. </a:t>
            </a:r>
            <a:r>
              <a:rPr lang="de-DE" sz="1600" dirty="0" err="1" smtClean="0"/>
              <a:t>outsideTemp</a:t>
            </a:r>
            <a:r>
              <a:rPr lang="de-DE" sz="1600" dirty="0" smtClean="0"/>
              <a:t> </a:t>
            </a:r>
            <a:r>
              <a:rPr lang="de-DE" sz="1600" dirty="0"/>
              <a:t>= </a:t>
            </a:r>
            <a:r>
              <a:rPr lang="de-DE" sz="1600" dirty="0" err="1"/>
              <a:t>new</a:t>
            </a:r>
            <a:r>
              <a:rPr lang="de-DE" sz="1600" dirty="0"/>
              <a:t> double[</a:t>
            </a:r>
            <a:r>
              <a:rPr lang="de-DE" sz="1600" dirty="0" smtClean="0"/>
              <a:t>] f10.0</a:t>
            </a:r>
            <a:r>
              <a:rPr lang="de-DE" sz="1600" dirty="0"/>
              <a:t>, 25.0, </a:t>
            </a:r>
            <a:r>
              <a:rPr lang="de-DE" sz="1600" dirty="0" smtClean="0"/>
              <a:t>30.0  ; ) </a:t>
            </a:r>
            <a:r>
              <a:rPr lang="de-DE" sz="1600" dirty="0"/>
              <a:t>sowie minimale und maximale </a:t>
            </a:r>
            <a:r>
              <a:rPr lang="de-DE" sz="1600" dirty="0" smtClean="0"/>
              <a:t>Temperatur </a:t>
            </a:r>
            <a:r>
              <a:rPr lang="de-DE" sz="1600" dirty="0"/>
              <a:t>(</a:t>
            </a:r>
            <a:r>
              <a:rPr lang="de-DE" sz="1600" dirty="0" smtClean="0"/>
              <a:t>z.B. double </a:t>
            </a:r>
            <a:r>
              <a:rPr lang="de-DE" sz="1600" dirty="0" err="1"/>
              <a:t>tMin</a:t>
            </a:r>
            <a:r>
              <a:rPr lang="de-DE" sz="1600" dirty="0"/>
              <a:t> = 15.0, </a:t>
            </a:r>
            <a:r>
              <a:rPr lang="de-DE" sz="1600" dirty="0" err="1"/>
              <a:t>tMax</a:t>
            </a:r>
            <a:r>
              <a:rPr lang="de-DE" sz="1600" dirty="0"/>
              <a:t> = 20.0</a:t>
            </a:r>
            <a:r>
              <a:rPr lang="de-DE" sz="1600" dirty="0" smtClean="0"/>
              <a:t>;) </a:t>
            </a:r>
            <a:r>
              <a:rPr lang="de-DE" sz="1600" dirty="0"/>
              <a:t>und </a:t>
            </a:r>
            <a:r>
              <a:rPr lang="de-DE" sz="1600" dirty="0" err="1"/>
              <a:t>initiale</a:t>
            </a:r>
            <a:r>
              <a:rPr lang="de-DE" sz="1600" dirty="0"/>
              <a:t> Temperatur (</a:t>
            </a:r>
            <a:r>
              <a:rPr lang="de-DE" sz="1600" dirty="0" smtClean="0"/>
              <a:t>z.B. </a:t>
            </a:r>
            <a:r>
              <a:rPr lang="de-DE" sz="1600" dirty="0" err="1" smtClean="0"/>
              <a:t>current</a:t>
            </a:r>
            <a:r>
              <a:rPr lang="de-DE" sz="1600" dirty="0" smtClean="0"/>
              <a:t> </a:t>
            </a:r>
            <a:r>
              <a:rPr lang="de-DE" sz="1600" dirty="0"/>
              <a:t>= 18.0</a:t>
            </a:r>
            <a:r>
              <a:rPr lang="de-DE" sz="1600" dirty="0" smtClean="0"/>
              <a:t>;)</a:t>
            </a:r>
            <a:r>
              <a:rPr lang="de-DE" sz="1600" dirty="0"/>
              <a:t>.</a:t>
            </a:r>
          </a:p>
          <a:p>
            <a:r>
              <a:rPr lang="de-DE" sz="1600" dirty="0" smtClean="0"/>
              <a:t>Als </a:t>
            </a:r>
            <a:r>
              <a:rPr lang="de-DE" sz="1600" dirty="0"/>
              <a:t>Steueraktionen stehen </a:t>
            </a:r>
            <a:r>
              <a:rPr lang="de-DE" sz="1600" dirty="0" smtClean="0"/>
              <a:t>Ihnen Kühlen (-5.0 Grad</a:t>
            </a:r>
            <a:r>
              <a:rPr lang="de-DE" sz="1600" dirty="0"/>
              <a:t>)</a:t>
            </a:r>
            <a:r>
              <a:rPr lang="de-DE" sz="1600" dirty="0" smtClean="0"/>
              <a:t>,heizen(</a:t>
            </a:r>
            <a:r>
              <a:rPr lang="de-DE" sz="1600" dirty="0"/>
              <a:t> </a:t>
            </a:r>
            <a:r>
              <a:rPr lang="de-DE" sz="1600" dirty="0" smtClean="0"/>
              <a:t>+5.0 Grad</a:t>
            </a:r>
            <a:r>
              <a:rPr lang="de-DE" sz="1600" dirty="0"/>
              <a:t>) </a:t>
            </a:r>
            <a:r>
              <a:rPr lang="de-DE" sz="1600" dirty="0" smtClean="0"/>
              <a:t>oder passiv(0.0</a:t>
            </a:r>
            <a:r>
              <a:rPr lang="de-DE" sz="1600" dirty="0"/>
              <a:t> </a:t>
            </a:r>
            <a:r>
              <a:rPr lang="de-DE" sz="1600" dirty="0" smtClean="0"/>
              <a:t>Grad</a:t>
            </a:r>
            <a:r>
              <a:rPr lang="de-DE" sz="1600" dirty="0"/>
              <a:t>) zur </a:t>
            </a:r>
            <a:r>
              <a:rPr lang="de-DE" sz="1600" dirty="0" smtClean="0"/>
              <a:t>Verf</a:t>
            </a:r>
            <a:r>
              <a:rPr lang="de-DE" sz="1600" dirty="0"/>
              <a:t>ü</a:t>
            </a:r>
            <a:r>
              <a:rPr lang="de-DE" sz="1600" dirty="0" smtClean="0"/>
              <a:t>gung</a:t>
            </a:r>
            <a:r>
              <a:rPr lang="de-DE" sz="1600" dirty="0"/>
              <a:t>.</a:t>
            </a:r>
          </a:p>
          <a:p>
            <a:r>
              <a:rPr lang="de-DE" sz="1600" dirty="0" smtClean="0"/>
              <a:t>Berechnen </a:t>
            </a:r>
            <a:r>
              <a:rPr lang="de-DE" sz="1600" dirty="0"/>
              <a:t>Sie den Temperaturverlauf, indem Sie </a:t>
            </a:r>
            <a:r>
              <a:rPr lang="de-DE" sz="1600" dirty="0" smtClean="0"/>
              <a:t>für </a:t>
            </a:r>
            <a:r>
              <a:rPr lang="de-DE" sz="1600" dirty="0"/>
              <a:t>jeden Zeitschritt die </a:t>
            </a:r>
            <a:r>
              <a:rPr lang="de-DE" sz="1600" dirty="0" smtClean="0"/>
              <a:t>Mischlufttemperatur </a:t>
            </a:r>
            <a:r>
              <a:rPr lang="de-DE" sz="1600" dirty="0"/>
              <a:t>(Mittel zwischen </a:t>
            </a:r>
            <a:r>
              <a:rPr lang="de-DE" sz="1600" dirty="0" smtClean="0"/>
              <a:t>Außentemperatur </a:t>
            </a:r>
            <a:r>
              <a:rPr lang="de-DE" sz="1600" dirty="0"/>
              <a:t>und Raumtemperatur) berechnen </a:t>
            </a:r>
            <a:r>
              <a:rPr lang="de-DE" sz="1600" dirty="0" smtClean="0"/>
              <a:t>und abhängig </a:t>
            </a:r>
            <a:r>
              <a:rPr lang="de-DE" sz="1600" dirty="0"/>
              <a:t>davon die geeignete Kontrollaktion </a:t>
            </a:r>
            <a:r>
              <a:rPr lang="de-DE" sz="1600" dirty="0" smtClean="0"/>
              <a:t>durchf</a:t>
            </a:r>
            <a:r>
              <a:rPr lang="de-DE" sz="1600" dirty="0"/>
              <a:t>ü</a:t>
            </a:r>
            <a:r>
              <a:rPr lang="de-DE" sz="1600" dirty="0" smtClean="0"/>
              <a:t>hren</a:t>
            </a:r>
            <a:r>
              <a:rPr lang="de-DE" sz="1600" dirty="0"/>
              <a:t>. Achten Sie darauf, dass </a:t>
            </a:r>
            <a:r>
              <a:rPr lang="de-DE" sz="1600" dirty="0" smtClean="0"/>
              <a:t>die Raumtemperatur </a:t>
            </a:r>
            <a:r>
              <a:rPr lang="de-DE" sz="1600" dirty="0"/>
              <a:t>stets im </a:t>
            </a:r>
            <a:r>
              <a:rPr lang="de-DE" sz="1600" dirty="0" smtClean="0"/>
              <a:t>Korridor zwischen </a:t>
            </a:r>
            <a:r>
              <a:rPr lang="de-DE" sz="1600" dirty="0" err="1" smtClean="0"/>
              <a:t>tMin</a:t>
            </a:r>
            <a:r>
              <a:rPr lang="de-DE" sz="1600" dirty="0"/>
              <a:t> </a:t>
            </a:r>
            <a:r>
              <a:rPr lang="de-DE" sz="1600" dirty="0" smtClean="0"/>
              <a:t>und</a:t>
            </a:r>
            <a:r>
              <a:rPr lang="de-DE" sz="1600" dirty="0"/>
              <a:t> </a:t>
            </a:r>
            <a:r>
              <a:rPr lang="de-DE" sz="1600" dirty="0" err="1" smtClean="0"/>
              <a:t>tMax</a:t>
            </a:r>
            <a:r>
              <a:rPr lang="de-DE" sz="1600" dirty="0"/>
              <a:t> </a:t>
            </a:r>
            <a:r>
              <a:rPr lang="de-DE" sz="1600" dirty="0" smtClean="0"/>
              <a:t>verbleibt</a:t>
            </a:r>
            <a:r>
              <a:rPr lang="de-DE" sz="1600" dirty="0"/>
              <a:t>.</a:t>
            </a:r>
          </a:p>
          <a:p>
            <a:r>
              <a:rPr lang="de-DE" sz="1600" dirty="0" smtClean="0"/>
              <a:t>Geben </a:t>
            </a:r>
            <a:r>
              <a:rPr lang="de-DE" sz="1600" dirty="0"/>
              <a:t>Sie den Temperaturverlauf aus</a:t>
            </a:r>
          </a:p>
          <a:p>
            <a:endParaRPr lang="en-US" sz="1200" dirty="0"/>
          </a:p>
        </p:txBody>
      </p:sp>
    </p:spTree>
    <p:extLst>
      <p:ext uri="{BB962C8B-B14F-4D97-AF65-F5344CB8AC3E}">
        <p14:creationId xmlns:p14="http://schemas.microsoft.com/office/powerpoint/2010/main" val="2167857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a:t>
            </a:r>
            <a:endParaRPr lang="de-DE" dirty="0"/>
          </a:p>
        </p:txBody>
      </p:sp>
      <p:pic>
        <p:nvPicPr>
          <p:cNvPr id="2050" name="Picture 2" descr="Haus Kontur ClipArt"/>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195438" y="1561671"/>
            <a:ext cx="1178942" cy="1308225"/>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3607947" y="1836482"/>
            <a:ext cx="1695573" cy="758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smtClean="0"/>
              <a:t>Heizung / Kühlung</a:t>
            </a:r>
            <a:endParaRPr lang="de-DE" dirty="0"/>
          </a:p>
        </p:txBody>
      </p:sp>
      <p:sp>
        <p:nvSpPr>
          <p:cNvPr id="4" name="Pfeil nach rechts 3"/>
          <p:cNvSpPr/>
          <p:nvPr/>
        </p:nvSpPr>
        <p:spPr>
          <a:xfrm>
            <a:off x="1832528" y="1973469"/>
            <a:ext cx="1658920" cy="4846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9" name="Rechteck 8"/>
          <p:cNvSpPr/>
          <p:nvPr/>
        </p:nvSpPr>
        <p:spPr>
          <a:xfrm>
            <a:off x="457200" y="1836482"/>
            <a:ext cx="1258829" cy="758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smtClean="0"/>
              <a:t>Außenluft</a:t>
            </a:r>
            <a:endParaRPr lang="de-DE" dirty="0"/>
          </a:p>
        </p:txBody>
      </p:sp>
      <p:pic>
        <p:nvPicPr>
          <p:cNvPr id="11" name="Grafik 10"/>
          <p:cNvPicPr>
            <a:picLocks noChangeAspect="1"/>
          </p:cNvPicPr>
          <p:nvPr/>
        </p:nvPicPr>
        <p:blipFill>
          <a:blip r:embed="rId3"/>
          <a:stretch>
            <a:fillRect/>
          </a:stretch>
        </p:blipFill>
        <p:spPr>
          <a:xfrm>
            <a:off x="4934870" y="2323893"/>
            <a:ext cx="361030" cy="263574"/>
          </a:xfrm>
          <a:prstGeom prst="rect">
            <a:avLst/>
          </a:prstGeom>
        </p:spPr>
      </p:pic>
      <p:sp>
        <p:nvSpPr>
          <p:cNvPr id="13" name="Pfeil nach rechts 12"/>
          <p:cNvSpPr/>
          <p:nvPr/>
        </p:nvSpPr>
        <p:spPr>
          <a:xfrm>
            <a:off x="5420019" y="1973469"/>
            <a:ext cx="1658920" cy="4846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12" name="Textfeld 11"/>
          <p:cNvSpPr txBox="1"/>
          <p:nvPr/>
        </p:nvSpPr>
        <p:spPr>
          <a:xfrm>
            <a:off x="7230911" y="2031117"/>
            <a:ext cx="1107996" cy="369332"/>
          </a:xfrm>
          <a:prstGeom prst="rect">
            <a:avLst/>
          </a:prstGeom>
          <a:noFill/>
        </p:spPr>
        <p:txBody>
          <a:bodyPr wrap="none" rtlCol="0">
            <a:spAutoFit/>
          </a:bodyPr>
          <a:lstStyle/>
          <a:p>
            <a:r>
              <a:rPr lang="de-DE" dirty="0" smtClean="0"/>
              <a:t>Raumluft</a:t>
            </a:r>
            <a:endParaRPr lang="de-DE" dirty="0"/>
          </a:p>
        </p:txBody>
      </p:sp>
      <p:grpSp>
        <p:nvGrpSpPr>
          <p:cNvPr id="19" name="Gruppieren 18"/>
          <p:cNvGrpSpPr/>
          <p:nvPr/>
        </p:nvGrpSpPr>
        <p:grpSpPr>
          <a:xfrm>
            <a:off x="5000625" y="3152775"/>
            <a:ext cx="3686175" cy="2447925"/>
            <a:chOff x="5000625" y="3152775"/>
            <a:chExt cx="3686175" cy="2447925"/>
          </a:xfrm>
        </p:grpSpPr>
        <p:sp>
          <p:nvSpPr>
            <p:cNvPr id="14" name="Rechteck 13"/>
            <p:cNvSpPr/>
            <p:nvPr/>
          </p:nvSpPr>
          <p:spPr>
            <a:xfrm>
              <a:off x="5000625" y="3152775"/>
              <a:ext cx="3686175" cy="6000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5000625" y="5000625"/>
              <a:ext cx="3686175" cy="6000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5000625" y="3753500"/>
              <a:ext cx="3686175" cy="12471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Inhaltsplatzhalter 2"/>
          <p:cNvSpPr txBox="1">
            <a:spLocks/>
          </p:cNvSpPr>
          <p:nvPr/>
        </p:nvSpPr>
        <p:spPr>
          <a:xfrm>
            <a:off x="457200" y="3152774"/>
            <a:ext cx="4477670" cy="332422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u="sng" dirty="0" smtClean="0"/>
              <a:t>Restore Invariant Approach </a:t>
            </a:r>
            <a:r>
              <a:rPr lang="en-US" sz="1100" dirty="0" smtClean="0"/>
              <a:t>(S.47)</a:t>
            </a:r>
          </a:p>
          <a:p>
            <a:pPr marL="0" indent="0">
              <a:buNone/>
            </a:pPr>
            <a:r>
              <a:rPr lang="de-DE" sz="1800" dirty="0" smtClean="0"/>
              <a:t>Bevor die Raumluft eine unangemessene Temperatur annimmt, greift das Kontrollsystem ein. Dabei wird die Außenluft mit erhitzter oder gekühlter Luft gemischt. Ist die Temperatur angemessen wird die beigemischte Luft weder erhitzt noch gekühlt.</a:t>
            </a:r>
          </a:p>
        </p:txBody>
      </p:sp>
      <p:sp>
        <p:nvSpPr>
          <p:cNvPr id="15" name="Ellipse 14"/>
          <p:cNvSpPr/>
          <p:nvPr/>
        </p:nvSpPr>
        <p:spPr>
          <a:xfrm>
            <a:off x="5260313" y="428781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t1</a:t>
            </a:r>
            <a:endParaRPr lang="de-DE" dirty="0"/>
          </a:p>
        </p:txBody>
      </p:sp>
      <p:sp>
        <p:nvSpPr>
          <p:cNvPr id="21" name="Ellipse 20"/>
          <p:cNvSpPr/>
          <p:nvPr/>
        </p:nvSpPr>
        <p:spPr>
          <a:xfrm>
            <a:off x="6345985" y="384108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t2</a:t>
            </a:r>
            <a:endParaRPr lang="de-DE" dirty="0"/>
          </a:p>
        </p:txBody>
      </p:sp>
      <p:sp>
        <p:nvSpPr>
          <p:cNvPr id="27" name="Ellipse 26"/>
          <p:cNvSpPr/>
          <p:nvPr/>
        </p:nvSpPr>
        <p:spPr>
          <a:xfrm>
            <a:off x="7593760" y="384108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t3</a:t>
            </a:r>
            <a:endParaRPr lang="de-DE" dirty="0"/>
          </a:p>
        </p:txBody>
      </p:sp>
      <p:sp>
        <p:nvSpPr>
          <p:cNvPr id="20" name="Textfeld 19"/>
          <p:cNvSpPr txBox="1"/>
          <p:nvPr/>
        </p:nvSpPr>
        <p:spPr>
          <a:xfrm>
            <a:off x="8574474" y="3568834"/>
            <a:ext cx="534121" cy="369332"/>
          </a:xfrm>
          <a:prstGeom prst="rect">
            <a:avLst/>
          </a:prstGeom>
          <a:noFill/>
        </p:spPr>
        <p:txBody>
          <a:bodyPr wrap="none" rtlCol="0">
            <a:spAutoFit/>
          </a:bodyPr>
          <a:lstStyle/>
          <a:p>
            <a:r>
              <a:rPr lang="de-DE" dirty="0" smtClean="0"/>
              <a:t>20°</a:t>
            </a:r>
            <a:endParaRPr lang="de-DE" dirty="0"/>
          </a:p>
        </p:txBody>
      </p:sp>
      <p:sp>
        <p:nvSpPr>
          <p:cNvPr id="29" name="Textfeld 28"/>
          <p:cNvSpPr txBox="1"/>
          <p:nvPr/>
        </p:nvSpPr>
        <p:spPr>
          <a:xfrm>
            <a:off x="8574474" y="4784638"/>
            <a:ext cx="534121" cy="369332"/>
          </a:xfrm>
          <a:prstGeom prst="rect">
            <a:avLst/>
          </a:prstGeom>
          <a:noFill/>
        </p:spPr>
        <p:txBody>
          <a:bodyPr wrap="none" rtlCol="0">
            <a:spAutoFit/>
          </a:bodyPr>
          <a:lstStyle/>
          <a:p>
            <a:r>
              <a:rPr lang="de-DE" dirty="0" smtClean="0"/>
              <a:t>15°</a:t>
            </a:r>
            <a:endParaRPr lang="de-DE" dirty="0"/>
          </a:p>
        </p:txBody>
      </p:sp>
      <p:cxnSp>
        <p:nvCxnSpPr>
          <p:cNvPr id="2048" name="Gerade Verbindung mit Pfeil 2047"/>
          <p:cNvCxnSpPr>
            <a:stCxn id="15" idx="6"/>
            <a:endCxn id="21" idx="2"/>
          </p:cNvCxnSpPr>
          <p:nvPr/>
        </p:nvCxnSpPr>
        <p:spPr>
          <a:xfrm flipV="1">
            <a:off x="5819775" y="4120819"/>
            <a:ext cx="526210" cy="446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1" name="Gerade Verbindung mit Pfeil 2050"/>
          <p:cNvCxnSpPr>
            <a:stCxn id="21" idx="6"/>
            <a:endCxn id="27" idx="2"/>
          </p:cNvCxnSpPr>
          <p:nvPr/>
        </p:nvCxnSpPr>
        <p:spPr>
          <a:xfrm>
            <a:off x="6905447" y="4120819"/>
            <a:ext cx="688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2466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 </a:t>
            </a:r>
            <a:endParaRPr lang="de-DE" dirty="0"/>
          </a:p>
        </p:txBody>
      </p:sp>
      <p:sp>
        <p:nvSpPr>
          <p:cNvPr id="3" name="Inhaltsplatzhalter 2"/>
          <p:cNvSpPr>
            <a:spLocks noGrp="1"/>
          </p:cNvSpPr>
          <p:nvPr>
            <p:ph idx="1"/>
          </p:nvPr>
        </p:nvSpPr>
        <p:spPr/>
        <p:txBody>
          <a:bodyPr/>
          <a:lstStyle/>
          <a:p>
            <a:r>
              <a:rPr lang="de-DE" dirty="0" smtClean="0"/>
              <a:t>Initial </a:t>
            </a:r>
            <a:r>
              <a:rPr lang="de-DE" dirty="0" smtClean="0"/>
              <a:t>Heiz-</a:t>
            </a:r>
            <a:r>
              <a:rPr lang="de-DE" dirty="0" smtClean="0"/>
              <a:t>/</a:t>
            </a:r>
            <a:r>
              <a:rPr lang="de-DE" dirty="0" err="1" smtClean="0"/>
              <a:t>Kühlluft</a:t>
            </a:r>
            <a:r>
              <a:rPr lang="de-DE" dirty="0" smtClean="0"/>
              <a:t> = 18</a:t>
            </a:r>
            <a:r>
              <a:rPr lang="de-DE" smtClean="0"/>
              <a:t>°; Außenluft 10°</a:t>
            </a:r>
            <a:endParaRPr lang="de-DE" dirty="0" smtClean="0"/>
          </a:p>
          <a:p>
            <a:r>
              <a:rPr lang="de-DE" dirty="0" smtClean="0"/>
              <a:t>Steuerung: Außenluft / Raumluft -&gt; 3 Fälle</a:t>
            </a:r>
          </a:p>
          <a:p>
            <a:endParaRPr lang="de-DE" dirty="0" smtClean="0"/>
          </a:p>
          <a:p>
            <a:pPr marL="731520" lvl="1" indent="-457200">
              <a:buFont typeface="+mj-lt"/>
              <a:buAutoNum type="arabicPeriod"/>
            </a:pPr>
            <a:r>
              <a:rPr lang="de-DE" dirty="0" smtClean="0"/>
              <a:t> 15 &lt; </a:t>
            </a:r>
            <a:r>
              <a:rPr lang="de-DE" dirty="0" err="1" smtClean="0"/>
              <a:t>Temp</a:t>
            </a:r>
            <a:r>
              <a:rPr lang="de-DE" dirty="0" smtClean="0"/>
              <a:t> &lt; 20 = passiv, Luftzufuhr unverändert</a:t>
            </a:r>
          </a:p>
          <a:p>
            <a:pPr marL="731520" lvl="1" indent="-457200">
              <a:buFont typeface="+mj-lt"/>
              <a:buAutoNum type="arabicPeriod"/>
            </a:pPr>
            <a:r>
              <a:rPr lang="de-DE" dirty="0" err="1" smtClean="0"/>
              <a:t>Temp</a:t>
            </a:r>
            <a:r>
              <a:rPr lang="de-DE" dirty="0" smtClean="0"/>
              <a:t> &lt; 15 = erhitze Luftzufuhr schrittweise um 5° bis </a:t>
            </a:r>
            <a:r>
              <a:rPr lang="de-DE" dirty="0" err="1" smtClean="0"/>
              <a:t>Temp</a:t>
            </a:r>
            <a:r>
              <a:rPr lang="de-DE" dirty="0" smtClean="0"/>
              <a:t> </a:t>
            </a:r>
            <a:r>
              <a:rPr lang="de-DE" dirty="0" err="1" smtClean="0"/>
              <a:t>i.O</a:t>
            </a:r>
            <a:r>
              <a:rPr lang="de-DE" dirty="0" smtClean="0"/>
              <a:t>.</a:t>
            </a:r>
          </a:p>
          <a:p>
            <a:pPr marL="731520" lvl="1" indent="-457200">
              <a:buFont typeface="+mj-lt"/>
              <a:buAutoNum type="arabicPeriod"/>
            </a:pPr>
            <a:r>
              <a:rPr lang="de-DE" dirty="0" err="1" smtClean="0"/>
              <a:t>Temp</a:t>
            </a:r>
            <a:r>
              <a:rPr lang="de-DE" dirty="0" smtClean="0"/>
              <a:t> &gt; 20 = kühle Luftzufuhr schrittweise um 5° bis </a:t>
            </a:r>
            <a:r>
              <a:rPr lang="de-DE" dirty="0" err="1" smtClean="0"/>
              <a:t>Temp</a:t>
            </a:r>
            <a:r>
              <a:rPr lang="de-DE" dirty="0" smtClean="0"/>
              <a:t> </a:t>
            </a:r>
            <a:r>
              <a:rPr lang="de-DE" dirty="0" err="1" smtClean="0"/>
              <a:t>i.O</a:t>
            </a:r>
            <a:r>
              <a:rPr lang="de-DE" dirty="0" smtClean="0"/>
              <a:t>.</a:t>
            </a:r>
            <a:endParaRPr lang="de-DE" dirty="0"/>
          </a:p>
        </p:txBody>
      </p:sp>
    </p:spTree>
    <p:extLst>
      <p:ext uri="{BB962C8B-B14F-4D97-AF65-F5344CB8AC3E}">
        <p14:creationId xmlns:p14="http://schemas.microsoft.com/office/powerpoint/2010/main" val="1941619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a:bodyPr>
          <a:lstStyle/>
          <a:p>
            <a:pPr marL="0" indent="0">
              <a:buNone/>
            </a:pPr>
            <a:r>
              <a:rPr lang="de-DE" dirty="0" smtClean="0"/>
              <a:t>(</a:t>
            </a:r>
            <a:r>
              <a:rPr lang="de-DE" dirty="0"/>
              <a:t>Modellierung selbst-organisierender Systeme)</a:t>
            </a:r>
          </a:p>
          <a:p>
            <a:pPr marL="0" indent="0">
              <a:buNone/>
            </a:pPr>
            <a:r>
              <a:rPr lang="de-DE" dirty="0"/>
              <a:t>In der Vorlesung haben Sie bereits Beispiele </a:t>
            </a:r>
            <a:r>
              <a:rPr lang="de-DE" dirty="0" smtClean="0"/>
              <a:t>für </a:t>
            </a:r>
            <a:r>
              <a:rPr lang="de-DE" dirty="0"/>
              <a:t>selbst-organisierende Systeme kennen gelernt.</a:t>
            </a:r>
          </a:p>
          <a:p>
            <a:pPr marL="0" indent="0">
              <a:buNone/>
            </a:pPr>
            <a:r>
              <a:rPr lang="de-DE" dirty="0"/>
              <a:t>Viele dieser Systeme bestehen aus drei grundlegenden Komponenten: einzelnen </a:t>
            </a:r>
            <a:r>
              <a:rPr lang="de-DE" dirty="0" smtClean="0"/>
              <a:t>Entitäten oder Agenten, </a:t>
            </a:r>
            <a:r>
              <a:rPr lang="de-DE" dirty="0"/>
              <a:t>die sich in einer </a:t>
            </a:r>
            <a:r>
              <a:rPr lang="de-DE" dirty="0" smtClean="0"/>
              <a:t>gemeinsamen Umwelt befinden </a:t>
            </a:r>
            <a:r>
              <a:rPr lang="de-DE" dirty="0"/>
              <a:t>und deren Verhalten </a:t>
            </a:r>
            <a:r>
              <a:rPr lang="de-DE" dirty="0" smtClean="0"/>
              <a:t>durch Interaktionenuntereinander </a:t>
            </a:r>
            <a:r>
              <a:rPr lang="de-DE" dirty="0"/>
              <a:t>oder mit der Umwelt gesteuert wird. Diese Aufteilung eignet sich in </a:t>
            </a:r>
            <a:r>
              <a:rPr lang="de-DE" dirty="0" smtClean="0"/>
              <a:t>vielen Fällen für </a:t>
            </a:r>
            <a:r>
              <a:rPr lang="de-DE" dirty="0"/>
              <a:t>eine Modellierung von selbst-organisierenden Systemen oder Systemen mit </a:t>
            </a:r>
            <a:r>
              <a:rPr lang="de-DE" dirty="0" err="1" smtClean="0"/>
              <a:t>emergenten</a:t>
            </a:r>
            <a:r>
              <a:rPr lang="de-DE" dirty="0"/>
              <a:t> </a:t>
            </a:r>
            <a:r>
              <a:rPr lang="de-DE" dirty="0" smtClean="0"/>
              <a:t>Eigenschaften</a:t>
            </a:r>
            <a:r>
              <a:rPr lang="de-DE" dirty="0"/>
              <a:t>.</a:t>
            </a:r>
          </a:p>
          <a:p>
            <a:endParaRPr lang="en-US" dirty="0"/>
          </a:p>
        </p:txBody>
      </p:sp>
    </p:spTree>
    <p:extLst>
      <p:ext uri="{BB962C8B-B14F-4D97-AF65-F5344CB8AC3E}">
        <p14:creationId xmlns:p14="http://schemas.microsoft.com/office/powerpoint/2010/main" val="2611965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92500"/>
          </a:bodyPr>
          <a:lstStyle/>
          <a:p>
            <a:pPr marL="0" indent="0">
              <a:buNone/>
            </a:pPr>
            <a:r>
              <a:rPr lang="de-DE" dirty="0"/>
              <a:t>a)</a:t>
            </a:r>
          </a:p>
          <a:p>
            <a:pPr marL="0" indent="0">
              <a:buNone/>
            </a:pPr>
            <a:r>
              <a:rPr lang="de-DE" dirty="0"/>
              <a:t>Beschreiben Sie mit eigenen Worten unter Angabe Ihrer </a:t>
            </a:r>
            <a:r>
              <a:rPr lang="de-DE" dirty="0" smtClean="0"/>
              <a:t>Quellen 2</a:t>
            </a:r>
            <a:r>
              <a:rPr lang="de-DE" dirty="0"/>
              <a:t> </a:t>
            </a:r>
            <a:r>
              <a:rPr lang="de-DE" dirty="0" smtClean="0"/>
              <a:t>Zwei selbst</a:t>
            </a:r>
            <a:r>
              <a:rPr lang="de-DE" dirty="0"/>
              <a:t>-</a:t>
            </a:r>
            <a:r>
              <a:rPr lang="de-DE" dirty="0" smtClean="0"/>
              <a:t>organisierende und</a:t>
            </a:r>
            <a:r>
              <a:rPr lang="de-DE" dirty="0"/>
              <a:t>/oder </a:t>
            </a:r>
            <a:r>
              <a:rPr lang="de-DE" dirty="0" err="1"/>
              <a:t>emergente</a:t>
            </a:r>
            <a:r>
              <a:rPr lang="de-DE" dirty="0"/>
              <a:t> Systeme, die nicht als Beispiel in der Vorlesung genannt wurden. </a:t>
            </a:r>
            <a:r>
              <a:rPr lang="de-DE" dirty="0" smtClean="0"/>
              <a:t>Gehen Sie </a:t>
            </a:r>
            <a:r>
              <a:rPr lang="de-DE" dirty="0"/>
              <a:t>insbesondere auf die Eigenschaften ein, an denen der Aspekt der Selbst-</a:t>
            </a:r>
            <a:r>
              <a:rPr lang="de-DE" dirty="0" smtClean="0"/>
              <a:t>Organisation und</a:t>
            </a:r>
            <a:r>
              <a:rPr lang="de-DE" dirty="0"/>
              <a:t>/oder der Emergenz sichtbar wird. Verdeutlichen Sie </a:t>
            </a:r>
            <a:r>
              <a:rPr lang="de-DE" dirty="0" smtClean="0"/>
              <a:t>außerdem</a:t>
            </a:r>
            <a:r>
              <a:rPr lang="de-DE" dirty="0"/>
              <a:t>, welche </a:t>
            </a:r>
            <a:r>
              <a:rPr lang="de-DE" dirty="0" smtClean="0"/>
              <a:t>Definition Sie zugrunde </a:t>
            </a:r>
            <a:r>
              <a:rPr lang="de-DE" dirty="0"/>
              <a:t>legen.</a:t>
            </a:r>
          </a:p>
          <a:p>
            <a:pPr marL="0" indent="0">
              <a:buNone/>
            </a:pPr>
            <a:r>
              <a:rPr lang="de-DE" dirty="0"/>
              <a:t>b)</a:t>
            </a:r>
          </a:p>
          <a:p>
            <a:pPr marL="0" indent="0">
              <a:buNone/>
            </a:pPr>
            <a:r>
              <a:rPr lang="de-DE" dirty="0"/>
              <a:t>Beschreiben Sie dann, welche Agenten in diesen Systemen eine Rolle spielen, welchen </a:t>
            </a:r>
            <a:r>
              <a:rPr lang="de-DE" dirty="0" smtClean="0"/>
              <a:t>Einfluss </a:t>
            </a:r>
            <a:r>
              <a:rPr lang="de-DE" dirty="0"/>
              <a:t>die Umwelt auf das System hat und welche Interaktionen zwischen den Agenten </a:t>
            </a:r>
            <a:r>
              <a:rPr lang="de-DE" dirty="0" smtClean="0"/>
              <a:t>bzw. zwischen </a:t>
            </a:r>
            <a:r>
              <a:rPr lang="de-DE" dirty="0"/>
              <a:t>den Agenten und der Umwelt </a:t>
            </a:r>
            <a:r>
              <a:rPr lang="de-DE" dirty="0" smtClean="0"/>
              <a:t>stattfindet.</a:t>
            </a:r>
            <a:endParaRPr lang="de-DE" dirty="0"/>
          </a:p>
          <a:p>
            <a:endParaRPr lang="en-US" dirty="0"/>
          </a:p>
        </p:txBody>
      </p:sp>
    </p:spTree>
    <p:extLst>
      <p:ext uri="{BB962C8B-B14F-4D97-AF65-F5344CB8AC3E}">
        <p14:creationId xmlns:p14="http://schemas.microsoft.com/office/powerpoint/2010/main" val="35494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pic>
        <p:nvPicPr>
          <p:cNvPr id="4" name="Inhaltsplatzhalter 3"/>
          <p:cNvPicPr>
            <a:picLocks noGrp="1"/>
          </p:cNvPicPr>
          <p:nvPr>
            <p:ph idx="1"/>
          </p:nvPr>
        </p:nvPicPr>
        <p:blipFill>
          <a:blip r:embed="rId2">
            <a:extLst>
              <a:ext uri="{28A0092B-C50C-407E-A947-70E740481C1C}">
                <a14:useLocalDpi xmlns:a14="http://schemas.microsoft.com/office/drawing/2010/main" val="0"/>
              </a:ext>
            </a:extLst>
          </a:blip>
          <a:srcRect t="1455" b="1455"/>
          <a:stretch>
            <a:fillRect/>
          </a:stretch>
        </p:blipFill>
        <p:spPr bwMode="auto">
          <a:prstGeom prst="rect">
            <a:avLst/>
          </a:prstGeom>
          <a:noFill/>
          <a:ln>
            <a:noFill/>
          </a:ln>
        </p:spPr>
      </p:pic>
      <p:sp>
        <p:nvSpPr>
          <p:cNvPr id="8" name="Rechteck 7"/>
          <p:cNvSpPr/>
          <p:nvPr/>
        </p:nvSpPr>
        <p:spPr>
          <a:xfrm>
            <a:off x="884195" y="6492901"/>
            <a:ext cx="2795594" cy="261610"/>
          </a:xfrm>
          <a:prstGeom prst="rect">
            <a:avLst/>
          </a:prstGeom>
        </p:spPr>
        <p:txBody>
          <a:bodyPr wrap="none">
            <a:spAutoFit/>
          </a:bodyPr>
          <a:lstStyle/>
          <a:p>
            <a:r>
              <a:rPr lang="de-DE" sz="1100" dirty="0" smtClean="0"/>
              <a:t>Quelle: Vorlesungsskript SOAS WS 16/17</a:t>
            </a:r>
            <a:endParaRPr lang="de-DE" sz="1100" dirty="0"/>
          </a:p>
        </p:txBody>
      </p:sp>
    </p:spTree>
    <p:extLst>
      <p:ext uri="{BB962C8B-B14F-4D97-AF65-F5344CB8AC3E}">
        <p14:creationId xmlns:p14="http://schemas.microsoft.com/office/powerpoint/2010/main" val="256327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Grundlegende </a:t>
            </a:r>
            <a:r>
              <a:rPr lang="de-DE" dirty="0" smtClean="0"/>
              <a:t>Definitionen:</a:t>
            </a:r>
          </a:p>
          <a:p>
            <a:pPr marL="0" indent="0">
              <a:buNone/>
            </a:pPr>
            <a:endParaRPr lang="de-DE" dirty="0"/>
          </a:p>
          <a:p>
            <a:pPr marL="0" indent="0">
              <a:buNone/>
            </a:pPr>
            <a:r>
              <a:rPr lang="de-DE" dirty="0" smtClean="0"/>
              <a:t>System: </a:t>
            </a:r>
            <a:r>
              <a:rPr lang="de-DE" i="1" dirty="0" smtClean="0"/>
              <a:t>Interagierende Teilemenge, </a:t>
            </a:r>
            <a:r>
              <a:rPr lang="de-DE" i="1" dirty="0"/>
              <a:t>die als </a:t>
            </a:r>
            <a:r>
              <a:rPr lang="de-DE" i="1" dirty="0" smtClean="0"/>
              <a:t>zusammenhängendes Ganzes </a:t>
            </a:r>
            <a:r>
              <a:rPr lang="de-DE" i="1" dirty="0"/>
              <a:t>eine Funktion </a:t>
            </a:r>
            <a:r>
              <a:rPr lang="de-DE" i="1" dirty="0" smtClean="0"/>
              <a:t>erfüllen, so dass zwischen allen Elementen transitive Pfade entstehen, so dass keine unabhängigen Untergruppen existieren.</a:t>
            </a:r>
            <a:r>
              <a:rPr lang="de-DE" dirty="0" smtClean="0"/>
              <a:t> </a:t>
            </a:r>
          </a:p>
          <a:p>
            <a:pPr marL="0" indent="0">
              <a:buNone/>
            </a:pPr>
            <a:endParaRPr lang="en-US" dirty="0" smtClean="0"/>
          </a:p>
          <a:p>
            <a:pPr marL="0" indent="0">
              <a:buNone/>
            </a:pPr>
            <a:r>
              <a:rPr lang="en-US" dirty="0" err="1" smtClean="0"/>
              <a:t>Umwelt</a:t>
            </a:r>
            <a:r>
              <a:rPr lang="en-US" dirty="0" smtClean="0"/>
              <a:t>: </a:t>
            </a:r>
            <a:r>
              <a:rPr lang="en-US" i="1" dirty="0" smtClean="0"/>
              <a:t>Sind die </a:t>
            </a:r>
            <a:r>
              <a:rPr lang="en-US" i="1" dirty="0" err="1" smtClean="0"/>
              <a:t>Systemgrenzen</a:t>
            </a:r>
            <a:r>
              <a:rPr lang="en-US" i="1" dirty="0" smtClean="0"/>
              <a:t>, die </a:t>
            </a:r>
            <a:r>
              <a:rPr lang="en-US" i="1" dirty="0" err="1" smtClean="0"/>
              <a:t>bei</a:t>
            </a:r>
            <a:r>
              <a:rPr lang="en-US" i="1" dirty="0" smtClean="0"/>
              <a:t> der </a:t>
            </a:r>
            <a:r>
              <a:rPr lang="en-US" i="1" dirty="0" err="1" smtClean="0"/>
              <a:t>Defintion</a:t>
            </a:r>
            <a:r>
              <a:rPr lang="en-US" i="1" dirty="0" smtClean="0"/>
              <a:t> des Systems </a:t>
            </a:r>
            <a:r>
              <a:rPr lang="en-US" i="1" dirty="0" err="1" smtClean="0"/>
              <a:t>gesetzt</a:t>
            </a:r>
            <a:r>
              <a:rPr lang="en-US" i="1" dirty="0" smtClean="0"/>
              <a:t> </a:t>
            </a:r>
            <a:r>
              <a:rPr lang="en-US" i="1" dirty="0" err="1" smtClean="0"/>
              <a:t>wurden</a:t>
            </a:r>
            <a:r>
              <a:rPr lang="en-US" i="1" dirty="0" smtClean="0"/>
              <a:t>.</a:t>
            </a:r>
          </a:p>
          <a:p>
            <a:pPr marL="0" indent="0">
              <a:buNone/>
            </a:pPr>
            <a:endParaRPr lang="en-US" dirty="0"/>
          </a:p>
          <a:p>
            <a:pPr marL="0" indent="0">
              <a:buNone/>
            </a:pPr>
            <a:r>
              <a:rPr lang="en-US" dirty="0" err="1" smtClean="0"/>
              <a:t>Agenten</a:t>
            </a:r>
            <a:r>
              <a:rPr lang="en-US" dirty="0" smtClean="0"/>
              <a:t>: </a:t>
            </a:r>
            <a:r>
              <a:rPr lang="en-US" dirty="0" err="1" smtClean="0"/>
              <a:t>als</a:t>
            </a:r>
            <a:r>
              <a:rPr lang="en-US" dirty="0" smtClean="0"/>
              <a:t> </a:t>
            </a:r>
            <a:r>
              <a:rPr lang="en-US" dirty="0" err="1"/>
              <a:t>Bestandteil</a:t>
            </a:r>
            <a:r>
              <a:rPr lang="en-US" dirty="0"/>
              <a:t> </a:t>
            </a:r>
            <a:r>
              <a:rPr lang="en-US" dirty="0" err="1"/>
              <a:t>eines</a:t>
            </a:r>
            <a:r>
              <a:rPr lang="en-US" dirty="0"/>
              <a:t> </a:t>
            </a:r>
            <a:r>
              <a:rPr lang="en-US" dirty="0" err="1"/>
              <a:t>verteilten</a:t>
            </a:r>
            <a:r>
              <a:rPr lang="en-US" dirty="0"/>
              <a:t> Systems </a:t>
            </a:r>
            <a:r>
              <a:rPr lang="en-US" dirty="0" err="1"/>
              <a:t>selbstständig</a:t>
            </a:r>
            <a:r>
              <a:rPr lang="en-US" dirty="0"/>
              <a:t> </a:t>
            </a:r>
            <a:r>
              <a:rPr lang="en-US" dirty="0" err="1"/>
              <a:t>handelt</a:t>
            </a:r>
            <a:r>
              <a:rPr lang="en-US" dirty="0"/>
              <a:t> und </a:t>
            </a:r>
            <a:r>
              <a:rPr lang="en-US" dirty="0" err="1"/>
              <a:t>mit</a:t>
            </a:r>
            <a:r>
              <a:rPr lang="en-US" dirty="0"/>
              <a:t> </a:t>
            </a:r>
            <a:r>
              <a:rPr lang="en-US" dirty="0" err="1"/>
              <a:t>anderen</a:t>
            </a:r>
            <a:r>
              <a:rPr lang="en-US" dirty="0"/>
              <a:t> </a:t>
            </a:r>
            <a:r>
              <a:rPr lang="en-US" dirty="0" err="1"/>
              <a:t>Agenten</a:t>
            </a:r>
            <a:r>
              <a:rPr lang="en-US" dirty="0"/>
              <a:t> des Systems </a:t>
            </a:r>
            <a:r>
              <a:rPr lang="en-US" dirty="0" err="1"/>
              <a:t>kommuniziert</a:t>
            </a:r>
            <a:r>
              <a:rPr lang="en-US" dirty="0"/>
              <a:t>. </a:t>
            </a:r>
            <a:r>
              <a:rPr lang="en-US" dirty="0" err="1"/>
              <a:t>Eine</a:t>
            </a:r>
            <a:r>
              <a:rPr lang="en-US" dirty="0"/>
              <a:t> Software </a:t>
            </a:r>
            <a:r>
              <a:rPr lang="en-US" dirty="0" err="1"/>
              <a:t>wird</a:t>
            </a:r>
            <a:r>
              <a:rPr lang="en-US" dirty="0"/>
              <a:t> </a:t>
            </a:r>
            <a:r>
              <a:rPr lang="en-US" dirty="0" err="1"/>
              <a:t>als</a:t>
            </a:r>
            <a:r>
              <a:rPr lang="en-US" dirty="0"/>
              <a:t> Agent </a:t>
            </a:r>
            <a:r>
              <a:rPr lang="en-US" dirty="0" err="1"/>
              <a:t>bezeichnet</a:t>
            </a:r>
            <a:r>
              <a:rPr lang="en-US" dirty="0"/>
              <a:t>, </a:t>
            </a:r>
            <a:r>
              <a:rPr lang="en-US" dirty="0" err="1"/>
              <a:t>wenn</a:t>
            </a:r>
            <a:r>
              <a:rPr lang="en-US" dirty="0"/>
              <a:t> </a:t>
            </a:r>
            <a:r>
              <a:rPr lang="en-US" dirty="0" err="1"/>
              <a:t>sie</a:t>
            </a:r>
            <a:r>
              <a:rPr lang="en-US" dirty="0"/>
              <a:t> die </a:t>
            </a:r>
            <a:r>
              <a:rPr lang="en-US" dirty="0" err="1"/>
              <a:t>folgenden</a:t>
            </a:r>
            <a:r>
              <a:rPr lang="en-US" dirty="0"/>
              <a:t> </a:t>
            </a:r>
            <a:r>
              <a:rPr lang="en-US" dirty="0" err="1"/>
              <a:t>fünf</a:t>
            </a:r>
            <a:r>
              <a:rPr lang="en-US" dirty="0"/>
              <a:t> </a:t>
            </a:r>
            <a:r>
              <a:rPr lang="en-US" dirty="0" err="1"/>
              <a:t>Eigenschaften</a:t>
            </a:r>
            <a:r>
              <a:rPr lang="en-US" dirty="0"/>
              <a:t> </a:t>
            </a:r>
            <a:r>
              <a:rPr lang="en-US" dirty="0" err="1"/>
              <a:t>besitzt</a:t>
            </a:r>
            <a:r>
              <a:rPr lang="en-US" dirty="0"/>
              <a:t>: (a) </a:t>
            </a:r>
            <a:r>
              <a:rPr lang="en-US" dirty="0" err="1"/>
              <a:t>autonomes</a:t>
            </a:r>
            <a:r>
              <a:rPr lang="en-US" dirty="0"/>
              <a:t> </a:t>
            </a:r>
            <a:r>
              <a:rPr lang="en-US" dirty="0" err="1"/>
              <a:t>Handeln</a:t>
            </a:r>
            <a:r>
              <a:rPr lang="en-US" dirty="0"/>
              <a:t>, </a:t>
            </a:r>
            <a:endParaRPr lang="en-US" dirty="0" smtClean="0"/>
          </a:p>
          <a:p>
            <a:pPr marL="0" indent="0">
              <a:buNone/>
            </a:pPr>
            <a:r>
              <a:rPr lang="en-US" dirty="0" smtClean="0"/>
              <a:t>(</a:t>
            </a:r>
            <a:r>
              <a:rPr lang="en-US" dirty="0"/>
              <a:t>b) </a:t>
            </a:r>
            <a:r>
              <a:rPr lang="en-US" dirty="0" err="1"/>
              <a:t>Proaktivität</a:t>
            </a:r>
            <a:r>
              <a:rPr lang="en-US" dirty="0"/>
              <a:t>, </a:t>
            </a:r>
            <a:endParaRPr lang="en-US" dirty="0" smtClean="0"/>
          </a:p>
          <a:p>
            <a:pPr marL="0" indent="0">
              <a:buNone/>
            </a:pPr>
            <a:r>
              <a:rPr lang="en-US" dirty="0" smtClean="0"/>
              <a:t>(</a:t>
            </a:r>
            <a:r>
              <a:rPr lang="en-US" dirty="0"/>
              <a:t>c) </a:t>
            </a:r>
            <a:r>
              <a:rPr lang="en-US" dirty="0" err="1"/>
              <a:t>Reaktivität</a:t>
            </a:r>
            <a:r>
              <a:rPr lang="en-US" dirty="0"/>
              <a:t>, </a:t>
            </a:r>
            <a:endParaRPr lang="en-US" dirty="0" smtClean="0"/>
          </a:p>
          <a:p>
            <a:pPr marL="0" indent="0">
              <a:buNone/>
            </a:pPr>
            <a:r>
              <a:rPr lang="en-US" dirty="0" smtClean="0"/>
              <a:t>(</a:t>
            </a:r>
            <a:r>
              <a:rPr lang="en-US" dirty="0"/>
              <a:t>d) </a:t>
            </a:r>
            <a:r>
              <a:rPr lang="en-US" dirty="0" err="1"/>
              <a:t>soziales</a:t>
            </a:r>
            <a:r>
              <a:rPr lang="en-US" dirty="0"/>
              <a:t> </a:t>
            </a:r>
            <a:r>
              <a:rPr lang="en-US" dirty="0" err="1" smtClean="0"/>
              <a:t>Handeln</a:t>
            </a:r>
            <a:r>
              <a:rPr lang="en-US" dirty="0" smtClean="0"/>
              <a:t> und</a:t>
            </a:r>
          </a:p>
          <a:p>
            <a:pPr marL="0" indent="0">
              <a:buNone/>
            </a:pPr>
            <a:r>
              <a:rPr lang="en-US" dirty="0" smtClean="0"/>
              <a:t> (</a:t>
            </a:r>
            <a:r>
              <a:rPr lang="en-US" dirty="0"/>
              <a:t>e) </a:t>
            </a:r>
            <a:r>
              <a:rPr lang="en-US" dirty="0" err="1" smtClean="0"/>
              <a:t>Lernfähigkeit</a:t>
            </a:r>
            <a:endParaRPr lang="en-US" dirty="0"/>
          </a:p>
        </p:txBody>
      </p:sp>
      <p:sp>
        <p:nvSpPr>
          <p:cNvPr id="5" name="Textfeld 4"/>
          <p:cNvSpPr txBox="1"/>
          <p:nvPr/>
        </p:nvSpPr>
        <p:spPr>
          <a:xfrm>
            <a:off x="457200" y="6365557"/>
            <a:ext cx="8229600" cy="984885"/>
          </a:xfrm>
          <a:prstGeom prst="rect">
            <a:avLst/>
          </a:prstGeom>
          <a:noFill/>
        </p:spPr>
        <p:txBody>
          <a:bodyPr wrap="square" rtlCol="0">
            <a:spAutoFit/>
          </a:bodyPr>
          <a:lstStyle/>
          <a:p>
            <a:r>
              <a:rPr lang="en-US" sz="1100" dirty="0" err="1" smtClean="0"/>
              <a:t>Quellen</a:t>
            </a:r>
            <a:r>
              <a:rPr lang="en-US" sz="1100" dirty="0" smtClean="0"/>
              <a:t>: </a:t>
            </a:r>
            <a:r>
              <a:rPr lang="de-DE" sz="1100" dirty="0" err="1" smtClean="0"/>
              <a:t>Skyttner</a:t>
            </a:r>
            <a:r>
              <a:rPr lang="de-DE" sz="1100" dirty="0"/>
              <a:t> </a:t>
            </a:r>
            <a:r>
              <a:rPr lang="de-DE" sz="1100" dirty="0" smtClean="0"/>
              <a:t>(1996);</a:t>
            </a:r>
            <a:r>
              <a:rPr lang="de-DE" sz="1100" dirty="0"/>
              <a:t> </a:t>
            </a:r>
            <a:r>
              <a:rPr lang="de-DE" sz="1100" dirty="0" err="1" smtClean="0"/>
              <a:t>Backlund</a:t>
            </a:r>
            <a:r>
              <a:rPr lang="de-DE" sz="1100" dirty="0"/>
              <a:t> </a:t>
            </a:r>
            <a:r>
              <a:rPr lang="de-DE" sz="1100" dirty="0" smtClean="0"/>
              <a:t>(2000); Vorlesungsskript 1 SOAS WS 16</a:t>
            </a:r>
            <a:r>
              <a:rPr lang="de-DE" sz="1100" dirty="0"/>
              <a:t>/17; http://</a:t>
            </a:r>
            <a:r>
              <a:rPr lang="de-DE" sz="1100" dirty="0" err="1"/>
              <a:t>wirtschaftslexikon.gabler.de</a:t>
            </a:r>
            <a:r>
              <a:rPr lang="de-DE" sz="1100" dirty="0"/>
              <a:t>/Definition/</a:t>
            </a:r>
            <a:r>
              <a:rPr lang="de-DE" sz="1100" dirty="0" err="1"/>
              <a:t>agent.html</a:t>
            </a:r>
            <a:endParaRPr lang="de-DE" sz="1100" dirty="0"/>
          </a:p>
          <a:p>
            <a:endParaRPr lang="de-DE" dirty="0"/>
          </a:p>
          <a:p>
            <a:endParaRPr lang="en-US" dirty="0"/>
          </a:p>
        </p:txBody>
      </p:sp>
    </p:spTree>
    <p:extLst>
      <p:ext uri="{BB962C8B-B14F-4D97-AF65-F5344CB8AC3E}">
        <p14:creationId xmlns:p14="http://schemas.microsoft.com/office/powerpoint/2010/main" val="125647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1</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Software Engineering/Biologie</a:t>
            </a:r>
          </a:p>
          <a:p>
            <a:endParaRPr lang="de-DE" dirty="0" smtClean="0"/>
          </a:p>
          <a:p>
            <a:pPr marL="0" indent="0">
              <a:buNone/>
            </a:pPr>
            <a:r>
              <a:rPr lang="de-DE" dirty="0" smtClean="0"/>
              <a:t>a</a:t>
            </a:r>
            <a:r>
              <a:rPr lang="de-DE" dirty="0"/>
              <a:t>)</a:t>
            </a:r>
          </a:p>
          <a:p>
            <a:pPr marL="0" indent="0">
              <a:buNone/>
            </a:pPr>
            <a:r>
              <a:rPr lang="de-DE" dirty="0" err="1"/>
              <a:t>Tierra</a:t>
            </a:r>
            <a:r>
              <a:rPr lang="de-DE" dirty="0"/>
              <a:t> (selbstmodifizierender Code)</a:t>
            </a:r>
            <a:r>
              <a:rPr lang="de-DE" dirty="0" smtClean="0"/>
              <a:t> Entwickelt </a:t>
            </a:r>
            <a:r>
              <a:rPr lang="de-DE" dirty="0"/>
              <a:t>von Thomas S. Ray zur Erforschung der Evolution am PC. Individuen (Programme) konkurrieren um Speicher und CPU Zeit. Es ist eine Simulation die das Ökosystem nachbildet und deren Verhalten während der Evolution. Am Ende der Simulation werden die Individuen durch Parasiten und Hyperparasiten ausgerottet und das System stirbt aus. Da Ohne Wirt kein Lebensraum für den Parasiten besteht.</a:t>
            </a:r>
          </a:p>
          <a:p>
            <a:pPr marL="0" indent="0">
              <a:buNone/>
            </a:pPr>
            <a:r>
              <a:rPr lang="de-DE" dirty="0"/>
              <a:t>b)</a:t>
            </a:r>
          </a:p>
          <a:p>
            <a:pPr marL="0" indent="0">
              <a:buNone/>
            </a:pPr>
            <a:r>
              <a:rPr lang="de-DE" dirty="0" err="1"/>
              <a:t>Emergent</a:t>
            </a:r>
            <a:r>
              <a:rPr lang="de-DE" dirty="0"/>
              <a:t> ist hier, dass sich Parasiten schneller reproduzieren als Wirte. Es ersetzen sich durch die verschiedenen Generationen die Individuen und die Mutationen setzen sich langfristig durch. </a:t>
            </a:r>
          </a:p>
          <a:p>
            <a:pPr marL="0" indent="0">
              <a:buNone/>
            </a:pPr>
            <a:r>
              <a:rPr lang="de-DE" dirty="0"/>
              <a:t>Die Agenten Sind die einzelnen Programme, die durch duplizieren Ihre Umwelt einnehmen (Speicherplatz).</a:t>
            </a:r>
          </a:p>
          <a:p>
            <a:pPr marL="0" indent="0">
              <a:buNone/>
            </a:pPr>
            <a:r>
              <a:rPr lang="de-DE" dirty="0"/>
              <a:t>Grenzen der Umwelt ist der Systemspeicher, der für </a:t>
            </a:r>
            <a:r>
              <a:rPr lang="de-DE" dirty="0" err="1"/>
              <a:t>Tierra</a:t>
            </a:r>
            <a:r>
              <a:rPr lang="de-DE" dirty="0"/>
              <a:t> zur Verfügung gestellt wird.</a:t>
            </a:r>
          </a:p>
          <a:p>
            <a:endParaRPr lang="en-US" dirty="0"/>
          </a:p>
        </p:txBody>
      </p:sp>
      <p:sp>
        <p:nvSpPr>
          <p:cNvPr id="5" name="Textfeld 4"/>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i="1" dirty="0" err="1"/>
              <a:t>life.ou.edu</a:t>
            </a:r>
            <a:r>
              <a:rPr lang="de-DE" sz="1100" i="1" dirty="0"/>
              <a:t>/</a:t>
            </a:r>
            <a:r>
              <a:rPr lang="de-DE" sz="1100" b="1" i="1" dirty="0" err="1"/>
              <a:t>tierra</a:t>
            </a:r>
            <a:r>
              <a:rPr lang="de-DE" sz="1100" i="1" dirty="0"/>
              <a:t>/ ;</a:t>
            </a:r>
            <a:r>
              <a:rPr lang="de-DE" sz="1100" dirty="0"/>
              <a:t> </a:t>
            </a:r>
            <a:r>
              <a:rPr lang="de-DE" sz="1100" i="1" dirty="0"/>
              <a:t>https://</a:t>
            </a:r>
            <a:r>
              <a:rPr lang="de-DE" sz="1100" i="1" dirty="0" err="1"/>
              <a:t>www.youtube.com</a:t>
            </a:r>
            <a:r>
              <a:rPr lang="de-DE" sz="1100" i="1" dirty="0"/>
              <a:t>/</a:t>
            </a:r>
            <a:r>
              <a:rPr lang="de-DE" sz="1100" i="1" dirty="0" err="1"/>
              <a:t>watch?v</a:t>
            </a:r>
            <a:r>
              <a:rPr lang="de-DE" sz="1100" i="1" dirty="0"/>
              <a:t>=Wl5rRGVD0QI</a:t>
            </a:r>
            <a:endParaRPr lang="de-DE" sz="1100" dirty="0"/>
          </a:p>
        </p:txBody>
      </p:sp>
    </p:spTree>
    <p:extLst>
      <p:ext uri="{BB962C8B-B14F-4D97-AF65-F5344CB8AC3E}">
        <p14:creationId xmlns:p14="http://schemas.microsoft.com/office/powerpoint/2010/main" val="40179179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arheit">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Klarheit.thmx</Template>
  <TotalTime>0</TotalTime>
  <Words>667</Words>
  <Application>Microsoft Office PowerPoint</Application>
  <PresentationFormat>Bildschirmpräsentation (4:3)</PresentationFormat>
  <Paragraphs>70</Paragraphs>
  <Slides>11</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11</vt:i4>
      </vt:variant>
    </vt:vector>
  </HeadingPairs>
  <TitlesOfParts>
    <vt:vector size="14" baseType="lpstr">
      <vt:lpstr>Arial</vt:lpstr>
      <vt:lpstr>Calibri</vt:lpstr>
      <vt:lpstr>Klarheit</vt:lpstr>
      <vt:lpstr>Übungsblatt 1 SOAS</vt:lpstr>
      <vt:lpstr>Aufgabe 1</vt:lpstr>
      <vt:lpstr>Aufgabe 1</vt:lpstr>
      <vt:lpstr>Aufgabe 1 </vt:lpstr>
      <vt:lpstr>Aufgabe 2</vt:lpstr>
      <vt:lpstr>Aufgabe 2</vt:lpstr>
      <vt:lpstr>Aufgabe 2</vt:lpstr>
      <vt:lpstr>Aufgabe 2</vt:lpstr>
      <vt:lpstr>Aufgabe 2 Beispiel 1</vt:lpstr>
      <vt:lpstr>Aufgabe 2 Beispiel 2</vt:lpstr>
      <vt:lpstr>Aufgabe 2 Beispiel 2</vt:lpstr>
    </vt:vector>
  </TitlesOfParts>
  <Company>Universität Augsburg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Übungsblatt 1 SOAS</dc:title>
  <dc:creator>Juliane Axt</dc:creator>
  <cp:lastModifiedBy>Thomas Stahl</cp:lastModifiedBy>
  <cp:revision>12</cp:revision>
  <dcterms:created xsi:type="dcterms:W3CDTF">2016-10-26T19:08:16Z</dcterms:created>
  <dcterms:modified xsi:type="dcterms:W3CDTF">2016-10-28T08:13:04Z</dcterms:modified>
</cp:coreProperties>
</file>