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64" r:id="rId7"/>
    <p:sldId id="266" r:id="rId8"/>
    <p:sldId id="267" r:id="rId9"/>
    <p:sldId id="274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3" autoAdjust="0"/>
  </p:normalViewPr>
  <p:slideViewPr>
    <p:cSldViewPr snapToGrid="0">
      <p:cViewPr varScale="1">
        <p:scale>
          <a:sx n="81" d="100"/>
          <a:sy n="81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MiniMax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MiniMax</a:t>
            </a:r>
            <a:r>
              <a:rPr lang="en-US" baseline="0" dirty="0" smtClean="0"/>
              <a:t>  &lt;-&gt; </a:t>
            </a:r>
            <a:r>
              <a:rPr lang="en-US" baseline="0" dirty="0" err="1" smtClean="0"/>
              <a:t>AlphaBeta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AlphaBeta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Knoten Ersparniss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Tiefe 2</c:v>
                </c:pt>
                <c:pt idx="1">
                  <c:v>Tiefe 3</c:v>
                </c:pt>
                <c:pt idx="2">
                  <c:v>Tiefe 4</c:v>
                </c:pt>
                <c:pt idx="3">
                  <c:v>Tiefe 5</c:v>
                </c:pt>
                <c:pt idx="4">
                  <c:v>Tiefe 6</c:v>
                </c:pt>
                <c:pt idx="5">
                  <c:v>Tiefe 7</c:v>
                </c:pt>
                <c:pt idx="6">
                  <c:v>Tiefe 8</c:v>
                </c:pt>
                <c:pt idx="7">
                  <c:v>Tiefe 9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16.664999999999999</c:v>
                </c:pt>
                <c:pt idx="1">
                  <c:v>23.31</c:v>
                </c:pt>
                <c:pt idx="2">
                  <c:v>37.305</c:v>
                </c:pt>
                <c:pt idx="3">
                  <c:v>38.994999999999997</c:v>
                </c:pt>
                <c:pt idx="4">
                  <c:v>44.814999999999998</c:v>
                </c:pt>
                <c:pt idx="5">
                  <c:v>45.04</c:v>
                </c:pt>
                <c:pt idx="6">
                  <c:v>47.005000000000003</c:v>
                </c:pt>
                <c:pt idx="7">
                  <c:v>47.234999999999999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850496"/>
        <c:axId val="222851056"/>
      </c:lineChart>
      <c:catAx>
        <c:axId val="2228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2851056"/>
        <c:crosses val="autoZero"/>
        <c:auto val="1"/>
        <c:lblAlgn val="ctr"/>
        <c:lblOffset val="100"/>
        <c:noMultiLvlLbl val="0"/>
      </c:catAx>
      <c:valAx>
        <c:axId val="22285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Ersparniss</a:t>
                </a:r>
                <a:r>
                  <a:rPr lang="de-DE" dirty="0" smtClean="0"/>
                  <a:t> in %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28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Random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1027</c:v>
                </c:pt>
                <c:pt idx="1">
                  <c:v>93622</c:v>
                </c:pt>
                <c:pt idx="2">
                  <c:v>5351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73426128"/>
        <c:axId val="73426688"/>
      </c:barChart>
      <c:catAx>
        <c:axId val="73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26688"/>
        <c:crosses val="autoZero"/>
        <c:auto val="1"/>
        <c:lblAlgn val="ctr"/>
        <c:lblOffset val="100"/>
        <c:noMultiLvlLbl val="0"/>
      </c:catAx>
      <c:valAx>
        <c:axId val="7342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Random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4935</c:v>
                </c:pt>
                <c:pt idx="1">
                  <c:v>72563</c:v>
                </c:pt>
                <c:pt idx="2">
                  <c:v>22502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73428928"/>
        <c:axId val="73429488"/>
      </c:barChart>
      <c:catAx>
        <c:axId val="734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29488"/>
        <c:crosses val="autoZero"/>
        <c:auto val="1"/>
        <c:lblAlgn val="ctr"/>
        <c:lblOffset val="100"/>
        <c:noMultiLvlLbl val="0"/>
      </c:catAx>
      <c:valAx>
        <c:axId val="7342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2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1763</c:v>
                </c:pt>
                <c:pt idx="1">
                  <c:v>88866</c:v>
                </c:pt>
                <c:pt idx="2">
                  <c:v>9371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73431728"/>
        <c:axId val="73432288"/>
      </c:barChart>
      <c:catAx>
        <c:axId val="734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32288"/>
        <c:crosses val="autoZero"/>
        <c:auto val="1"/>
        <c:lblAlgn val="ctr"/>
        <c:lblOffset val="100"/>
        <c:noMultiLvlLbl val="0"/>
      </c:catAx>
      <c:valAx>
        <c:axId val="73432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43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4955</c:v>
                </c:pt>
                <c:pt idx="1">
                  <c:v>69443</c:v>
                </c:pt>
                <c:pt idx="2">
                  <c:v>25602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73536"/>
        <c:axId val="228174096"/>
      </c:barChart>
      <c:catAx>
        <c:axId val="22817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4096"/>
        <c:crosses val="autoZero"/>
        <c:auto val="1"/>
        <c:lblAlgn val="ctr"/>
        <c:lblOffset val="100"/>
        <c:noMultiLvlLbl val="0"/>
      </c:catAx>
      <c:valAx>
        <c:axId val="22817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3121</c:v>
                </c:pt>
                <c:pt idx="1">
                  <c:v>67982</c:v>
                </c:pt>
                <c:pt idx="2">
                  <c:v>28897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76336"/>
        <c:axId val="228176896"/>
      </c:barChart>
      <c:catAx>
        <c:axId val="22817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6896"/>
        <c:crosses val="autoZero"/>
        <c:auto val="1"/>
        <c:lblAlgn val="ctr"/>
        <c:lblOffset val="100"/>
        <c:noMultiLvlLbl val="0"/>
      </c:catAx>
      <c:valAx>
        <c:axId val="22817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912</c:v>
                </c:pt>
                <c:pt idx="1">
                  <c:v>93605</c:v>
                </c:pt>
                <c:pt idx="2">
                  <c:v>5483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79136"/>
        <c:axId val="228179696"/>
      </c:barChart>
      <c:catAx>
        <c:axId val="2281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9696"/>
        <c:crosses val="autoZero"/>
        <c:auto val="1"/>
        <c:lblAlgn val="ctr"/>
        <c:lblOffset val="100"/>
        <c:noMultiLvlLbl val="0"/>
      </c:catAx>
      <c:valAx>
        <c:axId val="22817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7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8434</c:v>
                </c:pt>
                <c:pt idx="1">
                  <c:v>51300</c:v>
                </c:pt>
                <c:pt idx="2">
                  <c:v>40266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81936"/>
        <c:axId val="228182496"/>
      </c:barChart>
      <c:catAx>
        <c:axId val="2281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2496"/>
        <c:crosses val="autoZero"/>
        <c:auto val="1"/>
        <c:lblAlgn val="ctr"/>
        <c:lblOffset val="100"/>
        <c:noMultiLvlLbl val="0"/>
      </c:catAx>
      <c:valAx>
        <c:axId val="22818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17944</c:v>
                </c:pt>
                <c:pt idx="1">
                  <c:v>19813</c:v>
                </c:pt>
                <c:pt idx="2">
                  <c:v>62243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84736"/>
        <c:axId val="228185296"/>
      </c:barChart>
      <c:catAx>
        <c:axId val="22818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5296"/>
        <c:crosses val="autoZero"/>
        <c:auto val="1"/>
        <c:lblAlgn val="ctr"/>
        <c:lblOffset val="100"/>
        <c:noMultiLvlLbl val="0"/>
      </c:catAx>
      <c:valAx>
        <c:axId val="22818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Reflex(1)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11229</c:v>
                </c:pt>
                <c:pt idx="1">
                  <c:v>52421</c:v>
                </c:pt>
                <c:pt idx="2">
                  <c:v>37350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187536"/>
        <c:axId val="228188096"/>
      </c:barChart>
      <c:catAx>
        <c:axId val="22818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8096"/>
        <c:crosses val="autoZero"/>
        <c:auto val="1"/>
        <c:lblAlgn val="ctr"/>
        <c:lblOffset val="100"/>
        <c:noMultiLvlLbl val="0"/>
      </c:catAx>
      <c:valAx>
        <c:axId val="22818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18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 </a:t>
            </a:r>
            <a:r>
              <a:rPr lang="en-US" sz="1800" baseline="0" dirty="0" smtClean="0"/>
              <a:t>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26013</c:v>
                </c:pt>
                <c:pt idx="1">
                  <c:v>23183</c:v>
                </c:pt>
                <c:pt idx="2">
                  <c:v>50804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43616"/>
        <c:axId val="228544176"/>
      </c:barChart>
      <c:catAx>
        <c:axId val="2285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44176"/>
        <c:crosses val="autoZero"/>
        <c:auto val="1"/>
        <c:lblAlgn val="ctr"/>
        <c:lblOffset val="100"/>
        <c:noMultiLvlLbl val="0"/>
      </c:catAx>
      <c:valAx>
        <c:axId val="22854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4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/>
              <a:t>Random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87265</c:v>
                </c:pt>
                <c:pt idx="1">
                  <c:v>10543</c:v>
                </c:pt>
                <c:pt idx="2">
                  <c:v>2192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52207888"/>
        <c:axId val="226491920"/>
      </c:barChart>
      <c:catAx>
        <c:axId val="15220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6491920"/>
        <c:crosses val="autoZero"/>
        <c:auto val="1"/>
        <c:lblAlgn val="ctr"/>
        <c:lblOffset val="100"/>
        <c:noMultiLvlLbl val="0"/>
      </c:catAx>
      <c:valAx>
        <c:axId val="22649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2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Reflex(1)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34619</c:v>
                </c:pt>
                <c:pt idx="1">
                  <c:v>14603</c:v>
                </c:pt>
                <c:pt idx="2">
                  <c:v>50778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49776"/>
        <c:axId val="228550336"/>
      </c:barChart>
      <c:catAx>
        <c:axId val="22854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0336"/>
        <c:crosses val="autoZero"/>
        <c:auto val="1"/>
        <c:lblAlgn val="ctr"/>
        <c:lblOffset val="100"/>
        <c:noMultiLvlLbl val="0"/>
      </c:catAx>
      <c:valAx>
        <c:axId val="2285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4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11303</c:v>
                </c:pt>
                <c:pt idx="1">
                  <c:v>51609</c:v>
                </c:pt>
                <c:pt idx="2">
                  <c:v>37088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49216"/>
        <c:axId val="228555376"/>
      </c:barChart>
      <c:catAx>
        <c:axId val="2285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5376"/>
        <c:crosses val="autoZero"/>
        <c:auto val="1"/>
        <c:lblAlgn val="ctr"/>
        <c:lblOffset val="100"/>
        <c:noMultiLvlLbl val="0"/>
      </c:catAx>
      <c:valAx>
        <c:axId val="228555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4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7263</c:v>
                </c:pt>
                <c:pt idx="2">
                  <c:v>2737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57056"/>
        <c:axId val="228557616"/>
      </c:barChart>
      <c:catAx>
        <c:axId val="2285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7616"/>
        <c:crosses val="autoZero"/>
        <c:auto val="1"/>
        <c:lblAlgn val="ctr"/>
        <c:lblOffset val="100"/>
        <c:noMultiLvlLbl val="0"/>
      </c:catAx>
      <c:valAx>
        <c:axId val="22855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Alpha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2047</c:v>
                </c:pt>
                <c:pt idx="2">
                  <c:v>7953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54256"/>
        <c:axId val="228550896"/>
      </c:barChart>
      <c:catAx>
        <c:axId val="22855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0896"/>
        <c:crosses val="autoZero"/>
        <c:auto val="1"/>
        <c:lblAlgn val="ctr"/>
        <c:lblOffset val="100"/>
        <c:noMultiLvlLbl val="0"/>
      </c:catAx>
      <c:valAx>
        <c:axId val="22855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Random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9913</c:v>
                </c:pt>
                <c:pt idx="2">
                  <c:v>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61536"/>
        <c:axId val="228562096"/>
      </c:barChart>
      <c:catAx>
        <c:axId val="2285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2096"/>
        <c:crosses val="autoZero"/>
        <c:auto val="1"/>
        <c:lblAlgn val="ctr"/>
        <c:lblOffset val="100"/>
        <c:noMultiLvlLbl val="0"/>
      </c:catAx>
      <c:valAx>
        <c:axId val="22856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</a:t>
            </a:r>
            <a:r>
              <a:rPr lang="en-US" sz="1800" baseline="0" dirty="0" smtClean="0"/>
              <a:t> vs. Alpha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7653</c:v>
                </c:pt>
                <c:pt idx="2">
                  <c:v>2347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64336"/>
        <c:axId val="228564896"/>
      </c:barChart>
      <c:catAx>
        <c:axId val="22856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4896"/>
        <c:crosses val="autoZero"/>
        <c:auto val="1"/>
        <c:lblAlgn val="ctr"/>
        <c:lblOffset val="100"/>
        <c:noMultiLvlLbl val="0"/>
      </c:catAx>
      <c:valAx>
        <c:axId val="22856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Reflex(2) </a:t>
            </a:r>
            <a:r>
              <a:rPr lang="de-DE" sz="1800" dirty="0"/>
              <a:t>vs. </a:t>
            </a:r>
            <a:r>
              <a:rPr lang="de-DE" sz="1800" dirty="0" smtClean="0"/>
              <a:t>Alpha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1431</c:v>
                </c:pt>
                <c:pt idx="2">
                  <c:v>8569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67136"/>
        <c:axId val="228567696"/>
      </c:barChart>
      <c:catAx>
        <c:axId val="22856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7696"/>
        <c:crosses val="autoZero"/>
        <c:auto val="1"/>
        <c:lblAlgn val="ctr"/>
        <c:lblOffset val="100"/>
        <c:noMultiLvlLbl val="0"/>
      </c:catAx>
      <c:valAx>
        <c:axId val="22856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Alpha</a:t>
            </a:r>
            <a:r>
              <a:rPr lang="en-US" sz="1800" baseline="0" dirty="0" smtClean="0"/>
              <a:t>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7337</c:v>
                </c:pt>
                <c:pt idx="2">
                  <c:v>2663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69936"/>
        <c:axId val="228570496"/>
      </c:barChart>
      <c:catAx>
        <c:axId val="22856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70496"/>
        <c:crosses val="autoZero"/>
        <c:auto val="1"/>
        <c:lblAlgn val="ctr"/>
        <c:lblOffset val="100"/>
        <c:noMultiLvlLbl val="0"/>
      </c:catAx>
      <c:valAx>
        <c:axId val="22857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Alpha(3)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72736"/>
        <c:axId val="228573296"/>
      </c:barChart>
      <c:catAx>
        <c:axId val="22857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73296"/>
        <c:crosses val="autoZero"/>
        <c:auto val="1"/>
        <c:lblAlgn val="ctr"/>
        <c:lblOffset val="100"/>
        <c:noMultiLvlLbl val="0"/>
      </c:catAx>
      <c:valAx>
        <c:axId val="22857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7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Alpha(3)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1512</c:v>
                </c:pt>
                <c:pt idx="1">
                  <c:v>1862</c:v>
                </c:pt>
                <c:pt idx="2">
                  <c:v>6626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501968"/>
        <c:axId val="227501408"/>
      </c:barChart>
      <c:catAx>
        <c:axId val="22750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501408"/>
        <c:crosses val="autoZero"/>
        <c:auto val="1"/>
        <c:lblAlgn val="ctr"/>
        <c:lblOffset val="100"/>
        <c:noMultiLvlLbl val="0"/>
      </c:catAx>
      <c:valAx>
        <c:axId val="22750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50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Random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52740</c:v>
                </c:pt>
                <c:pt idx="1">
                  <c:v>41351</c:v>
                </c:pt>
                <c:pt idx="2">
                  <c:v>5909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6494160"/>
        <c:axId val="226494720"/>
      </c:barChart>
      <c:catAx>
        <c:axId val="22649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6494720"/>
        <c:crosses val="autoZero"/>
        <c:auto val="1"/>
        <c:lblAlgn val="ctr"/>
        <c:lblOffset val="100"/>
        <c:noMultiLvlLbl val="0"/>
      </c:catAx>
      <c:valAx>
        <c:axId val="22649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649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Alpha(2) vs. Reflex(2)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6692</c:v>
                </c:pt>
                <c:pt idx="2">
                  <c:v>3308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9930640"/>
        <c:axId val="229931200"/>
      </c:barChart>
      <c:catAx>
        <c:axId val="2299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1200"/>
        <c:crosses val="autoZero"/>
        <c:auto val="1"/>
        <c:lblAlgn val="ctr"/>
        <c:lblOffset val="100"/>
        <c:noMultiLvlLbl val="0"/>
      </c:catAx>
      <c:valAx>
        <c:axId val="22993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Alpha(2)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576</c:v>
                </c:pt>
                <c:pt idx="1">
                  <c:v>1495</c:v>
                </c:pt>
                <c:pt idx="2">
                  <c:v>7929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9933440"/>
        <c:axId val="229934000"/>
      </c:barChart>
      <c:catAx>
        <c:axId val="2299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4000"/>
        <c:crosses val="autoZero"/>
        <c:auto val="1"/>
        <c:lblAlgn val="ctr"/>
        <c:lblOffset val="100"/>
        <c:noMultiLvlLbl val="0"/>
      </c:catAx>
      <c:valAx>
        <c:axId val="22993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</a:t>
            </a:r>
            <a:r>
              <a:rPr lang="de-DE" sz="1800" baseline="0" dirty="0" smtClean="0"/>
              <a:t> vs. Random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59393</c:v>
                </c:pt>
                <c:pt idx="1">
                  <c:v>27620</c:v>
                </c:pt>
                <c:pt idx="2">
                  <c:v>12987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9942960"/>
        <c:axId val="229937920"/>
      </c:barChart>
      <c:catAx>
        <c:axId val="22994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7920"/>
        <c:crosses val="autoZero"/>
        <c:auto val="1"/>
        <c:lblAlgn val="ctr"/>
        <c:lblOffset val="100"/>
        <c:noMultiLvlLbl val="0"/>
      </c:catAx>
      <c:valAx>
        <c:axId val="22993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4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26102</c:v>
                </c:pt>
                <c:pt idx="1">
                  <c:v>14434</c:v>
                </c:pt>
                <c:pt idx="2">
                  <c:v>59464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8552016"/>
        <c:axId val="228552576"/>
      </c:barChart>
      <c:catAx>
        <c:axId val="22855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2576"/>
        <c:crosses val="autoZero"/>
        <c:auto val="1"/>
        <c:lblAlgn val="ctr"/>
        <c:lblOffset val="100"/>
        <c:noMultiLvlLbl val="0"/>
      </c:catAx>
      <c:valAx>
        <c:axId val="228552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855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Alpha(4)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Alpha(4)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7483</c:v>
                </c:pt>
                <c:pt idx="2">
                  <c:v>2517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9936800"/>
        <c:axId val="229937360"/>
      </c:barChart>
      <c:catAx>
        <c:axId val="2299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7360"/>
        <c:crosses val="autoZero"/>
        <c:auto val="1"/>
        <c:lblAlgn val="ctr"/>
        <c:lblOffset val="100"/>
        <c:noMultiLvlLbl val="0"/>
      </c:catAx>
      <c:valAx>
        <c:axId val="22993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93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Alpha(4)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Alpha(4)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1142</c:v>
                </c:pt>
                <c:pt idx="2">
                  <c:v>8858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504208"/>
        <c:axId val="230519792"/>
      </c:barChart>
      <c:catAx>
        <c:axId val="22750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519792"/>
        <c:crosses val="autoZero"/>
        <c:auto val="1"/>
        <c:lblAlgn val="ctr"/>
        <c:lblOffset val="100"/>
        <c:noMultiLvlLbl val="0"/>
      </c:catAx>
      <c:valAx>
        <c:axId val="23051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50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0522032"/>
        <c:axId val="230522592"/>
      </c:barChart>
      <c:catAx>
        <c:axId val="23052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522592"/>
        <c:crosses val="autoZero"/>
        <c:auto val="1"/>
        <c:lblAlgn val="ctr"/>
        <c:lblOffset val="100"/>
        <c:noMultiLvlLbl val="0"/>
      </c:catAx>
      <c:valAx>
        <c:axId val="23052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52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34914</c:v>
                </c:pt>
                <c:pt idx="1">
                  <c:v>10742</c:v>
                </c:pt>
                <c:pt idx="2">
                  <c:v>54344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0524832"/>
        <c:axId val="230525392"/>
      </c:barChart>
      <c:catAx>
        <c:axId val="23052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525392"/>
        <c:crosses val="autoZero"/>
        <c:auto val="1"/>
        <c:lblAlgn val="ctr"/>
        <c:lblOffset val="100"/>
        <c:noMultiLvlLbl val="0"/>
      </c:catAx>
      <c:valAx>
        <c:axId val="23052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52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Naive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Reflex(1)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6496960"/>
        <c:axId val="226497520"/>
      </c:barChart>
      <c:catAx>
        <c:axId val="2264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6497520"/>
        <c:crosses val="autoZero"/>
        <c:auto val="1"/>
        <c:lblAlgn val="ctr"/>
        <c:lblOffset val="100"/>
        <c:noMultiLvlLbl val="0"/>
      </c:catAx>
      <c:valAx>
        <c:axId val="226497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64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Naive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80926</c:v>
                </c:pt>
                <c:pt idx="2">
                  <c:v>19074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488528"/>
        <c:axId val="227489088"/>
      </c:barChart>
      <c:catAx>
        <c:axId val="22748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89088"/>
        <c:crosses val="autoZero"/>
        <c:auto val="1"/>
        <c:lblAlgn val="ctr"/>
        <c:lblOffset val="100"/>
        <c:noMultiLvlLbl val="0"/>
      </c:catAx>
      <c:valAx>
        <c:axId val="227489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8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Naive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98038</c:v>
                </c:pt>
                <c:pt idx="2">
                  <c:v>1920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491328"/>
        <c:axId val="227491888"/>
      </c:barChart>
      <c:catAx>
        <c:axId val="22749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91888"/>
        <c:crosses val="autoZero"/>
        <c:auto val="1"/>
        <c:lblAlgn val="ctr"/>
        <c:lblOffset val="100"/>
        <c:noMultiLvlLbl val="0"/>
      </c:catAx>
      <c:valAx>
        <c:axId val="22749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9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Naive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80872</c:v>
                </c:pt>
                <c:pt idx="2">
                  <c:v>19128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494128"/>
        <c:axId val="227494688"/>
      </c:barChart>
      <c:catAx>
        <c:axId val="22749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94688"/>
        <c:crosses val="autoZero"/>
        <c:auto val="1"/>
        <c:lblAlgn val="ctr"/>
        <c:lblOffset val="100"/>
        <c:noMultiLvlLbl val="0"/>
      </c:catAx>
      <c:valAx>
        <c:axId val="22749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49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 smtClean="0"/>
              <a:t>Reflex(2)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86586</c:v>
                </c:pt>
                <c:pt idx="2">
                  <c:v>13414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51872432"/>
        <c:axId val="151872992"/>
      </c:barChart>
      <c:catAx>
        <c:axId val="15187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872992"/>
        <c:crosses val="autoZero"/>
        <c:auto val="1"/>
        <c:lblAlgn val="ctr"/>
        <c:lblOffset val="100"/>
        <c:noMultiLvlLbl val="0"/>
      </c:catAx>
      <c:valAx>
        <c:axId val="15187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87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Reflex(2)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51875232"/>
        <c:axId val="151875792"/>
      </c:barChart>
      <c:catAx>
        <c:axId val="15187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875792"/>
        <c:crosses val="autoZero"/>
        <c:auto val="1"/>
        <c:lblAlgn val="ctr"/>
        <c:lblOffset val="100"/>
        <c:noMultiLvlLbl val="0"/>
      </c:catAx>
      <c:valAx>
        <c:axId val="15187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87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Machen Sie sich mit der API vertraut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Entwickeln Sie einen zufällig spielenden Agenten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63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Entwickeln Sie</a:t>
            </a:r>
            <a:r>
              <a:rPr lang="de-DE" baseline="0" dirty="0" smtClean="0"/>
              <a:t> einen reaktiven Agenten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Können Sie den Agenten noch Schlagen? 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JA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02.12.2016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02.12.2016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02.12.2016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 – Tic </a:t>
            </a:r>
            <a:r>
              <a:rPr lang="de-DE" dirty="0" err="1" smtClean="0"/>
              <a:t>tac</a:t>
            </a:r>
            <a:r>
              <a:rPr lang="de-DE" dirty="0" smtClean="0"/>
              <a:t> </a:t>
            </a:r>
            <a:r>
              <a:rPr lang="de-DE" dirty="0" err="1" smtClean="0"/>
              <a:t>toe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02.12.2016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 – Heuristiken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de-DE" sz="2800" dirty="0" smtClean="0"/>
              <a:t>Tic-</a:t>
            </a:r>
            <a:r>
              <a:rPr lang="de-DE" sz="2800" dirty="0" err="1" smtClean="0"/>
              <a:t>Tac</a:t>
            </a:r>
            <a:r>
              <a:rPr lang="de-DE" sz="2800" dirty="0" smtClean="0"/>
              <a:t>-</a:t>
            </a:r>
            <a:r>
              <a:rPr lang="de-DE" sz="2800" dirty="0" err="1" smtClean="0"/>
              <a:t>Toe</a:t>
            </a:r>
            <a:r>
              <a:rPr lang="de-DE" sz="2800" dirty="0" smtClean="0"/>
              <a:t>: siehe Folie 7</a:t>
            </a:r>
          </a:p>
          <a:p>
            <a:r>
              <a:rPr lang="de-DE" sz="2800" dirty="0" smtClean="0"/>
              <a:t>4 Gewinnt: (Negative Punkte für Gegner) </a:t>
            </a:r>
          </a:p>
          <a:p>
            <a:pPr lvl="1"/>
            <a:r>
              <a:rPr lang="de-DE" sz="2600" dirty="0" smtClean="0"/>
              <a:t>1000 Punkte für Sieg</a:t>
            </a:r>
            <a:endParaRPr lang="de-DE" sz="2600" dirty="0"/>
          </a:p>
          <a:p>
            <a:pPr lvl="1"/>
            <a:r>
              <a:rPr lang="de-DE" sz="2600" dirty="0" smtClean="0"/>
              <a:t>100 Punkte für 3 in einer Reihe (noch gewinnbar)</a:t>
            </a:r>
          </a:p>
          <a:p>
            <a:pPr lvl="1"/>
            <a:r>
              <a:rPr lang="de-DE" sz="2600" dirty="0" smtClean="0"/>
              <a:t>10 Punkte für 2 in einer Reihe (noch gewinnbar)</a:t>
            </a:r>
          </a:p>
          <a:p>
            <a:pPr lvl="1"/>
            <a:r>
              <a:rPr lang="de-DE" sz="2600" dirty="0" smtClean="0"/>
              <a:t>1 Punkt für 1 in einer Reihe  (noch gewinnbar)</a:t>
            </a:r>
          </a:p>
          <a:p>
            <a:pPr lvl="1"/>
            <a:r>
              <a:rPr lang="de-DE" sz="2600" dirty="0" smtClean="0"/>
              <a:t>Doppelte Punktzahl wenn Reihe in beide Richtungen noch gewinnbar</a:t>
            </a:r>
          </a:p>
          <a:p>
            <a:pPr lvl="1"/>
            <a:r>
              <a:rPr lang="de-DE" sz="2600" dirty="0" smtClean="0"/>
              <a:t>0 Punkte für leere oder nicht gewinnbare Reihen</a:t>
            </a:r>
          </a:p>
        </p:txBody>
      </p:sp>
    </p:spTree>
    <p:extLst>
      <p:ext uri="{BB962C8B-B14F-4D97-AF65-F5344CB8AC3E}">
        <p14:creationId xmlns:p14="http://schemas.microsoft.com/office/powerpoint/2010/main" val="20807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5200030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073681604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445421045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889386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55081332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88700204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56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61039401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558156117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701227236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101394430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060418989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97366024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521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29331252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332678466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54989522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52973682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5477367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465254900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793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87118609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321951078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644045530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45566576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19071920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97860793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527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45120826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804086229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564469398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747745863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4454030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6520211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42720717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268820772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772662701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897664898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9770166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39027247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smtClean="0"/>
              <a:t>Minimax bzw. Alpha-Beta Algorithmus:</a:t>
            </a:r>
          </a:p>
          <a:p>
            <a:pPr marL="0" indent="0">
              <a:buNone/>
            </a:pPr>
            <a:r>
              <a:rPr lang="de-DE" sz="1600" dirty="0"/>
              <a:t>https://www.ntu.edu.sg/home/ehchua/programming/java/JavaGame_TicTacToe_AI.html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1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610" y="2564978"/>
            <a:ext cx="9404723" cy="1601713"/>
          </a:xfrm>
        </p:spPr>
        <p:txBody>
          <a:bodyPr/>
          <a:lstStyle/>
          <a:p>
            <a:pPr algn="ctr"/>
            <a:r>
              <a:rPr lang="de-DE" sz="9600" dirty="0" smtClean="0">
                <a:latin typeface="Helvetica BQ" pitchFamily="50" charset="0"/>
              </a:rPr>
              <a:t>Ende</a:t>
            </a:r>
            <a:endParaRPr lang="de-DE" sz="9600" dirty="0">
              <a:latin typeface="Helvetica BQ" pitchFamily="50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98610" y="4166691"/>
            <a:ext cx="9404723" cy="633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 smtClean="0"/>
              <a:t>Vielen Dank für die Aufmerksamkeit!</a:t>
            </a:r>
            <a:endParaRPr lang="de-DE" sz="2600" dirty="0" smtClean="0"/>
          </a:p>
        </p:txBody>
      </p:sp>
    </p:spTree>
    <p:extLst>
      <p:ext uri="{BB962C8B-B14F-4D97-AF65-F5344CB8AC3E}">
        <p14:creationId xmlns:p14="http://schemas.microsoft.com/office/powerpoint/2010/main" val="22152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 – zufälliger Agent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possibleMoves.size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*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- 1)));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1518" y="1447800"/>
            <a:ext cx="9058335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Regeln:</a:t>
            </a:r>
          </a:p>
          <a:p>
            <a:pPr>
              <a:buFontTx/>
              <a:buChar char="-"/>
            </a:pPr>
            <a:r>
              <a:rPr lang="de-DE" sz="2800" dirty="0" smtClean="0"/>
              <a:t>Wenn ich gewinnen kann, tue ich das.</a:t>
            </a:r>
          </a:p>
          <a:p>
            <a:pPr>
              <a:buFontTx/>
              <a:buChar char="-"/>
            </a:pPr>
            <a:r>
              <a:rPr lang="de-DE" sz="2800" dirty="0" smtClean="0"/>
              <a:t>Wenn der Gegner gewinnen kann, verhindere ich das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1) </a:t>
            </a:r>
            <a:r>
              <a:rPr lang="en-US" sz="2800" dirty="0" err="1" smtClean="0"/>
              <a:t>Erzeuge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</a:t>
            </a:r>
            <a:r>
              <a:rPr lang="en-US" sz="2800" dirty="0" err="1" smtClean="0"/>
              <a:t>Verhindere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SONST: </a:t>
            </a:r>
            <a:r>
              <a:rPr lang="en-US" sz="2800" dirty="0" err="1" smtClean="0"/>
              <a:t>Zufällig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err="1" smtClean="0">
                <a:sym typeface="Wingdings" panose="05000000000000000000" pitchFamily="2" charset="2"/>
              </a:rPr>
              <a:t>Kann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noch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geschlagen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werden</a:t>
            </a:r>
            <a:endParaRPr lang="en-US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board.isWonBy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9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2)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3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 – 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min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1c – </a:t>
            </a:r>
            <a:r>
              <a:rPr lang="de-DE" dirty="0" smtClean="0"/>
              <a:t>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dirty="0">
                <a:solidFill>
                  <a:srgbClr val="FFFF00"/>
                </a:solidFill>
              </a:rPr>
              <a:t>Score</a:t>
            </a:r>
            <a:r>
              <a:rPr lang="de-DE" sz="2800" dirty="0"/>
              <a:t> Berechnung </a:t>
            </a:r>
            <a:r>
              <a:rPr lang="de-DE" sz="2800" dirty="0" smtClean="0"/>
              <a:t>(Einfach):</a:t>
            </a:r>
            <a:endParaRPr lang="de-DE" sz="2800" dirty="0"/>
          </a:p>
          <a:p>
            <a:r>
              <a:rPr lang="de-DE" sz="2800" dirty="0"/>
              <a:t>+1 für Sieg , -1 für Niederlage, Sonst </a:t>
            </a:r>
            <a:r>
              <a:rPr lang="de-DE" sz="2800" dirty="0" smtClean="0"/>
              <a:t>0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FF00"/>
                </a:solidFill>
              </a:rPr>
              <a:t>Score</a:t>
            </a:r>
            <a:r>
              <a:rPr lang="de-DE" sz="2800" dirty="0" smtClean="0"/>
              <a:t> Berechnung (Heuristisch):</a:t>
            </a:r>
          </a:p>
          <a:p>
            <a:r>
              <a:rPr lang="en-US" sz="2800" dirty="0" smtClean="0"/>
              <a:t>+</a:t>
            </a:r>
            <a:r>
              <a:rPr lang="en-US" sz="2800" dirty="0"/>
              <a:t>100 </a:t>
            </a:r>
            <a:r>
              <a:rPr lang="en-US" sz="2800" dirty="0" err="1" smtClean="0"/>
              <a:t>für</a:t>
            </a:r>
            <a:r>
              <a:rPr lang="en-US" sz="2800" dirty="0" smtClean="0"/>
              <a:t> 3 in </a:t>
            </a:r>
            <a:r>
              <a:rPr lang="en-US" sz="2800" dirty="0" err="1" smtClean="0"/>
              <a:t>einer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= </a:t>
            </a:r>
            <a:r>
              <a:rPr lang="en-US" sz="2800" dirty="0" err="1" smtClean="0"/>
              <a:t>Sieg</a:t>
            </a:r>
            <a:endParaRPr lang="en-US" sz="2800" dirty="0" smtClean="0"/>
          </a:p>
          <a:p>
            <a:r>
              <a:rPr lang="en-US" sz="2800" dirty="0" smtClean="0"/>
              <a:t>+</a:t>
            </a:r>
            <a:r>
              <a:rPr lang="en-US" sz="2800" dirty="0"/>
              <a:t>10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2 </a:t>
            </a:r>
            <a:r>
              <a:rPr lang="en-US" sz="2800" dirty="0"/>
              <a:t>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leeres</a:t>
            </a:r>
            <a:r>
              <a:rPr lang="en-US" sz="2800" dirty="0" smtClean="0"/>
              <a:t> Feld)</a:t>
            </a:r>
            <a:endParaRPr lang="en-US" sz="2800" dirty="0"/>
          </a:p>
          <a:p>
            <a:r>
              <a:rPr lang="en-US" sz="2800" dirty="0"/>
              <a:t>+1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1 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zwei</a:t>
            </a:r>
            <a:r>
              <a:rPr lang="en-US" sz="2800" dirty="0" smtClean="0"/>
              <a:t> </a:t>
            </a:r>
            <a:r>
              <a:rPr lang="en-US" sz="2800" dirty="0" err="1" smtClean="0"/>
              <a:t>leere</a:t>
            </a:r>
            <a:r>
              <a:rPr lang="en-US" sz="2800" dirty="0" smtClean="0"/>
              <a:t> Felder)</a:t>
            </a:r>
          </a:p>
          <a:p>
            <a:r>
              <a:rPr lang="en-US" sz="2800" dirty="0" err="1" smtClean="0"/>
              <a:t>Sonst</a:t>
            </a:r>
            <a:r>
              <a:rPr lang="en-US" sz="2800" dirty="0" smtClean="0"/>
              <a:t> 0 (</a:t>
            </a:r>
            <a:r>
              <a:rPr lang="en-US" sz="2800" dirty="0" err="1" smtClean="0"/>
              <a:t>leere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</a:t>
            </a:r>
            <a:r>
              <a:rPr lang="en-US" sz="2800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gewinnbare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de-DE" sz="2800" dirty="0" smtClean="0"/>
              <a:t>Negative </a:t>
            </a:r>
            <a:r>
              <a:rPr lang="de-DE" sz="2800" dirty="0" err="1" smtClean="0"/>
              <a:t>Scores</a:t>
            </a:r>
            <a:r>
              <a:rPr lang="de-DE" sz="2800" dirty="0" smtClean="0"/>
              <a:t> für Gegner</a:t>
            </a:r>
          </a:p>
          <a:p>
            <a:pPr marL="0" indent="0">
              <a:buNone/>
            </a:pPr>
            <a:endParaRPr lang="de-DE" sz="2800" dirty="0" smtClean="0"/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4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 – Alpha-Beta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alphaBeta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beta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alpha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/>
              <a:t>Aufgabe </a:t>
            </a:r>
            <a:r>
              <a:rPr lang="de-DE" sz="4400" dirty="0"/>
              <a:t>1d – Alpha-Beta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99456"/>
              </p:ext>
            </p:extLst>
          </p:nvPr>
        </p:nvGraphicFramePr>
        <p:xfrm>
          <a:off x="550864" y="1447800"/>
          <a:ext cx="887814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1104405" y="5660204"/>
            <a:ext cx="8945448" cy="58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800" dirty="0" smtClean="0"/>
              <a:t>Laufzeit wird mit steigender Suchtiefe deutlich verbessert</a:t>
            </a:r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889</Words>
  <Application>Microsoft Office PowerPoint</Application>
  <PresentationFormat>Breitbild</PresentationFormat>
  <Paragraphs>246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Helvetica</vt:lpstr>
      <vt:lpstr>Helvetica BQ</vt:lpstr>
      <vt:lpstr>Wingdings</vt:lpstr>
      <vt:lpstr>Wingdings 3</vt:lpstr>
      <vt:lpstr>Ion</vt:lpstr>
      <vt:lpstr>Präsentation Blatt 6</vt:lpstr>
      <vt:lpstr>Aufgabe 1a – zufälliger Agent</vt:lpstr>
      <vt:lpstr>Aufgabe 1b - Reaktiv</vt:lpstr>
      <vt:lpstr>Aufgabe 1b - Reaktiv</vt:lpstr>
      <vt:lpstr>Aufgabe 1b - Reaktiv</vt:lpstr>
      <vt:lpstr>Aufgabe 1c – Minimax</vt:lpstr>
      <vt:lpstr>Aufgabe 1c – Minimax</vt:lpstr>
      <vt:lpstr>Aufgabe 1d – Alpha-Beta</vt:lpstr>
      <vt:lpstr>Aufgabe 1d – Alpha-Beta</vt:lpstr>
      <vt:lpstr>Aufgabe 1e – Heuristiken</vt:lpstr>
      <vt:lpstr>Strategie Vergleich</vt:lpstr>
      <vt:lpstr>Strategie Vergleich</vt:lpstr>
      <vt:lpstr>Strategie Vergleich</vt:lpstr>
      <vt:lpstr>Strategie Vergleich</vt:lpstr>
      <vt:lpstr>Strategie Vergleich</vt:lpstr>
      <vt:lpstr>Strategie Vergleich</vt:lpstr>
      <vt:lpstr>PowerPoint-Präsentation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133</cp:revision>
  <dcterms:created xsi:type="dcterms:W3CDTF">2016-10-28T12:29:11Z</dcterms:created>
  <dcterms:modified xsi:type="dcterms:W3CDTF">2016-12-02T13:00:43Z</dcterms:modified>
</cp:coreProperties>
</file>