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0"/>
  </p:notesMasterIdLst>
  <p:sldIdLst>
    <p:sldId id="256" r:id="rId2"/>
    <p:sldId id="257" r:id="rId3"/>
    <p:sldId id="259" r:id="rId4"/>
    <p:sldId id="276" r:id="rId5"/>
    <p:sldId id="277" r:id="rId6"/>
    <p:sldId id="264" r:id="rId7"/>
    <p:sldId id="266" r:id="rId8"/>
    <p:sldId id="267" r:id="rId9"/>
    <p:sldId id="274" r:id="rId10"/>
    <p:sldId id="280" r:id="rId11"/>
    <p:sldId id="268" r:id="rId12"/>
    <p:sldId id="269" r:id="rId13"/>
    <p:sldId id="270" r:id="rId14"/>
    <p:sldId id="271" r:id="rId15"/>
    <p:sldId id="272" r:id="rId16"/>
    <p:sldId id="273" r:id="rId17"/>
    <p:sldId id="279" r:id="rId18"/>
    <p:sldId id="27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63" autoAdjust="0"/>
  </p:normalViewPr>
  <p:slideViewPr>
    <p:cSldViewPr snapToGrid="0">
      <p:cViewPr varScale="1">
        <p:scale>
          <a:sx n="81" d="100"/>
          <a:sy n="81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5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6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7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8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9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0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1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2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3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4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5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6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7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MiniMax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MiniMax</a:t>
            </a:r>
            <a:r>
              <a:rPr lang="en-US" baseline="0" dirty="0" smtClean="0"/>
              <a:t>  &lt;-&gt; </a:t>
            </a:r>
            <a:r>
              <a:rPr lang="en-US" baseline="0" dirty="0" err="1" smtClean="0"/>
              <a:t>AlphaBeta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AlphaBeta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Knoten Ersparniss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Tiefe 2</c:v>
                </c:pt>
                <c:pt idx="1">
                  <c:v>Tiefe 3</c:v>
                </c:pt>
                <c:pt idx="2">
                  <c:v>Tiefe 4</c:v>
                </c:pt>
                <c:pt idx="3">
                  <c:v>Tiefe 5</c:v>
                </c:pt>
                <c:pt idx="4">
                  <c:v>Tiefe 6</c:v>
                </c:pt>
                <c:pt idx="5">
                  <c:v>Tiefe 7</c:v>
                </c:pt>
                <c:pt idx="6">
                  <c:v>Tiefe 8</c:v>
                </c:pt>
                <c:pt idx="7">
                  <c:v>Tiefe 9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33.33</c:v>
                </c:pt>
                <c:pt idx="1">
                  <c:v>46.62</c:v>
                </c:pt>
                <c:pt idx="2">
                  <c:v>74.61</c:v>
                </c:pt>
                <c:pt idx="3">
                  <c:v>77.989999999999995</c:v>
                </c:pt>
                <c:pt idx="4">
                  <c:v>89.63</c:v>
                </c:pt>
                <c:pt idx="5">
                  <c:v>90.08</c:v>
                </c:pt>
                <c:pt idx="6">
                  <c:v>94.01</c:v>
                </c:pt>
                <c:pt idx="7">
                  <c:v>94.47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4573264"/>
        <c:axId val="244573824"/>
      </c:lineChart>
      <c:catAx>
        <c:axId val="24457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4573824"/>
        <c:crosses val="autoZero"/>
        <c:auto val="1"/>
        <c:lblAlgn val="ctr"/>
        <c:lblOffset val="100"/>
        <c:noMultiLvlLbl val="0"/>
      </c:catAx>
      <c:valAx>
        <c:axId val="244573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Ersparniss</a:t>
                </a:r>
                <a:r>
                  <a:rPr lang="de-DE" dirty="0" smtClean="0"/>
                  <a:t> in %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457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Reflex(1) vs. Random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1027</c:v>
                </c:pt>
                <c:pt idx="1">
                  <c:v>93622</c:v>
                </c:pt>
                <c:pt idx="2">
                  <c:v>5351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77184672"/>
        <c:axId val="177186352"/>
      </c:barChart>
      <c:catAx>
        <c:axId val="17718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186352"/>
        <c:crosses val="autoZero"/>
        <c:auto val="1"/>
        <c:lblAlgn val="ctr"/>
        <c:lblOffset val="100"/>
        <c:noMultiLvlLbl val="0"/>
      </c:catAx>
      <c:valAx>
        <c:axId val="17718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18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Random vs. Reflex(1)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4935</c:v>
                </c:pt>
                <c:pt idx="1">
                  <c:v>72563</c:v>
                </c:pt>
                <c:pt idx="2">
                  <c:v>22502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77191392"/>
        <c:axId val="177186912"/>
      </c:barChart>
      <c:catAx>
        <c:axId val="17719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186912"/>
        <c:crosses val="autoZero"/>
        <c:auto val="1"/>
        <c:lblAlgn val="ctr"/>
        <c:lblOffset val="100"/>
        <c:noMultiLvlLbl val="0"/>
      </c:catAx>
      <c:valAx>
        <c:axId val="177186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19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</a:t>
            </a:r>
            <a:r>
              <a:rPr lang="en-US" sz="1800" baseline="0" dirty="0" smtClean="0"/>
              <a:t> vs. Random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Reflex(0)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1763</c:v>
                </c:pt>
                <c:pt idx="1">
                  <c:v>88866</c:v>
                </c:pt>
                <c:pt idx="2">
                  <c:v>9371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77188032"/>
        <c:axId val="244566544"/>
      </c:barChart>
      <c:catAx>
        <c:axId val="17718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4566544"/>
        <c:crosses val="autoZero"/>
        <c:auto val="1"/>
        <c:lblAlgn val="ctr"/>
        <c:lblOffset val="100"/>
        <c:noMultiLvlLbl val="0"/>
      </c:catAx>
      <c:valAx>
        <c:axId val="244566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18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Random </a:t>
            </a:r>
            <a:r>
              <a:rPr lang="en-US" sz="1800" baseline="0" dirty="0" smtClean="0"/>
              <a:t>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4955</c:v>
                </c:pt>
                <c:pt idx="1">
                  <c:v>69443</c:v>
                </c:pt>
                <c:pt idx="2">
                  <c:v>25602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4564864"/>
        <c:axId val="248380320"/>
      </c:barChart>
      <c:catAx>
        <c:axId val="2445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380320"/>
        <c:crosses val="autoZero"/>
        <c:auto val="1"/>
        <c:lblAlgn val="ctr"/>
        <c:lblOffset val="100"/>
        <c:noMultiLvlLbl val="0"/>
      </c:catAx>
      <c:valAx>
        <c:axId val="248380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4564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Random </a:t>
            </a:r>
            <a:r>
              <a:rPr lang="de-DE" sz="1800" dirty="0"/>
              <a:t>vs. </a:t>
            </a:r>
            <a:r>
              <a:rPr lang="de-DE" sz="1800" dirty="0" smtClean="0"/>
              <a:t>Reflex(2)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3121</c:v>
                </c:pt>
                <c:pt idx="1">
                  <c:v>67982</c:v>
                </c:pt>
                <c:pt idx="2">
                  <c:v>28897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1286336"/>
        <c:axId val="251286896"/>
      </c:barChart>
      <c:catAx>
        <c:axId val="25128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286896"/>
        <c:crosses val="autoZero"/>
        <c:auto val="1"/>
        <c:lblAlgn val="ctr"/>
        <c:lblOffset val="100"/>
        <c:noMultiLvlLbl val="0"/>
      </c:catAx>
      <c:valAx>
        <c:axId val="25128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28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Reflex(2)</a:t>
            </a:r>
            <a:r>
              <a:rPr lang="en-US" sz="1800" baseline="0" dirty="0" smtClean="0"/>
              <a:t> vs. Random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912</c:v>
                </c:pt>
                <c:pt idx="1">
                  <c:v>93605</c:v>
                </c:pt>
                <c:pt idx="2">
                  <c:v>5483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1289136"/>
        <c:axId val="251289696"/>
      </c:barChart>
      <c:catAx>
        <c:axId val="25128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289696"/>
        <c:crosses val="autoZero"/>
        <c:auto val="1"/>
        <c:lblAlgn val="ctr"/>
        <c:lblOffset val="100"/>
        <c:noMultiLvlLbl val="0"/>
      </c:catAx>
      <c:valAx>
        <c:axId val="251289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28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Reflex(2) vs. Reflex(0)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8434</c:v>
                </c:pt>
                <c:pt idx="1">
                  <c:v>51300</c:v>
                </c:pt>
                <c:pt idx="2">
                  <c:v>40266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1291936"/>
        <c:axId val="251292496"/>
      </c:barChart>
      <c:catAx>
        <c:axId val="25129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292496"/>
        <c:crosses val="autoZero"/>
        <c:auto val="1"/>
        <c:lblAlgn val="ctr"/>
        <c:lblOffset val="100"/>
        <c:noMultiLvlLbl val="0"/>
      </c:catAx>
      <c:valAx>
        <c:axId val="251292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29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Reflex(0) vs. Reflex(2)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17944</c:v>
                </c:pt>
                <c:pt idx="1">
                  <c:v>19813</c:v>
                </c:pt>
                <c:pt idx="2">
                  <c:v>62243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1294736"/>
        <c:axId val="251295296"/>
      </c:barChart>
      <c:catAx>
        <c:axId val="25129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295296"/>
        <c:crosses val="autoZero"/>
        <c:auto val="1"/>
        <c:lblAlgn val="ctr"/>
        <c:lblOffset val="100"/>
        <c:noMultiLvlLbl val="0"/>
      </c:catAx>
      <c:valAx>
        <c:axId val="25129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29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Reflex(1)</a:t>
            </a:r>
            <a:r>
              <a:rPr lang="en-US" sz="1800" baseline="0" dirty="0" smtClean="0"/>
              <a:t> 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11229</c:v>
                </c:pt>
                <c:pt idx="1">
                  <c:v>52421</c:v>
                </c:pt>
                <c:pt idx="2">
                  <c:v>37350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1297536"/>
        <c:axId val="251298096"/>
      </c:barChart>
      <c:catAx>
        <c:axId val="25129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298096"/>
        <c:crosses val="autoZero"/>
        <c:auto val="1"/>
        <c:lblAlgn val="ctr"/>
        <c:lblOffset val="100"/>
        <c:noMultiLvlLbl val="0"/>
      </c:catAx>
      <c:valAx>
        <c:axId val="251298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29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 </a:t>
            </a:r>
            <a:r>
              <a:rPr lang="en-US" sz="1800" baseline="0" dirty="0" smtClean="0"/>
              <a:t>vs. Reflex(1)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26013</c:v>
                </c:pt>
                <c:pt idx="1">
                  <c:v>23183</c:v>
                </c:pt>
                <c:pt idx="2">
                  <c:v>50804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1300336"/>
        <c:axId val="250711328"/>
      </c:barChart>
      <c:catAx>
        <c:axId val="25130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11328"/>
        <c:crosses val="autoZero"/>
        <c:auto val="1"/>
        <c:lblAlgn val="ctr"/>
        <c:lblOffset val="100"/>
        <c:noMultiLvlLbl val="0"/>
      </c:catAx>
      <c:valAx>
        <c:axId val="250711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30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Naive vs. </a:t>
            </a:r>
            <a:r>
              <a:rPr lang="de-DE" sz="1800" dirty="0"/>
              <a:t>Random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Random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87265</c:v>
                </c:pt>
                <c:pt idx="1">
                  <c:v>10543</c:v>
                </c:pt>
                <c:pt idx="2">
                  <c:v>2192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8496048"/>
        <c:axId val="248496608"/>
      </c:barChart>
      <c:catAx>
        <c:axId val="24849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496608"/>
        <c:crosses val="autoZero"/>
        <c:auto val="1"/>
        <c:lblAlgn val="ctr"/>
        <c:lblOffset val="100"/>
        <c:noMultiLvlLbl val="0"/>
      </c:catAx>
      <c:valAx>
        <c:axId val="248496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49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Reflex(1) </a:t>
            </a:r>
            <a:r>
              <a:rPr lang="de-DE" sz="1800" dirty="0"/>
              <a:t>vs. </a:t>
            </a:r>
            <a:r>
              <a:rPr lang="de-DE" sz="1800" dirty="0" smtClean="0"/>
              <a:t>Reflex(2)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Reflex(1)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34619</c:v>
                </c:pt>
                <c:pt idx="1">
                  <c:v>14603</c:v>
                </c:pt>
                <c:pt idx="2">
                  <c:v>50778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0719168"/>
        <c:axId val="250716928"/>
      </c:barChart>
      <c:catAx>
        <c:axId val="25071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16928"/>
        <c:crosses val="autoZero"/>
        <c:auto val="1"/>
        <c:lblAlgn val="ctr"/>
        <c:lblOffset val="100"/>
        <c:noMultiLvlLbl val="0"/>
      </c:catAx>
      <c:valAx>
        <c:axId val="250716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1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Reflex(2)</a:t>
            </a:r>
            <a:r>
              <a:rPr lang="en-US" sz="1800" baseline="0" dirty="0" smtClean="0"/>
              <a:t> vs. Reflex(1)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Reflex(1)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11303</c:v>
                </c:pt>
                <c:pt idx="1">
                  <c:v>51609</c:v>
                </c:pt>
                <c:pt idx="2">
                  <c:v>37088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0718048"/>
        <c:axId val="250721408"/>
      </c:barChart>
      <c:catAx>
        <c:axId val="25071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21408"/>
        <c:crosses val="autoZero"/>
        <c:auto val="1"/>
        <c:lblAlgn val="ctr"/>
        <c:lblOffset val="100"/>
        <c:noMultiLvlLbl val="0"/>
      </c:catAx>
      <c:valAx>
        <c:axId val="250721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1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Alpha vs. Reflex(0)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7263</c:v>
                </c:pt>
                <c:pt idx="2">
                  <c:v>2737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0723648"/>
        <c:axId val="250724208"/>
      </c:barChart>
      <c:catAx>
        <c:axId val="25072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24208"/>
        <c:crosses val="autoZero"/>
        <c:auto val="1"/>
        <c:lblAlgn val="ctr"/>
        <c:lblOffset val="100"/>
        <c:noMultiLvlLbl val="0"/>
      </c:catAx>
      <c:valAx>
        <c:axId val="25072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2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Reflex(0) vs. Alpha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2047</c:v>
                </c:pt>
                <c:pt idx="2">
                  <c:v>7953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0726448"/>
        <c:axId val="250727008"/>
      </c:barChart>
      <c:catAx>
        <c:axId val="25072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27008"/>
        <c:crosses val="autoZero"/>
        <c:auto val="1"/>
        <c:lblAlgn val="ctr"/>
        <c:lblOffset val="100"/>
        <c:noMultiLvlLbl val="0"/>
      </c:catAx>
      <c:valAx>
        <c:axId val="250727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2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Alpha vs. Random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9913</c:v>
                </c:pt>
                <c:pt idx="2">
                  <c:v>87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0729248"/>
        <c:axId val="250729808"/>
      </c:barChart>
      <c:catAx>
        <c:axId val="25072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29808"/>
        <c:crosses val="autoZero"/>
        <c:auto val="1"/>
        <c:lblAlgn val="ctr"/>
        <c:lblOffset val="100"/>
        <c:noMultiLvlLbl val="0"/>
      </c:catAx>
      <c:valAx>
        <c:axId val="25072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2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Random</a:t>
            </a:r>
            <a:r>
              <a:rPr lang="en-US" sz="1800" baseline="0" dirty="0" smtClean="0"/>
              <a:t> vs. Alpha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7653</c:v>
                </c:pt>
                <c:pt idx="2">
                  <c:v>2347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0732048"/>
        <c:axId val="250732608"/>
      </c:barChart>
      <c:catAx>
        <c:axId val="25073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32608"/>
        <c:crosses val="autoZero"/>
        <c:auto val="1"/>
        <c:lblAlgn val="ctr"/>
        <c:lblOffset val="100"/>
        <c:noMultiLvlLbl val="0"/>
      </c:catAx>
      <c:valAx>
        <c:axId val="25073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3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Reflex(2) </a:t>
            </a:r>
            <a:r>
              <a:rPr lang="de-DE" sz="1800" dirty="0"/>
              <a:t>vs. </a:t>
            </a:r>
            <a:r>
              <a:rPr lang="de-DE" sz="1800" dirty="0" smtClean="0"/>
              <a:t>Alpha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1431</c:v>
                </c:pt>
                <c:pt idx="2">
                  <c:v>8569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0737088"/>
        <c:axId val="250737648"/>
      </c:barChart>
      <c:catAx>
        <c:axId val="25073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37648"/>
        <c:crosses val="autoZero"/>
        <c:auto val="1"/>
        <c:lblAlgn val="ctr"/>
        <c:lblOffset val="100"/>
        <c:noMultiLvlLbl val="0"/>
      </c:catAx>
      <c:valAx>
        <c:axId val="250737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3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Alpha</a:t>
            </a:r>
            <a:r>
              <a:rPr lang="en-US" sz="1800" baseline="0" dirty="0" smtClean="0"/>
              <a:t> vs. Reflex(2)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7337</c:v>
                </c:pt>
                <c:pt idx="2">
                  <c:v>2663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0735968"/>
        <c:axId val="250739328"/>
      </c:barChart>
      <c:catAx>
        <c:axId val="25073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39328"/>
        <c:crosses val="autoZero"/>
        <c:auto val="1"/>
        <c:lblAlgn val="ctr"/>
        <c:lblOffset val="100"/>
        <c:noMultiLvlLbl val="0"/>
      </c:catAx>
      <c:valAx>
        <c:axId val="250739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3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Alpha(3) vs. Reflex(2)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10000</c:v>
                </c:pt>
                <c:pt idx="2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0741568"/>
        <c:axId val="250742128"/>
      </c:barChart>
      <c:catAx>
        <c:axId val="25074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42128"/>
        <c:crosses val="autoZero"/>
        <c:auto val="1"/>
        <c:lblAlgn val="ctr"/>
        <c:lblOffset val="100"/>
        <c:noMultiLvlLbl val="0"/>
      </c:catAx>
      <c:valAx>
        <c:axId val="250742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Reflex(2) vs. Alpha(3)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1512</c:v>
                </c:pt>
                <c:pt idx="1">
                  <c:v>1862</c:v>
                </c:pt>
                <c:pt idx="2">
                  <c:v>6626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0720848"/>
        <c:axId val="177187472"/>
      </c:barChart>
      <c:catAx>
        <c:axId val="25072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187472"/>
        <c:crosses val="autoZero"/>
        <c:auto val="1"/>
        <c:lblAlgn val="ctr"/>
        <c:lblOffset val="100"/>
        <c:noMultiLvlLbl val="0"/>
      </c:catAx>
      <c:valAx>
        <c:axId val="177187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2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Random</a:t>
            </a:r>
            <a:r>
              <a:rPr lang="en-US" baseline="0" dirty="0" smtClean="0"/>
              <a:t> vs. </a:t>
            </a:r>
            <a:r>
              <a:rPr lang="en-US" sz="1800" baseline="0" dirty="0" smtClean="0"/>
              <a:t>Naive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Random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52740</c:v>
                </c:pt>
                <c:pt idx="1">
                  <c:v>41351</c:v>
                </c:pt>
                <c:pt idx="2">
                  <c:v>5909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8498848"/>
        <c:axId val="248499408"/>
      </c:barChart>
      <c:catAx>
        <c:axId val="24849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499408"/>
        <c:crosses val="autoZero"/>
        <c:auto val="1"/>
        <c:lblAlgn val="ctr"/>
        <c:lblOffset val="100"/>
        <c:noMultiLvlLbl val="0"/>
      </c:catAx>
      <c:valAx>
        <c:axId val="248499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49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Alpha(2) vs. Reflex(2)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6692</c:v>
                </c:pt>
                <c:pt idx="2">
                  <c:v>3308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9613840"/>
        <c:axId val="249616640"/>
      </c:barChart>
      <c:catAx>
        <c:axId val="24961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16640"/>
        <c:crosses val="autoZero"/>
        <c:auto val="1"/>
        <c:lblAlgn val="ctr"/>
        <c:lblOffset val="100"/>
        <c:noMultiLvlLbl val="0"/>
      </c:catAx>
      <c:valAx>
        <c:axId val="249616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1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Reflex(2) vs. Alpha(2)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576</c:v>
                </c:pt>
                <c:pt idx="1">
                  <c:v>1495</c:v>
                </c:pt>
                <c:pt idx="2">
                  <c:v>7929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9610480"/>
        <c:axId val="249612160"/>
      </c:barChart>
      <c:catAx>
        <c:axId val="24961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12160"/>
        <c:crosses val="autoZero"/>
        <c:auto val="1"/>
        <c:lblAlgn val="ctr"/>
        <c:lblOffset val="100"/>
        <c:noMultiLvlLbl val="0"/>
      </c:catAx>
      <c:valAx>
        <c:axId val="249612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1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Random</a:t>
            </a:r>
            <a:r>
              <a:rPr lang="de-DE" sz="1800" baseline="0" dirty="0" smtClean="0"/>
              <a:t> vs. Random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59393</c:v>
                </c:pt>
                <c:pt idx="1">
                  <c:v>27620</c:v>
                </c:pt>
                <c:pt idx="2">
                  <c:v>12987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9621120"/>
        <c:axId val="249617760"/>
      </c:barChart>
      <c:catAx>
        <c:axId val="24962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17760"/>
        <c:crosses val="autoZero"/>
        <c:auto val="1"/>
        <c:lblAlgn val="ctr"/>
        <c:lblOffset val="100"/>
        <c:noMultiLvlLbl val="0"/>
      </c:catAx>
      <c:valAx>
        <c:axId val="24961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2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</a:t>
            </a:r>
            <a:r>
              <a:rPr lang="en-US" sz="1800" baseline="0" dirty="0" smtClean="0"/>
              <a:t> 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26102</c:v>
                </c:pt>
                <c:pt idx="1">
                  <c:v>14434</c:v>
                </c:pt>
                <c:pt idx="2">
                  <c:v>59464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9623360"/>
        <c:axId val="250717488"/>
      </c:barChart>
      <c:catAx>
        <c:axId val="24962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717488"/>
        <c:crosses val="autoZero"/>
        <c:auto val="1"/>
        <c:lblAlgn val="ctr"/>
        <c:lblOffset val="100"/>
        <c:noMultiLvlLbl val="0"/>
      </c:catAx>
      <c:valAx>
        <c:axId val="250717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2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Alpha(4) vs. Reflex(2)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7483</c:v>
                </c:pt>
                <c:pt idx="2">
                  <c:v>2517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9618880"/>
        <c:axId val="249620560"/>
      </c:barChart>
      <c:catAx>
        <c:axId val="24961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20560"/>
        <c:crosses val="autoZero"/>
        <c:auto val="1"/>
        <c:lblAlgn val="ctr"/>
        <c:lblOffset val="100"/>
        <c:noMultiLvlLbl val="0"/>
      </c:catAx>
      <c:valAx>
        <c:axId val="249620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1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Reflex(2) vs. Alpha(4)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1142</c:v>
                </c:pt>
                <c:pt idx="2">
                  <c:v>8858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9626720"/>
        <c:axId val="249627280"/>
      </c:barChart>
      <c:catAx>
        <c:axId val="24962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27280"/>
        <c:crosses val="autoZero"/>
        <c:auto val="1"/>
        <c:lblAlgn val="ctr"/>
        <c:lblOffset val="100"/>
        <c:noMultiLvlLbl val="0"/>
      </c:catAx>
      <c:valAx>
        <c:axId val="249627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2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Alpha vs. Alpha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10000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9629520"/>
        <c:axId val="249630080"/>
      </c:barChart>
      <c:catAx>
        <c:axId val="24962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30080"/>
        <c:crosses val="autoZero"/>
        <c:auto val="1"/>
        <c:lblAlgn val="ctr"/>
        <c:lblOffset val="100"/>
        <c:noMultiLvlLbl val="0"/>
      </c:catAx>
      <c:valAx>
        <c:axId val="249630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2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Reflex(2) vs. Reflex(2)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34914</c:v>
                </c:pt>
                <c:pt idx="1">
                  <c:v>10742</c:v>
                </c:pt>
                <c:pt idx="2">
                  <c:v>54344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9632320"/>
        <c:axId val="249632880"/>
      </c:barChart>
      <c:catAx>
        <c:axId val="24963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32880"/>
        <c:crosses val="autoZero"/>
        <c:auto val="1"/>
        <c:lblAlgn val="ctr"/>
        <c:lblOffset val="100"/>
        <c:noMultiLvlLbl val="0"/>
      </c:catAx>
      <c:valAx>
        <c:axId val="24963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63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Reflex(1) vs. Naive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Reflex(1)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100000</c:v>
                </c:pt>
                <c:pt idx="2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70012032"/>
        <c:axId val="174618896"/>
      </c:barChart>
      <c:catAx>
        <c:axId val="17001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618896"/>
        <c:crosses val="autoZero"/>
        <c:auto val="1"/>
        <c:lblAlgn val="ctr"/>
        <c:lblOffset val="100"/>
        <c:noMultiLvlLbl val="0"/>
      </c:catAx>
      <c:valAx>
        <c:axId val="174618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001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Naive vs. Reflex(1)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80926</c:v>
                </c:pt>
                <c:pt idx="2">
                  <c:v>19074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8371920"/>
        <c:axId val="248372480"/>
      </c:barChart>
      <c:catAx>
        <c:axId val="24837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372480"/>
        <c:crosses val="autoZero"/>
        <c:auto val="1"/>
        <c:lblAlgn val="ctr"/>
        <c:lblOffset val="100"/>
        <c:noMultiLvlLbl val="0"/>
      </c:catAx>
      <c:valAx>
        <c:axId val="248372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37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</a:t>
            </a:r>
            <a:r>
              <a:rPr lang="en-US" sz="1800" baseline="0" dirty="0" smtClean="0"/>
              <a:t> vs. Naive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Reflex(0)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42</c:v>
                </c:pt>
                <c:pt idx="1">
                  <c:v>98038</c:v>
                </c:pt>
                <c:pt idx="2">
                  <c:v>1920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8374720"/>
        <c:axId val="248375280"/>
      </c:barChart>
      <c:catAx>
        <c:axId val="2483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375280"/>
        <c:crosses val="autoZero"/>
        <c:auto val="1"/>
        <c:lblAlgn val="ctr"/>
        <c:lblOffset val="100"/>
        <c:noMultiLvlLbl val="0"/>
      </c:catAx>
      <c:valAx>
        <c:axId val="248375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3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Naive </a:t>
            </a:r>
            <a:r>
              <a:rPr lang="en-US" sz="1800" baseline="0" dirty="0" smtClean="0"/>
              <a:t>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80872</c:v>
                </c:pt>
                <c:pt idx="2">
                  <c:v>19128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8377520"/>
        <c:axId val="248378080"/>
      </c:barChart>
      <c:catAx>
        <c:axId val="24837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378080"/>
        <c:crosses val="autoZero"/>
        <c:auto val="1"/>
        <c:lblAlgn val="ctr"/>
        <c:lblOffset val="100"/>
        <c:noMultiLvlLbl val="0"/>
      </c:catAx>
      <c:valAx>
        <c:axId val="248378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377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Naive vs. </a:t>
            </a:r>
            <a:r>
              <a:rPr lang="de-DE" sz="1800" dirty="0" smtClean="0"/>
              <a:t>Reflex(2)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86586</c:v>
                </c:pt>
                <c:pt idx="2">
                  <c:v>13414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8382560"/>
        <c:axId val="248383120"/>
      </c:barChart>
      <c:catAx>
        <c:axId val="24838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383120"/>
        <c:crosses val="autoZero"/>
        <c:auto val="1"/>
        <c:lblAlgn val="ctr"/>
        <c:lblOffset val="100"/>
        <c:noMultiLvlLbl val="0"/>
      </c:catAx>
      <c:valAx>
        <c:axId val="248383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38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Reflex(2)</a:t>
            </a:r>
            <a:r>
              <a:rPr lang="en-US" baseline="0" dirty="0" smtClean="0"/>
              <a:t> vs. </a:t>
            </a:r>
            <a:r>
              <a:rPr lang="en-US" sz="1800" baseline="0" dirty="0" smtClean="0"/>
              <a:t>Naive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100000</c:v>
                </c:pt>
                <c:pt idx="2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8385360"/>
        <c:axId val="248385920"/>
      </c:barChart>
      <c:catAx>
        <c:axId val="24838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385920"/>
        <c:crosses val="autoZero"/>
        <c:auto val="1"/>
        <c:lblAlgn val="ctr"/>
        <c:lblOffset val="100"/>
        <c:noMultiLvlLbl val="0"/>
      </c:catAx>
      <c:valAx>
        <c:axId val="248385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385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CA95-1F7E-40AB-98C2-525508467FA4}" type="datetimeFigureOut">
              <a:rPr lang="de-DE" smtClean="0"/>
              <a:t>01.12.2016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C100-6608-4DCC-B0C9-2BC833494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Machen Sie sich mit der API vertraut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Entwickeln Sie einen zufällig spielenden Agenten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3C100-6608-4DCC-B0C9-2BC8334943D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63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Entwickeln Sie</a:t>
            </a:r>
            <a:r>
              <a:rPr lang="de-DE" baseline="0" dirty="0" smtClean="0"/>
              <a:t> einen reaktiven Agenten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Können Sie den Agenten noch Schlagen? </a:t>
            </a:r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 JA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3C100-6608-4DCC-B0C9-2BC8334943D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4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500000000000000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FFB9B448-9D56-4847-9449-FEA23C208484}" type="datetime1">
              <a:rPr lang="de-DE" smtClean="0"/>
              <a:t>01.12.2016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5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1F55-84DD-4CC8-9DC5-A961225D8AD0}" type="datetime1">
              <a:rPr lang="de-DE" smtClean="0"/>
              <a:t>01.12.2016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1D6-187C-4382-AA25-C433F49CFDE9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9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52ED-C230-4A26-B3C4-0B552D630415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D134-AFB6-44CF-BF5E-9AA63954F15F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2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5619-9EBD-4CE2-B9AB-29B9A9708D56}" type="datetime1">
              <a:rPr lang="de-DE" smtClean="0"/>
              <a:t>01.12.2016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81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AE1-DA64-4553-8450-F76990E95D17}" type="datetime1">
              <a:rPr lang="de-DE" smtClean="0"/>
              <a:t>01.12.2016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5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D5ED-9C58-444B-A9F3-09364A72AAA6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844-5603-498E-8854-01FDF44E05A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278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  <a:lvl2pPr>
              <a:defRPr>
                <a:latin typeface="Helvetica" panose="020B0500000000000000" pitchFamily="34" charset="0"/>
              </a:defRPr>
            </a:lvl2pPr>
            <a:lvl3pPr>
              <a:defRPr>
                <a:latin typeface="Helvetica" panose="020B0500000000000000" pitchFamily="34" charset="0"/>
              </a:defRPr>
            </a:lvl3pPr>
            <a:lvl4pPr>
              <a:defRPr>
                <a:latin typeface="Helvetica" panose="020B0500000000000000" pitchFamily="34" charset="0"/>
              </a:defRPr>
            </a:lvl4pPr>
            <a:lvl5pPr>
              <a:defRPr>
                <a:latin typeface="Helvetica" panose="020B0500000000000000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A2FC-1D94-4AFD-B13A-264307E66F0E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C0AE-0F7D-4F53-A2FC-117257E6363C}" type="datetime1">
              <a:rPr lang="de-DE" smtClean="0"/>
              <a:t>01.12.2016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A3D-FE15-4E66-B8EF-993BEB944775}" type="datetime1">
              <a:rPr lang="de-DE" smtClean="0"/>
              <a:t>01.12.2016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8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6FA3-E64C-4EE7-A4EB-8F83E8E9A7CE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655-9175-41F2-86F9-456F81B03D6B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BDD6-B3C4-4BA6-9B0A-C065E0514132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D439-E1FF-4A10-8D0F-32AF8651CAFC}" type="datetime1">
              <a:rPr lang="de-DE" smtClean="0"/>
              <a:t>01.12.2016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CB95F-FF94-40FD-9011-74B5D39A5779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3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chart" Target="../charts/chart13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27.xml"/><Relationship Id="rId7" Type="http://schemas.openxmlformats.org/officeDocument/2006/relationships/chart" Target="../charts/chart31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33.xml"/><Relationship Id="rId7" Type="http://schemas.openxmlformats.org/officeDocument/2006/relationships/chart" Target="../charts/chart37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6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Blatt 6</a:t>
            </a:r>
            <a:endParaRPr lang="de-DE" dirty="0">
              <a:latin typeface="Helvetica" panose="020B0500000000000000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F4D-1F15-45F0-B9F6-88473EBEFC5A}" type="datetime1">
              <a:rPr lang="de-DE" smtClean="0"/>
              <a:t>01.12.2016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 – Heuristiken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r>
              <a:rPr lang="de-DE" sz="2800" dirty="0" smtClean="0"/>
              <a:t>Tic-</a:t>
            </a:r>
            <a:r>
              <a:rPr lang="de-DE" sz="2800" dirty="0" err="1" smtClean="0"/>
              <a:t>Tac</a:t>
            </a:r>
            <a:r>
              <a:rPr lang="de-DE" sz="2800" dirty="0" smtClean="0"/>
              <a:t>-</a:t>
            </a:r>
            <a:r>
              <a:rPr lang="de-DE" sz="2800" dirty="0" err="1" smtClean="0"/>
              <a:t>Toe</a:t>
            </a:r>
            <a:r>
              <a:rPr lang="de-DE" sz="2800" dirty="0" smtClean="0"/>
              <a:t>: siehe Folie 7</a:t>
            </a:r>
          </a:p>
          <a:p>
            <a:r>
              <a:rPr lang="de-DE" sz="2800" dirty="0" smtClean="0"/>
              <a:t>4 Gewinnt: (Negative Punkte für Gegner) </a:t>
            </a:r>
          </a:p>
          <a:p>
            <a:pPr lvl="1"/>
            <a:r>
              <a:rPr lang="de-DE" sz="2600" dirty="0" smtClean="0"/>
              <a:t>1000 Punkte für Sieg</a:t>
            </a:r>
            <a:endParaRPr lang="de-DE" sz="2600" dirty="0"/>
          </a:p>
          <a:p>
            <a:pPr lvl="1"/>
            <a:r>
              <a:rPr lang="de-DE" sz="2600" dirty="0" smtClean="0"/>
              <a:t>100 Punkte für 3 in einer Reihe (noch gewinnbar)</a:t>
            </a:r>
          </a:p>
          <a:p>
            <a:pPr lvl="1"/>
            <a:r>
              <a:rPr lang="de-DE" sz="2600" dirty="0" smtClean="0"/>
              <a:t>10 Punkte für 2 in einer Reihe (noch gewinnbar)</a:t>
            </a:r>
          </a:p>
          <a:p>
            <a:pPr lvl="1"/>
            <a:r>
              <a:rPr lang="de-DE" sz="2600" dirty="0" smtClean="0"/>
              <a:t>1 Punkt für 1 in einer Reihe  (noch gewinnbar)</a:t>
            </a:r>
          </a:p>
          <a:p>
            <a:pPr lvl="1"/>
            <a:r>
              <a:rPr lang="de-DE" sz="2600" dirty="0" smtClean="0"/>
              <a:t>Doppelte Punktzahl wenn Reihe in beide Richtungen noch gewinnbar</a:t>
            </a:r>
          </a:p>
          <a:p>
            <a:pPr lvl="1"/>
            <a:r>
              <a:rPr lang="de-DE" sz="2600" dirty="0" smtClean="0"/>
              <a:t>0 Punkte für leere oder nicht gewinnbare Reihen</a:t>
            </a:r>
          </a:p>
        </p:txBody>
      </p:sp>
    </p:spTree>
    <p:extLst>
      <p:ext uri="{BB962C8B-B14F-4D97-AF65-F5344CB8AC3E}">
        <p14:creationId xmlns:p14="http://schemas.microsoft.com/office/powerpoint/2010/main" val="20807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55200030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073681604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2445421045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388938667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550813322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2188700204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5667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61039401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558156117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701227236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101394430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060418989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973660241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5217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13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929331252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332678466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549895227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2352973682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745477367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1465254900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7932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87118609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321951078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644045530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345566576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190719202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197860793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152729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45120826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804086229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3564469398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747745863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744454030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065202111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7" y="1719398"/>
            <a:ext cx="661855" cy="57976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6" y="4495579"/>
            <a:ext cx="661855" cy="5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0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42720717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268820772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352215307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104720467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39770166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2139027247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8" name="Grafik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7" y="1719398"/>
            <a:ext cx="661855" cy="57976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6" y="4495579"/>
            <a:ext cx="661855" cy="5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smtClean="0"/>
              <a:t>Minimax bzw. Alpha-Beta Algorithmus:</a:t>
            </a:r>
          </a:p>
          <a:p>
            <a:pPr marL="0" indent="0">
              <a:buNone/>
            </a:pPr>
            <a:r>
              <a:rPr lang="de-DE" sz="1600" dirty="0"/>
              <a:t>https://www.ntu.edu.sg/home/ehchua/programming/java/JavaGame_TicTacToe_AI.html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14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610" y="2564978"/>
            <a:ext cx="9404723" cy="1601713"/>
          </a:xfrm>
        </p:spPr>
        <p:txBody>
          <a:bodyPr/>
          <a:lstStyle/>
          <a:p>
            <a:pPr algn="ctr"/>
            <a:r>
              <a:rPr lang="de-DE" sz="9600" dirty="0" smtClean="0">
                <a:latin typeface="Helvetica BQ" pitchFamily="50" charset="0"/>
              </a:rPr>
              <a:t>Ende</a:t>
            </a:r>
            <a:endParaRPr lang="de-DE" sz="9600" dirty="0">
              <a:latin typeface="Helvetica BQ" pitchFamily="50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98610" y="4166691"/>
            <a:ext cx="9404723" cy="633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dirty="0" smtClean="0"/>
              <a:t>Vielen Dank für die Aufmerksamkeit!</a:t>
            </a:r>
            <a:endParaRPr lang="de-DE" sz="2600" dirty="0" smtClean="0"/>
          </a:p>
        </p:txBody>
      </p:sp>
    </p:spTree>
    <p:extLst>
      <p:ext uri="{BB962C8B-B14F-4D97-AF65-F5344CB8AC3E}">
        <p14:creationId xmlns:p14="http://schemas.microsoft.com/office/powerpoint/2010/main" val="221525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 – zufälliger Agent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List&lt;Move&gt;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&lt;Move&gt;();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i, j;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- 1);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maxTries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*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lvl="3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3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3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Move(i, j);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triedMoves.contains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2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triedMoves.add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board.read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(i, j) ==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FieldState.EMPTY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maxTries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null;</a:t>
            </a: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 - Reaktiv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1518" y="1447800"/>
            <a:ext cx="9058335" cy="4800599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Regeln:</a:t>
            </a:r>
          </a:p>
          <a:p>
            <a:pPr>
              <a:buFontTx/>
              <a:buChar char="-"/>
            </a:pPr>
            <a:r>
              <a:rPr lang="de-DE" sz="2800" dirty="0" smtClean="0"/>
              <a:t>Wenn ich gewinnen kann, tue ich das.</a:t>
            </a:r>
          </a:p>
          <a:p>
            <a:pPr>
              <a:buFontTx/>
              <a:buChar char="-"/>
            </a:pPr>
            <a:r>
              <a:rPr lang="de-DE" sz="2800" dirty="0" smtClean="0"/>
              <a:t>Wenn der Gegner gewinnen kann, verhindere ich das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1) </a:t>
            </a:r>
            <a:r>
              <a:rPr lang="en-US" sz="2800" dirty="0" err="1" smtClean="0"/>
              <a:t>Erzeuge</a:t>
            </a:r>
            <a:r>
              <a:rPr lang="en-US" sz="2800" dirty="0" smtClean="0"/>
              <a:t> “</a:t>
            </a:r>
            <a:r>
              <a:rPr lang="en-US" sz="2800" dirty="0" err="1" smtClean="0"/>
              <a:t>Zwickmühlen</a:t>
            </a:r>
            <a:r>
              <a:rPr lang="en-US" sz="2800" dirty="0" smtClean="0"/>
              <a:t>”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2) </a:t>
            </a:r>
            <a:r>
              <a:rPr lang="en-US" sz="2800" dirty="0" err="1" smtClean="0"/>
              <a:t>Verhindere</a:t>
            </a:r>
            <a:r>
              <a:rPr lang="en-US" sz="2800" dirty="0" smtClean="0"/>
              <a:t> “</a:t>
            </a:r>
            <a:r>
              <a:rPr lang="en-US" sz="2800" dirty="0" err="1" smtClean="0"/>
              <a:t>Zwickmühlen</a:t>
            </a:r>
            <a:r>
              <a:rPr lang="en-US" sz="2800" dirty="0" smtClean="0"/>
              <a:t>”</a:t>
            </a:r>
          </a:p>
          <a:p>
            <a:pPr marL="0" indent="0">
              <a:buNone/>
            </a:pPr>
            <a:r>
              <a:rPr lang="en-US" sz="2800" dirty="0" smtClean="0"/>
              <a:t>SONST: </a:t>
            </a:r>
            <a:r>
              <a:rPr lang="en-US" sz="2800" dirty="0" err="1" smtClean="0"/>
              <a:t>Zufällig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 </a:t>
            </a:r>
            <a:r>
              <a:rPr lang="en-US" sz="2800" dirty="0" err="1" smtClean="0">
                <a:sym typeface="Wingdings" panose="05000000000000000000" pitchFamily="2" charset="2"/>
              </a:rPr>
              <a:t>Kann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noch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geschlagen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werden</a:t>
            </a:r>
            <a:endParaRPr lang="en-US" sz="28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 - Reaktiv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4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Player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board.getPossibleMoves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board.isWonBy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winning.add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board.undoMove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getForkMoves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Player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&lt;Move&gt;();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board.getPossibleMoves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winningMoves.size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1)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forking.add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board.undoMove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forking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9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 - Reaktiv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winningOpponentMoves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winningOpponentMoves.isEmpty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winningOpponentMoves.get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1)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getForkMoves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2)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forkOpponentMoves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getForkMoves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forkOpponentMoves.isEmpty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forkOpponentMoves.get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super.getMove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734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1c – Minimax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 //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gameover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all legal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score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min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+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&lt;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score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// Initial Call</a:t>
            </a:r>
          </a:p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(9,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/>
              <a:t>1c – </a:t>
            </a:r>
            <a:r>
              <a:rPr lang="de-DE" dirty="0" smtClean="0"/>
              <a:t>Minimax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800" dirty="0">
                <a:solidFill>
                  <a:srgbClr val="FFFF00"/>
                </a:solidFill>
              </a:rPr>
              <a:t>Score</a:t>
            </a:r>
            <a:r>
              <a:rPr lang="de-DE" sz="2800" dirty="0"/>
              <a:t> Berechnung </a:t>
            </a:r>
            <a:r>
              <a:rPr lang="de-DE" sz="2800" dirty="0" smtClean="0"/>
              <a:t>(Einfach):</a:t>
            </a:r>
            <a:endParaRPr lang="de-DE" sz="2800" dirty="0"/>
          </a:p>
          <a:p>
            <a:r>
              <a:rPr lang="de-DE" sz="2800" dirty="0"/>
              <a:t>+1 für Sieg , -1 für Niederlage, Sonst </a:t>
            </a:r>
            <a:r>
              <a:rPr lang="de-DE" sz="2800" dirty="0" smtClean="0"/>
              <a:t>0</a:t>
            </a:r>
          </a:p>
          <a:p>
            <a:endParaRPr lang="de-DE" sz="2800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FFFF00"/>
                </a:solidFill>
              </a:rPr>
              <a:t>Score</a:t>
            </a:r>
            <a:r>
              <a:rPr lang="de-DE" sz="2800" dirty="0" smtClean="0"/>
              <a:t> </a:t>
            </a:r>
            <a:r>
              <a:rPr lang="de-DE" sz="2800" dirty="0" smtClean="0"/>
              <a:t>Berechnung (Heuristisch):</a:t>
            </a:r>
          </a:p>
          <a:p>
            <a:r>
              <a:rPr lang="en-US" sz="2800" dirty="0" smtClean="0"/>
              <a:t>+</a:t>
            </a:r>
            <a:r>
              <a:rPr lang="en-US" sz="2800" dirty="0"/>
              <a:t>100 </a:t>
            </a:r>
            <a:r>
              <a:rPr lang="en-US" sz="2800" dirty="0" err="1" smtClean="0"/>
              <a:t>für</a:t>
            </a:r>
            <a:r>
              <a:rPr lang="en-US" sz="2800" dirty="0" smtClean="0"/>
              <a:t> 3 in </a:t>
            </a:r>
            <a:r>
              <a:rPr lang="en-US" sz="2800" dirty="0" err="1" smtClean="0"/>
              <a:t>einer</a:t>
            </a:r>
            <a:r>
              <a:rPr lang="en-US" sz="2800" dirty="0" smtClean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 = </a:t>
            </a:r>
            <a:r>
              <a:rPr lang="en-US" sz="2800" dirty="0" err="1" smtClean="0"/>
              <a:t>Sieg</a:t>
            </a:r>
            <a:endParaRPr lang="en-US" sz="2800" dirty="0" smtClean="0"/>
          </a:p>
          <a:p>
            <a:r>
              <a:rPr lang="en-US" sz="2800" dirty="0" smtClean="0"/>
              <a:t>+</a:t>
            </a:r>
            <a:r>
              <a:rPr lang="en-US" sz="2800" dirty="0"/>
              <a:t>10 </a:t>
            </a:r>
            <a:r>
              <a:rPr lang="en-US" sz="2800" dirty="0" err="1"/>
              <a:t>für</a:t>
            </a:r>
            <a:r>
              <a:rPr lang="en-US" sz="2800" dirty="0"/>
              <a:t> </a:t>
            </a:r>
            <a:r>
              <a:rPr lang="en-US" sz="2800" dirty="0" smtClean="0"/>
              <a:t>2 </a:t>
            </a:r>
            <a:r>
              <a:rPr lang="en-US" sz="2800" dirty="0"/>
              <a:t>in </a:t>
            </a:r>
            <a:r>
              <a:rPr lang="en-US" sz="2800" dirty="0" err="1"/>
              <a:t>einer</a:t>
            </a:r>
            <a:r>
              <a:rPr lang="en-US" sz="2800" dirty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 (</a:t>
            </a:r>
            <a:r>
              <a:rPr lang="en-US" sz="2800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err="1" smtClean="0"/>
              <a:t>leeres</a:t>
            </a:r>
            <a:r>
              <a:rPr lang="en-US" sz="2800" dirty="0" smtClean="0"/>
              <a:t> Feld)</a:t>
            </a:r>
            <a:endParaRPr lang="en-US" sz="2800" dirty="0"/>
          </a:p>
          <a:p>
            <a:r>
              <a:rPr lang="en-US" sz="2800" dirty="0"/>
              <a:t>+1 </a:t>
            </a:r>
            <a:r>
              <a:rPr lang="en-US" sz="2800" dirty="0" err="1"/>
              <a:t>für</a:t>
            </a:r>
            <a:r>
              <a:rPr lang="en-US" sz="2800" dirty="0"/>
              <a:t> </a:t>
            </a:r>
            <a:r>
              <a:rPr lang="en-US" sz="2800" dirty="0" smtClean="0"/>
              <a:t>1 in </a:t>
            </a:r>
            <a:r>
              <a:rPr lang="en-US" sz="2800" dirty="0" err="1"/>
              <a:t>einer</a:t>
            </a:r>
            <a:r>
              <a:rPr lang="en-US" sz="2800" dirty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 (</a:t>
            </a:r>
            <a:r>
              <a:rPr lang="en-US" sz="2800" dirty="0" err="1" smtClean="0"/>
              <a:t>zwei</a:t>
            </a:r>
            <a:r>
              <a:rPr lang="en-US" sz="2800" dirty="0" smtClean="0"/>
              <a:t> </a:t>
            </a:r>
            <a:r>
              <a:rPr lang="en-US" sz="2800" dirty="0" err="1" smtClean="0"/>
              <a:t>leere</a:t>
            </a:r>
            <a:r>
              <a:rPr lang="en-US" sz="2800" dirty="0" smtClean="0"/>
              <a:t> Felder)</a:t>
            </a:r>
          </a:p>
          <a:p>
            <a:r>
              <a:rPr lang="en-US" sz="2800" dirty="0" err="1" smtClean="0"/>
              <a:t>Sonst</a:t>
            </a:r>
            <a:r>
              <a:rPr lang="en-US" sz="2800" dirty="0" smtClean="0"/>
              <a:t> 0 (</a:t>
            </a:r>
            <a:r>
              <a:rPr lang="en-US" sz="2800" dirty="0" err="1" smtClean="0"/>
              <a:t>leere</a:t>
            </a:r>
            <a:r>
              <a:rPr lang="en-US" sz="2800" dirty="0" smtClean="0"/>
              <a:t> </a:t>
            </a:r>
            <a:r>
              <a:rPr lang="en-US" sz="2800" dirty="0" err="1" smtClean="0"/>
              <a:t>oder</a:t>
            </a:r>
            <a:r>
              <a:rPr lang="en-US" sz="2800" dirty="0" smtClean="0"/>
              <a:t> </a:t>
            </a:r>
            <a:r>
              <a:rPr lang="en-US" sz="2800" dirty="0" err="1" smtClean="0"/>
              <a:t>nicht</a:t>
            </a:r>
            <a:r>
              <a:rPr lang="en-US" sz="2800" dirty="0" smtClean="0"/>
              <a:t> </a:t>
            </a:r>
            <a:r>
              <a:rPr lang="en-US" sz="2800" dirty="0" err="1" smtClean="0"/>
              <a:t>gewinnbare</a:t>
            </a:r>
            <a:r>
              <a:rPr lang="en-US" sz="2800" dirty="0" smtClean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de-DE" sz="2800" dirty="0" smtClean="0"/>
              <a:t>Negative </a:t>
            </a:r>
            <a:r>
              <a:rPr lang="de-DE" sz="2800" dirty="0" err="1" smtClean="0"/>
              <a:t>Scores</a:t>
            </a:r>
            <a:r>
              <a:rPr lang="de-DE" sz="2800" dirty="0" smtClean="0"/>
              <a:t> für Gegner</a:t>
            </a:r>
          </a:p>
          <a:p>
            <a:pPr marL="0" indent="0">
              <a:buNone/>
            </a:pPr>
            <a:endParaRPr lang="de-DE" sz="2800" dirty="0" smtClean="0"/>
          </a:p>
          <a:p>
            <a:pPr>
              <a:buFontTx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544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1d – Alpha-Beta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alphaBeta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gameover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all legal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&gt;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score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(alpha &gt;= beta) break;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beta cut-off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endParaRPr lang="de-DE" sz="1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de-DE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&lt;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score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(alpha &gt;= beta) break;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alpha cut-off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endParaRPr lang="de-DE" sz="1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// Initial Call</a:t>
            </a:r>
          </a:p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(9,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+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smtClean="0"/>
              <a:t>Aufgabe </a:t>
            </a:r>
            <a:r>
              <a:rPr lang="de-DE" sz="4400" dirty="0"/>
              <a:t>1d – Alpha-Beta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351876"/>
              </p:ext>
            </p:extLst>
          </p:nvPr>
        </p:nvGraphicFramePr>
        <p:xfrm>
          <a:off x="550864" y="1447800"/>
          <a:ext cx="8878144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9</a:t>
            </a:fld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1104405" y="5660204"/>
            <a:ext cx="8945448" cy="588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sz="2800" dirty="0" smtClean="0"/>
              <a:t>Laufzeit </a:t>
            </a:r>
            <a:r>
              <a:rPr lang="de-DE" sz="2800" dirty="0" smtClean="0"/>
              <a:t>wird mit </a:t>
            </a:r>
            <a:r>
              <a:rPr lang="de-DE" sz="2800" dirty="0" smtClean="0"/>
              <a:t>steigender Suchtiefe deutlich verbessert</a:t>
            </a:r>
          </a:p>
          <a:p>
            <a:pPr>
              <a:buFontTx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8917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987</Words>
  <Application>Microsoft Office PowerPoint</Application>
  <PresentationFormat>Breitbild</PresentationFormat>
  <Paragraphs>256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Helvetica</vt:lpstr>
      <vt:lpstr>Helvetica BQ</vt:lpstr>
      <vt:lpstr>Wingdings</vt:lpstr>
      <vt:lpstr>Wingdings 3</vt:lpstr>
      <vt:lpstr>Ion</vt:lpstr>
      <vt:lpstr>Präsentation Blatt 6</vt:lpstr>
      <vt:lpstr>Aufgabe 1a – zufälliger Agent</vt:lpstr>
      <vt:lpstr>Aufgabe 1b - Reaktiv</vt:lpstr>
      <vt:lpstr>Aufgabe 1b - Reaktiv</vt:lpstr>
      <vt:lpstr>Aufgabe 1b - Reaktiv</vt:lpstr>
      <vt:lpstr>Aufgabe 1c – Minimax</vt:lpstr>
      <vt:lpstr>Aufgabe 1c – Minimax</vt:lpstr>
      <vt:lpstr>Aufgabe 1d – Alpha-Beta</vt:lpstr>
      <vt:lpstr>Aufgabe 1d – Alpha-Beta</vt:lpstr>
      <vt:lpstr>Aufgabe 1e – Heuristiken</vt:lpstr>
      <vt:lpstr>Strategie Vergleich</vt:lpstr>
      <vt:lpstr>Strategie Vergleich</vt:lpstr>
      <vt:lpstr>Strategie Vergleich</vt:lpstr>
      <vt:lpstr>Strategie Vergleich</vt:lpstr>
      <vt:lpstr>Strategie Vergleich</vt:lpstr>
      <vt:lpstr>Strategie Vergleich</vt:lpstr>
      <vt:lpstr>PowerPoint-Präsentation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Blatt 2</dc:title>
  <dc:creator>David Winter</dc:creator>
  <cp:lastModifiedBy>David Winter</cp:lastModifiedBy>
  <cp:revision>129</cp:revision>
  <dcterms:created xsi:type="dcterms:W3CDTF">2016-10-28T12:29:11Z</dcterms:created>
  <dcterms:modified xsi:type="dcterms:W3CDTF">2016-12-01T17:57:01Z</dcterms:modified>
</cp:coreProperties>
</file>