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0"/>
  </p:notesMasterIdLst>
  <p:sldIdLst>
    <p:sldId id="256" r:id="rId2"/>
    <p:sldId id="257" r:id="rId3"/>
    <p:sldId id="259" r:id="rId4"/>
    <p:sldId id="276" r:id="rId5"/>
    <p:sldId id="277" r:id="rId6"/>
    <p:sldId id="264" r:id="rId7"/>
    <p:sldId id="266" r:id="rId8"/>
    <p:sldId id="267" r:id="rId9"/>
    <p:sldId id="262" r:id="rId10"/>
    <p:sldId id="274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3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MiniMax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MiniMax</a:t>
            </a:r>
            <a:r>
              <a:rPr lang="en-US" baseline="0" dirty="0" smtClean="0"/>
              <a:t>  &lt;-&gt; </a:t>
            </a:r>
            <a:r>
              <a:rPr lang="en-US" baseline="0" dirty="0" err="1" smtClean="0"/>
              <a:t>AlphaBeta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AlphaBeta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Knoten Ersparniss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Tiefe 2</c:v>
                </c:pt>
                <c:pt idx="1">
                  <c:v>Tiefe 3</c:v>
                </c:pt>
                <c:pt idx="2">
                  <c:v>Tiefe 4</c:v>
                </c:pt>
                <c:pt idx="3">
                  <c:v>Tiefe 5</c:v>
                </c:pt>
                <c:pt idx="4">
                  <c:v>Tiefe 6</c:v>
                </c:pt>
                <c:pt idx="5">
                  <c:v>Tiefe 7</c:v>
                </c:pt>
                <c:pt idx="6">
                  <c:v>Tiefe 8</c:v>
                </c:pt>
                <c:pt idx="7">
                  <c:v>Tiefe 9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33.33</c:v>
                </c:pt>
                <c:pt idx="1">
                  <c:v>46.62</c:v>
                </c:pt>
                <c:pt idx="2">
                  <c:v>74.61</c:v>
                </c:pt>
                <c:pt idx="3">
                  <c:v>77.989999999999995</c:v>
                </c:pt>
                <c:pt idx="4">
                  <c:v>89.63</c:v>
                </c:pt>
                <c:pt idx="5">
                  <c:v>90.08</c:v>
                </c:pt>
                <c:pt idx="6">
                  <c:v>94.01</c:v>
                </c:pt>
                <c:pt idx="7">
                  <c:v>94.47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711904"/>
        <c:axId val="286715264"/>
      </c:lineChart>
      <c:catAx>
        <c:axId val="28671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6715264"/>
        <c:crosses val="autoZero"/>
        <c:auto val="1"/>
        <c:lblAlgn val="ctr"/>
        <c:lblOffset val="100"/>
        <c:noMultiLvlLbl val="0"/>
      </c:catAx>
      <c:valAx>
        <c:axId val="286715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Ersparniss</a:t>
                </a:r>
                <a:r>
                  <a:rPr lang="de-DE" dirty="0" smtClean="0"/>
                  <a:t> in %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671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Reflex(1) </a:t>
            </a:r>
            <a:r>
              <a:rPr lang="en-US" sz="1800" b="0" i="0" baseline="0" dirty="0" smtClean="0">
                <a:effectLst/>
              </a:rPr>
              <a:t>vs</a:t>
            </a:r>
            <a:r>
              <a:rPr lang="en-US" sz="1800" b="0" i="0" baseline="0" dirty="0" smtClean="0">
                <a:effectLst/>
              </a:rPr>
              <a:t>. Random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1027</c:v>
                </c:pt>
                <c:pt idx="1">
                  <c:v>93622</c:v>
                </c:pt>
                <c:pt idx="2">
                  <c:v>5351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7773472"/>
        <c:axId val="237779072"/>
      </c:barChart>
      <c:catAx>
        <c:axId val="23777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779072"/>
        <c:crosses val="autoZero"/>
        <c:auto val="1"/>
        <c:lblAlgn val="ctr"/>
        <c:lblOffset val="100"/>
        <c:noMultiLvlLbl val="0"/>
      </c:catAx>
      <c:valAx>
        <c:axId val="237779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77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Random </a:t>
            </a:r>
            <a:r>
              <a:rPr lang="en-US" sz="1800" b="0" i="0" baseline="0" dirty="0" smtClean="0">
                <a:effectLst/>
              </a:rPr>
              <a:t>vs. Reflex(1)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4935</c:v>
                </c:pt>
                <c:pt idx="1">
                  <c:v>72563</c:v>
                </c:pt>
                <c:pt idx="2">
                  <c:v>22502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0817056"/>
        <c:axId val="230821536"/>
      </c:barChart>
      <c:catAx>
        <c:axId val="23081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821536"/>
        <c:crosses val="autoZero"/>
        <c:auto val="1"/>
        <c:lblAlgn val="ctr"/>
        <c:lblOffset val="100"/>
        <c:noMultiLvlLbl val="0"/>
      </c:catAx>
      <c:valAx>
        <c:axId val="230821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81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</a:t>
            </a:r>
            <a:r>
              <a:rPr lang="en-US" sz="1800" dirty="0" smtClean="0"/>
              <a:t>)</a:t>
            </a:r>
            <a:r>
              <a:rPr lang="en-US" sz="1800" baseline="0" dirty="0" smtClean="0"/>
              <a:t> vs. </a:t>
            </a:r>
            <a:r>
              <a:rPr lang="en-US" sz="1800" baseline="0" dirty="0" smtClean="0"/>
              <a:t>Random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Reflex(0)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1763</c:v>
                </c:pt>
                <c:pt idx="1">
                  <c:v>88866</c:v>
                </c:pt>
                <c:pt idx="2">
                  <c:v>9371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0818176"/>
        <c:axId val="230823216"/>
      </c:barChart>
      <c:catAx>
        <c:axId val="23081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823216"/>
        <c:crosses val="autoZero"/>
        <c:auto val="1"/>
        <c:lblAlgn val="ctr"/>
        <c:lblOffset val="100"/>
        <c:noMultiLvlLbl val="0"/>
      </c:catAx>
      <c:valAx>
        <c:axId val="230823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81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Random </a:t>
            </a:r>
            <a:r>
              <a:rPr lang="en-US" sz="1800" baseline="0" dirty="0" smtClean="0"/>
              <a:t>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4955</c:v>
                </c:pt>
                <c:pt idx="1">
                  <c:v>69443</c:v>
                </c:pt>
                <c:pt idx="2">
                  <c:v>25602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3855248"/>
        <c:axId val="233849088"/>
      </c:barChart>
      <c:catAx>
        <c:axId val="23385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3849088"/>
        <c:crosses val="autoZero"/>
        <c:auto val="1"/>
        <c:lblAlgn val="ctr"/>
        <c:lblOffset val="100"/>
        <c:noMultiLvlLbl val="0"/>
      </c:catAx>
      <c:valAx>
        <c:axId val="233849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385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Random </a:t>
            </a:r>
            <a:r>
              <a:rPr lang="de-DE" sz="1800" dirty="0"/>
              <a:t>vs. </a:t>
            </a:r>
            <a:r>
              <a:rPr lang="de-DE" sz="1800" dirty="0" smtClean="0"/>
              <a:t>Reflex(2)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3121</c:v>
                </c:pt>
                <c:pt idx="1">
                  <c:v>67982</c:v>
                </c:pt>
                <c:pt idx="2">
                  <c:v>28897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5997888"/>
        <c:axId val="255995088"/>
      </c:barChart>
      <c:catAx>
        <c:axId val="25599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5995088"/>
        <c:crosses val="autoZero"/>
        <c:auto val="1"/>
        <c:lblAlgn val="ctr"/>
        <c:lblOffset val="100"/>
        <c:noMultiLvlLbl val="0"/>
      </c:catAx>
      <c:valAx>
        <c:axId val="25599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599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Reflex(2)</a:t>
            </a:r>
            <a:r>
              <a:rPr lang="en-US" sz="1800" baseline="0" dirty="0" smtClean="0"/>
              <a:t> vs. Random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912</c:v>
                </c:pt>
                <c:pt idx="1">
                  <c:v>93605</c:v>
                </c:pt>
                <c:pt idx="2">
                  <c:v>5483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89469872"/>
        <c:axId val="248852912"/>
      </c:barChart>
      <c:catAx>
        <c:axId val="28946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852912"/>
        <c:crosses val="autoZero"/>
        <c:auto val="1"/>
        <c:lblAlgn val="ctr"/>
        <c:lblOffset val="100"/>
        <c:noMultiLvlLbl val="0"/>
      </c:catAx>
      <c:valAx>
        <c:axId val="24885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946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</a:t>
            </a:r>
            <a:r>
              <a:rPr lang="en-US" sz="1800" b="0" i="0" baseline="0" dirty="0" smtClean="0">
                <a:effectLst/>
              </a:rPr>
              <a:t>vs. </a:t>
            </a:r>
            <a:r>
              <a:rPr lang="en-US" sz="1800" b="0" i="0" baseline="0" dirty="0" smtClean="0">
                <a:effectLst/>
              </a:rPr>
              <a:t>Reflex(0)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8434</c:v>
                </c:pt>
                <c:pt idx="1">
                  <c:v>51300</c:v>
                </c:pt>
                <c:pt idx="2">
                  <c:v>40266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0355840"/>
        <c:axId val="250358080"/>
      </c:barChart>
      <c:catAx>
        <c:axId val="25035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358080"/>
        <c:crosses val="autoZero"/>
        <c:auto val="1"/>
        <c:lblAlgn val="ctr"/>
        <c:lblOffset val="100"/>
        <c:noMultiLvlLbl val="0"/>
      </c:catAx>
      <c:valAx>
        <c:axId val="250358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035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Reflex(0) </a:t>
            </a:r>
            <a:r>
              <a:rPr lang="en-US" sz="1800" b="0" i="0" baseline="0" dirty="0" smtClean="0">
                <a:effectLst/>
              </a:rPr>
              <a:t>vs. </a:t>
            </a:r>
            <a:r>
              <a:rPr lang="en-US" sz="1800" b="0" i="0" baseline="0" dirty="0" smtClean="0">
                <a:effectLst/>
              </a:rPr>
              <a:t>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17944</c:v>
                </c:pt>
                <c:pt idx="1">
                  <c:v>19813</c:v>
                </c:pt>
                <c:pt idx="2">
                  <c:v>62243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6736496"/>
        <c:axId val="236737616"/>
      </c:barChart>
      <c:catAx>
        <c:axId val="23673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6737616"/>
        <c:crosses val="autoZero"/>
        <c:auto val="1"/>
        <c:lblAlgn val="ctr"/>
        <c:lblOffset val="100"/>
        <c:noMultiLvlLbl val="0"/>
      </c:catAx>
      <c:valAx>
        <c:axId val="236737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673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Reflex(1)</a:t>
            </a:r>
            <a:r>
              <a:rPr lang="en-US" sz="1800" baseline="0" dirty="0" smtClean="0"/>
              <a:t> </a:t>
            </a:r>
            <a:r>
              <a:rPr lang="en-US" sz="1800" baseline="0" dirty="0" smtClean="0"/>
              <a:t>vs. </a:t>
            </a:r>
            <a:r>
              <a:rPr lang="en-US" sz="1800" baseline="0" dirty="0" smtClean="0"/>
              <a:t>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11229</c:v>
                </c:pt>
                <c:pt idx="1">
                  <c:v>52421</c:v>
                </c:pt>
                <c:pt idx="2">
                  <c:v>37350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7357856"/>
        <c:axId val="232899072"/>
      </c:barChart>
      <c:catAx>
        <c:axId val="14735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2899072"/>
        <c:crosses val="autoZero"/>
        <c:auto val="1"/>
        <c:lblAlgn val="ctr"/>
        <c:lblOffset val="100"/>
        <c:noMultiLvlLbl val="0"/>
      </c:catAx>
      <c:valAx>
        <c:axId val="232899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35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 </a:t>
            </a:r>
            <a:r>
              <a:rPr lang="en-US" sz="1800" baseline="0" dirty="0" smtClean="0"/>
              <a:t>vs. </a:t>
            </a:r>
            <a:r>
              <a:rPr lang="en-US" sz="1800" baseline="0" dirty="0" smtClean="0"/>
              <a:t>Reflex(1)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26013</c:v>
                </c:pt>
                <c:pt idx="1">
                  <c:v>23183</c:v>
                </c:pt>
                <c:pt idx="2">
                  <c:v>50804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2901312"/>
        <c:axId val="232901872"/>
      </c:barChart>
      <c:catAx>
        <c:axId val="2329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2901872"/>
        <c:crosses val="autoZero"/>
        <c:auto val="1"/>
        <c:lblAlgn val="ctr"/>
        <c:lblOffset val="100"/>
        <c:noMultiLvlLbl val="0"/>
      </c:catAx>
      <c:valAx>
        <c:axId val="23290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290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Naive vs. </a:t>
            </a:r>
            <a:r>
              <a:rPr lang="de-DE" sz="1800" dirty="0"/>
              <a:t>Random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Random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87265</c:v>
                </c:pt>
                <c:pt idx="1">
                  <c:v>10543</c:v>
                </c:pt>
                <c:pt idx="2">
                  <c:v>2192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6276080"/>
        <c:axId val="146562736"/>
      </c:barChart>
      <c:catAx>
        <c:axId val="14627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562736"/>
        <c:crosses val="autoZero"/>
        <c:auto val="1"/>
        <c:lblAlgn val="ctr"/>
        <c:lblOffset val="100"/>
        <c:noMultiLvlLbl val="0"/>
      </c:catAx>
      <c:valAx>
        <c:axId val="14656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27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Reflex(1) </a:t>
            </a:r>
            <a:r>
              <a:rPr lang="de-DE" sz="1800" dirty="0"/>
              <a:t>vs. </a:t>
            </a:r>
            <a:r>
              <a:rPr lang="de-DE" sz="1800" dirty="0" smtClean="0"/>
              <a:t>Reflex(2)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Reflex(1)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34619</c:v>
                </c:pt>
                <c:pt idx="1">
                  <c:v>14603</c:v>
                </c:pt>
                <c:pt idx="2">
                  <c:v>50778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7300592"/>
        <c:axId val="257768240"/>
      </c:barChart>
      <c:catAx>
        <c:axId val="14730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768240"/>
        <c:crosses val="autoZero"/>
        <c:auto val="1"/>
        <c:lblAlgn val="ctr"/>
        <c:lblOffset val="100"/>
        <c:noMultiLvlLbl val="0"/>
      </c:catAx>
      <c:valAx>
        <c:axId val="25776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30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Reflex(2)</a:t>
            </a:r>
            <a:r>
              <a:rPr lang="en-US" sz="1800" baseline="0" dirty="0" smtClean="0"/>
              <a:t> vs. </a:t>
            </a:r>
            <a:r>
              <a:rPr lang="en-US" sz="1800" baseline="0" dirty="0" smtClean="0"/>
              <a:t>Reflex(1)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Reflex(1)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11303</c:v>
                </c:pt>
                <c:pt idx="1">
                  <c:v>51609</c:v>
                </c:pt>
                <c:pt idx="2">
                  <c:v>37088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79986000"/>
        <c:axId val="279984880"/>
      </c:barChart>
      <c:catAx>
        <c:axId val="27998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9984880"/>
        <c:crosses val="autoZero"/>
        <c:auto val="1"/>
        <c:lblAlgn val="ctr"/>
        <c:lblOffset val="100"/>
        <c:noMultiLvlLbl val="0"/>
      </c:catAx>
      <c:valAx>
        <c:axId val="27998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998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 </a:t>
            </a:r>
            <a:r>
              <a:rPr lang="en-US" sz="1800" b="0" i="0" baseline="0" dirty="0" smtClean="0">
                <a:effectLst/>
              </a:rPr>
              <a:t>vs. Reflex(0)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7263</c:v>
                </c:pt>
                <c:pt idx="2">
                  <c:v>2737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73810112"/>
        <c:axId val="273812912"/>
      </c:barChart>
      <c:catAx>
        <c:axId val="27381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3812912"/>
        <c:crosses val="autoZero"/>
        <c:auto val="1"/>
        <c:lblAlgn val="ctr"/>
        <c:lblOffset val="100"/>
        <c:noMultiLvlLbl val="0"/>
      </c:catAx>
      <c:valAx>
        <c:axId val="27381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381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Reflex(0) vs. </a:t>
            </a:r>
            <a:r>
              <a:rPr lang="en-US" sz="1800" b="0" i="0" baseline="0" dirty="0" smtClean="0">
                <a:effectLst/>
              </a:rPr>
              <a:t>Alpha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Reflex(0)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2047</c:v>
                </c:pt>
                <c:pt idx="2">
                  <c:v>7953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3137632"/>
        <c:axId val="253138752"/>
      </c:barChart>
      <c:catAx>
        <c:axId val="25313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3138752"/>
        <c:crosses val="autoZero"/>
        <c:auto val="1"/>
        <c:lblAlgn val="ctr"/>
        <c:lblOffset val="100"/>
        <c:noMultiLvlLbl val="0"/>
      </c:catAx>
      <c:valAx>
        <c:axId val="25313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313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 </a:t>
            </a:r>
            <a:r>
              <a:rPr lang="en-US" sz="1800" baseline="0" dirty="0" smtClean="0"/>
              <a:t>vs. </a:t>
            </a:r>
            <a:r>
              <a:rPr lang="en-US" sz="1800" baseline="0" dirty="0" smtClean="0"/>
              <a:t>Random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9913</c:v>
                </c:pt>
                <c:pt idx="2">
                  <c:v>87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9308144"/>
        <c:axId val="246931888"/>
      </c:barChart>
      <c:catAx>
        <c:axId val="14930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6931888"/>
        <c:crosses val="autoZero"/>
        <c:auto val="1"/>
        <c:lblAlgn val="ctr"/>
        <c:lblOffset val="100"/>
        <c:noMultiLvlLbl val="0"/>
      </c:catAx>
      <c:valAx>
        <c:axId val="24693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930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Random</a:t>
            </a:r>
            <a:r>
              <a:rPr lang="en-US" sz="1800" baseline="0" dirty="0" smtClean="0"/>
              <a:t> vs</a:t>
            </a:r>
            <a:r>
              <a:rPr lang="en-US" sz="1800" baseline="0" dirty="0" smtClean="0"/>
              <a:t>. </a:t>
            </a:r>
            <a:r>
              <a:rPr lang="en-US" sz="1800" baseline="0" dirty="0" smtClean="0"/>
              <a:t>Alpha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Random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7653</c:v>
                </c:pt>
                <c:pt idx="2">
                  <c:v>2347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46934128"/>
        <c:axId val="246934688"/>
      </c:barChart>
      <c:catAx>
        <c:axId val="24693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6934688"/>
        <c:crosses val="autoZero"/>
        <c:auto val="1"/>
        <c:lblAlgn val="ctr"/>
        <c:lblOffset val="100"/>
        <c:noMultiLvlLbl val="0"/>
      </c:catAx>
      <c:valAx>
        <c:axId val="246934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693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Reflex(2) </a:t>
            </a:r>
            <a:r>
              <a:rPr lang="de-DE" sz="1800" dirty="0"/>
              <a:t>vs. </a:t>
            </a:r>
            <a:r>
              <a:rPr lang="de-DE" sz="1800" dirty="0" smtClean="0"/>
              <a:t>Alpha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1431</c:v>
                </c:pt>
                <c:pt idx="2">
                  <c:v>8569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6070000"/>
        <c:axId val="230237344"/>
      </c:barChart>
      <c:catAx>
        <c:axId val="1460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237344"/>
        <c:crosses val="autoZero"/>
        <c:auto val="1"/>
        <c:lblAlgn val="ctr"/>
        <c:lblOffset val="100"/>
        <c:noMultiLvlLbl val="0"/>
      </c:catAx>
      <c:valAx>
        <c:axId val="230237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07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Alpha</a:t>
            </a:r>
            <a:r>
              <a:rPr lang="en-US" sz="1800" baseline="0" dirty="0" smtClean="0"/>
              <a:t> vs</a:t>
            </a:r>
            <a:r>
              <a:rPr lang="en-US" sz="1800" baseline="0" dirty="0" smtClean="0"/>
              <a:t>. </a:t>
            </a:r>
            <a:r>
              <a:rPr lang="en-US" sz="1800" baseline="0" dirty="0" smtClean="0"/>
              <a:t>Reflex(2)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7337</c:v>
                </c:pt>
                <c:pt idx="2">
                  <c:v>2663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0236784"/>
        <c:axId val="230238464"/>
      </c:barChart>
      <c:catAx>
        <c:axId val="23023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238464"/>
        <c:crosses val="autoZero"/>
        <c:auto val="1"/>
        <c:lblAlgn val="ctr"/>
        <c:lblOffset val="100"/>
        <c:noMultiLvlLbl val="0"/>
      </c:catAx>
      <c:valAx>
        <c:axId val="23023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23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Alpha(3) </a:t>
            </a:r>
            <a:r>
              <a:rPr lang="en-US" sz="1800" b="0" i="0" baseline="0" dirty="0" smtClean="0">
                <a:effectLst/>
              </a:rPr>
              <a:t>vs. </a:t>
            </a:r>
            <a:r>
              <a:rPr lang="en-US" sz="1800" b="0" i="0" baseline="0" dirty="0" smtClean="0">
                <a:effectLst/>
              </a:rPr>
              <a:t>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2686624"/>
        <c:axId val="252683824"/>
      </c:barChart>
      <c:catAx>
        <c:axId val="25268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2683824"/>
        <c:crosses val="autoZero"/>
        <c:auto val="1"/>
        <c:lblAlgn val="ctr"/>
        <c:lblOffset val="100"/>
        <c:noMultiLvlLbl val="0"/>
      </c:catAx>
      <c:valAx>
        <c:axId val="252683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268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Alpha(3)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1512</c:v>
                </c:pt>
                <c:pt idx="1">
                  <c:v>1862</c:v>
                </c:pt>
                <c:pt idx="2">
                  <c:v>6626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57525408"/>
        <c:axId val="257528768"/>
      </c:barChart>
      <c:catAx>
        <c:axId val="2575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528768"/>
        <c:crosses val="autoZero"/>
        <c:auto val="1"/>
        <c:lblAlgn val="ctr"/>
        <c:lblOffset val="100"/>
        <c:noMultiLvlLbl val="0"/>
      </c:catAx>
      <c:valAx>
        <c:axId val="25752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5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Random</a:t>
            </a:r>
            <a:r>
              <a:rPr lang="en-US" baseline="0" dirty="0" smtClean="0"/>
              <a:t> vs. </a:t>
            </a:r>
            <a:r>
              <a:rPr lang="en-US" sz="1800" baseline="0" dirty="0" smtClean="0"/>
              <a:t>Naive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Random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52740</c:v>
                </c:pt>
                <c:pt idx="1">
                  <c:v>41351</c:v>
                </c:pt>
                <c:pt idx="2">
                  <c:v>5909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6564976"/>
        <c:axId val="146565536"/>
      </c:barChart>
      <c:catAx>
        <c:axId val="14656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565536"/>
        <c:crosses val="autoZero"/>
        <c:auto val="1"/>
        <c:lblAlgn val="ctr"/>
        <c:lblOffset val="100"/>
        <c:noMultiLvlLbl val="0"/>
      </c:catAx>
      <c:valAx>
        <c:axId val="146565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56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Alpha(2) </a:t>
            </a:r>
            <a:r>
              <a:rPr lang="en-US" sz="1800" baseline="0" dirty="0" smtClean="0"/>
              <a:t>vs. </a:t>
            </a:r>
            <a:r>
              <a:rPr lang="en-US" sz="1800" baseline="0" dirty="0" smtClean="0"/>
              <a:t>Reflex(2)</a:t>
            </a:r>
            <a:endParaRPr lang="en-US" sz="1800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6692</c:v>
                </c:pt>
                <c:pt idx="2">
                  <c:v>3308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323930800"/>
        <c:axId val="323931360"/>
      </c:barChart>
      <c:catAx>
        <c:axId val="32393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3931360"/>
        <c:crosses val="autoZero"/>
        <c:auto val="1"/>
        <c:lblAlgn val="ctr"/>
        <c:lblOffset val="100"/>
        <c:noMultiLvlLbl val="0"/>
      </c:catAx>
      <c:valAx>
        <c:axId val="32393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393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Reflex(2) </a:t>
            </a:r>
            <a:r>
              <a:rPr lang="en-US" sz="1800" baseline="0" dirty="0" smtClean="0"/>
              <a:t>vs. </a:t>
            </a:r>
            <a:r>
              <a:rPr lang="en-US" sz="1800" baseline="0" dirty="0" smtClean="0"/>
              <a:t>Alpha(2)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576</c:v>
                </c:pt>
                <c:pt idx="1">
                  <c:v>1495</c:v>
                </c:pt>
                <c:pt idx="2">
                  <c:v>7929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332875968"/>
        <c:axId val="332874848"/>
      </c:barChart>
      <c:catAx>
        <c:axId val="33287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2874848"/>
        <c:crosses val="autoZero"/>
        <c:auto val="1"/>
        <c:lblAlgn val="ctr"/>
        <c:lblOffset val="100"/>
        <c:noMultiLvlLbl val="0"/>
      </c:catAx>
      <c:valAx>
        <c:axId val="33287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287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dirty="0" smtClean="0"/>
              <a:t>Random</a:t>
            </a:r>
            <a:r>
              <a:rPr lang="de-DE" sz="1800" baseline="0" dirty="0" smtClean="0"/>
              <a:t> vs. Random</a:t>
            </a:r>
            <a:endParaRPr lang="de-DE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59393</c:v>
                </c:pt>
                <c:pt idx="1">
                  <c:v>27620</c:v>
                </c:pt>
                <c:pt idx="2">
                  <c:v>12987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8002000"/>
        <c:axId val="332582608"/>
      </c:barChart>
      <c:catAx>
        <c:axId val="14800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2582608"/>
        <c:crosses val="autoZero"/>
        <c:auto val="1"/>
        <c:lblAlgn val="ctr"/>
        <c:lblOffset val="100"/>
        <c:noMultiLvlLbl val="0"/>
      </c:catAx>
      <c:valAx>
        <c:axId val="33258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800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26102</c:v>
                </c:pt>
                <c:pt idx="1">
                  <c:v>14434</c:v>
                </c:pt>
                <c:pt idx="2">
                  <c:v>59464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332580928"/>
        <c:axId val="332586528"/>
      </c:barChart>
      <c:catAx>
        <c:axId val="33258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2586528"/>
        <c:crosses val="autoZero"/>
        <c:auto val="1"/>
        <c:lblAlgn val="ctr"/>
        <c:lblOffset val="100"/>
        <c:noMultiLvlLbl val="0"/>
      </c:catAx>
      <c:valAx>
        <c:axId val="33258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258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Alpha(4) </a:t>
            </a:r>
            <a:r>
              <a:rPr lang="en-US" sz="1800" b="0" i="0" baseline="0" dirty="0" smtClean="0">
                <a:effectLst/>
              </a:rPr>
              <a:t>vs. Reflex(2)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7483</c:v>
                </c:pt>
                <c:pt idx="2">
                  <c:v>2517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332585968"/>
        <c:axId val="234412096"/>
      </c:barChart>
      <c:catAx>
        <c:axId val="33258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412096"/>
        <c:crosses val="autoZero"/>
        <c:auto val="1"/>
        <c:lblAlgn val="ctr"/>
        <c:lblOffset val="100"/>
        <c:noMultiLvlLbl val="0"/>
      </c:catAx>
      <c:valAx>
        <c:axId val="2344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258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Reflex(2) vs. </a:t>
            </a:r>
            <a:r>
              <a:rPr lang="en-US" sz="1800" b="0" i="0" baseline="0" dirty="0" smtClean="0">
                <a:effectLst/>
              </a:rPr>
              <a:t>Alpha(4)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Reflex(2)</c:v>
                </c:pt>
                <c:pt idx="1">
                  <c:v>Alpha(3)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1142</c:v>
                </c:pt>
                <c:pt idx="2">
                  <c:v>8858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408176"/>
        <c:axId val="234404816"/>
      </c:barChart>
      <c:catAx>
        <c:axId val="23440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404816"/>
        <c:crosses val="autoZero"/>
        <c:auto val="1"/>
        <c:lblAlgn val="ctr"/>
        <c:lblOffset val="100"/>
        <c:noMultiLvlLbl val="0"/>
      </c:catAx>
      <c:valAx>
        <c:axId val="234404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40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Alpha </a:t>
            </a:r>
            <a:r>
              <a:rPr lang="en-US" sz="1800" baseline="0" dirty="0" smtClean="0"/>
              <a:t>vs. </a:t>
            </a:r>
            <a:r>
              <a:rPr lang="en-US" sz="1800" baseline="0" dirty="0" smtClean="0"/>
              <a:t>Alpha</a:t>
            </a:r>
            <a:endParaRPr lang="en-US" sz="1800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4407056"/>
        <c:axId val="237377968"/>
      </c:barChart>
      <c:catAx>
        <c:axId val="2344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377968"/>
        <c:crosses val="autoZero"/>
        <c:auto val="1"/>
        <c:lblAlgn val="ctr"/>
        <c:lblOffset val="100"/>
        <c:noMultiLvlLbl val="0"/>
      </c:catAx>
      <c:valAx>
        <c:axId val="23737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40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Reflex(2) vs. </a:t>
            </a:r>
            <a:r>
              <a:rPr lang="en-US" sz="1800" baseline="0" dirty="0" smtClean="0"/>
              <a:t>Reflex(2</a:t>
            </a:r>
            <a:r>
              <a:rPr lang="en-US" sz="1800" baseline="0" dirty="0" smtClean="0"/>
              <a:t>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34914</c:v>
                </c:pt>
                <c:pt idx="1">
                  <c:v>10742</c:v>
                </c:pt>
                <c:pt idx="2">
                  <c:v>54344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7378528"/>
        <c:axId val="260960992"/>
      </c:barChart>
      <c:catAx>
        <c:axId val="2373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0960992"/>
        <c:crosses val="autoZero"/>
        <c:auto val="1"/>
        <c:lblAlgn val="ctr"/>
        <c:lblOffset val="100"/>
        <c:noMultiLvlLbl val="0"/>
      </c:catAx>
      <c:valAx>
        <c:axId val="26096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37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Reflex(1) vs. Naive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Reflex(1)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5762656"/>
        <c:axId val="145763216"/>
      </c:barChart>
      <c:catAx>
        <c:axId val="14576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63216"/>
        <c:crosses val="autoZero"/>
        <c:auto val="1"/>
        <c:lblAlgn val="ctr"/>
        <c:lblOffset val="100"/>
        <c:noMultiLvlLbl val="0"/>
      </c:catAx>
      <c:valAx>
        <c:axId val="145763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576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Naive vs. Reflex(1)</a:t>
            </a:r>
            <a:endParaRPr lang="de-DE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Reflex(1)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80926</c:v>
                </c:pt>
                <c:pt idx="2">
                  <c:v>19074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7771536"/>
        <c:axId val="147772096"/>
      </c:barChart>
      <c:catAx>
        <c:axId val="14777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772096"/>
        <c:crosses val="autoZero"/>
        <c:auto val="1"/>
        <c:lblAlgn val="ctr"/>
        <c:lblOffset val="100"/>
        <c:noMultiLvlLbl val="0"/>
      </c:catAx>
      <c:valAx>
        <c:axId val="14777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77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Reflex(0)</a:t>
            </a:r>
            <a:r>
              <a:rPr lang="en-US" sz="1800" baseline="0" dirty="0" smtClean="0"/>
              <a:t> vs. Naive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Reflex(0)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42</c:v>
                </c:pt>
                <c:pt idx="1">
                  <c:v>98038</c:v>
                </c:pt>
                <c:pt idx="2">
                  <c:v>1920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7774336"/>
        <c:axId val="147774896"/>
      </c:barChart>
      <c:catAx>
        <c:axId val="14777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774896"/>
        <c:crosses val="autoZero"/>
        <c:auto val="1"/>
        <c:lblAlgn val="ctr"/>
        <c:lblOffset val="100"/>
        <c:noMultiLvlLbl val="0"/>
      </c:catAx>
      <c:valAx>
        <c:axId val="147774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77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Naive </a:t>
            </a:r>
            <a:r>
              <a:rPr lang="en-US" sz="1800" baseline="0" dirty="0" smtClean="0"/>
              <a:t>vs</a:t>
            </a:r>
            <a:r>
              <a:rPr lang="en-US" sz="1800" baseline="0" dirty="0" smtClean="0"/>
              <a:t>. </a:t>
            </a:r>
            <a:r>
              <a:rPr lang="en-US" sz="1800" baseline="0" dirty="0" smtClean="0"/>
              <a:t>Reflex(0)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Naive vs. 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Reflex(0)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80872</c:v>
                </c:pt>
                <c:pt idx="2">
                  <c:v>19128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47964016"/>
        <c:axId val="147964576"/>
      </c:barChart>
      <c:catAx>
        <c:axId val="1479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964576"/>
        <c:crosses val="autoZero"/>
        <c:auto val="1"/>
        <c:lblAlgn val="ctr"/>
        <c:lblOffset val="100"/>
        <c:noMultiLvlLbl val="0"/>
      </c:catAx>
      <c:valAx>
        <c:axId val="147964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9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Naive vs. </a:t>
            </a:r>
            <a:r>
              <a:rPr lang="de-DE" sz="1800" dirty="0" smtClean="0"/>
              <a:t>Reflex(2)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86586</c:v>
                </c:pt>
                <c:pt idx="2">
                  <c:v>13414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7766192"/>
        <c:axId val="237768992"/>
      </c:barChart>
      <c:catAx>
        <c:axId val="23776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768992"/>
        <c:crosses val="autoZero"/>
        <c:auto val="1"/>
        <c:lblAlgn val="ctr"/>
        <c:lblOffset val="100"/>
        <c:noMultiLvlLbl val="0"/>
      </c:catAx>
      <c:valAx>
        <c:axId val="237768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7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Reflex(2)</a:t>
            </a:r>
            <a:r>
              <a:rPr lang="en-US" baseline="0" dirty="0" smtClean="0"/>
              <a:t> </a:t>
            </a:r>
            <a:r>
              <a:rPr lang="en-US" baseline="0" dirty="0" smtClean="0"/>
              <a:t>vs. </a:t>
            </a:r>
            <a:r>
              <a:rPr lang="en-US" sz="1800" baseline="0" dirty="0" smtClean="0"/>
              <a:t>Naive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Naive</c:v>
                </c:pt>
                <c:pt idx="1">
                  <c:v>Reflex(2)</c:v>
                </c:pt>
                <c:pt idx="2">
                  <c:v>Draw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</c:v>
                </c:pt>
                <c:pt idx="1">
                  <c:v>100000</c:v>
                </c:pt>
                <c:pt idx="2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237774032"/>
        <c:axId val="237772912"/>
      </c:barChart>
      <c:catAx>
        <c:axId val="23777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772912"/>
        <c:crosses val="autoZero"/>
        <c:auto val="1"/>
        <c:lblAlgn val="ctr"/>
        <c:lblOffset val="100"/>
        <c:noMultiLvlLbl val="0"/>
      </c:catAx>
      <c:valAx>
        <c:axId val="23777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77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30.11.2016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30.11.2016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30.11.2016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30.11.2016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33.xml"/><Relationship Id="rId7" Type="http://schemas.openxmlformats.org/officeDocument/2006/relationships/chart" Target="../charts/chart37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6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30.11.2016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smtClean="0"/>
              <a:t>Aufgabe 1d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351876"/>
              </p:ext>
            </p:extLst>
          </p:nvPr>
        </p:nvGraphicFramePr>
        <p:xfrm>
          <a:off x="550864" y="1447800"/>
          <a:ext cx="8878144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1104405" y="5660204"/>
            <a:ext cx="8945448" cy="588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Helvetica" panose="020B0500000000000000" pitchFamily="34" charset="0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2800" dirty="0" smtClean="0"/>
              <a:t>Laufzeit wird steigender Suchtiefe deutlich verbessert</a:t>
            </a:r>
          </a:p>
          <a:p>
            <a:pPr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8917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55200030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073681604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2445421045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88938667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550813322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188700204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5667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61039401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558156117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701227236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101394430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060418989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973660241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5217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929331252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332678466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549895227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352973682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745477367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465254900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7932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87118609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321951078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644045530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45566576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190719202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197860793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5272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45120826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804086229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564469398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747745863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744454030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065202111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7" y="1719398"/>
            <a:ext cx="661855" cy="57976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6" y="4495579"/>
            <a:ext cx="661855" cy="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 Vergleich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42720717"/>
              </p:ext>
            </p:extLst>
          </p:nvPr>
        </p:nvGraphicFramePr>
        <p:xfrm>
          <a:off x="64611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268820772"/>
              </p:ext>
            </p:extLst>
          </p:nvPr>
        </p:nvGraphicFramePr>
        <p:xfrm>
          <a:off x="64611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352215307"/>
              </p:ext>
            </p:extLst>
          </p:nvPr>
        </p:nvGraphicFramePr>
        <p:xfrm>
          <a:off x="720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104720467"/>
              </p:ext>
            </p:extLst>
          </p:nvPr>
        </p:nvGraphicFramePr>
        <p:xfrm>
          <a:off x="720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39770166"/>
              </p:ext>
            </p:extLst>
          </p:nvPr>
        </p:nvGraphicFramePr>
        <p:xfrm>
          <a:off x="3960000" y="3960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139027247"/>
              </p:ext>
            </p:extLst>
          </p:nvPr>
        </p:nvGraphicFramePr>
        <p:xfrm>
          <a:off x="3960000" y="1188000"/>
          <a:ext cx="3011489" cy="277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7" y="1719398"/>
            <a:ext cx="661855" cy="5797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76" y="4495579"/>
            <a:ext cx="661855" cy="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 smtClean="0"/>
              <a:t>MiniMax</a:t>
            </a:r>
            <a:r>
              <a:rPr lang="de-DE" sz="1600" dirty="0" smtClean="0"/>
              <a:t> bzw. </a:t>
            </a:r>
            <a:r>
              <a:rPr lang="de-DE" sz="1600" dirty="0" err="1" smtClean="0"/>
              <a:t>AlphaBeta</a:t>
            </a:r>
            <a:r>
              <a:rPr lang="de-DE" sz="1600" dirty="0"/>
              <a:t> </a:t>
            </a:r>
            <a:r>
              <a:rPr lang="de-DE" sz="1600" dirty="0" smtClean="0"/>
              <a:t>Algorithmus Ursprung:</a:t>
            </a:r>
          </a:p>
          <a:p>
            <a:pPr marL="0" indent="0">
              <a:buNone/>
            </a:pPr>
            <a:r>
              <a:rPr lang="de-DE" sz="1600" dirty="0"/>
              <a:t>https://www.ntu.edu.sg/home/ehchua/programming/java/JavaGame_TicTacToe_AI.html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14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610" y="2564978"/>
            <a:ext cx="9404723" cy="1601713"/>
          </a:xfrm>
        </p:spPr>
        <p:txBody>
          <a:bodyPr/>
          <a:lstStyle/>
          <a:p>
            <a:pPr algn="ctr"/>
            <a:r>
              <a:rPr lang="de-DE" sz="9600" dirty="0" smtClean="0">
                <a:latin typeface="Helvetica BQ" pitchFamily="50" charset="0"/>
              </a:rPr>
              <a:t>Ende</a:t>
            </a:r>
            <a:endParaRPr lang="de-DE" sz="9600" dirty="0">
              <a:latin typeface="Helvetica BQ" pitchFamily="50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br>
              <a:rPr lang="de-DE" smtClean="0"/>
            </a:br>
            <a:r>
              <a:rPr lang="de-DE" smtClean="0"/>
              <a:t>(Martin Schörner,</a:t>
            </a:r>
            <a:br>
              <a:rPr lang="de-DE" smtClean="0"/>
            </a:br>
            <a:r>
              <a:rPr lang="de-DE" smtClean="0"/>
              <a:t>Matthias Gröbner,</a:t>
            </a:r>
            <a:br>
              <a:rPr lang="de-DE" smtClean="0"/>
            </a:br>
            <a:r>
              <a:rPr lang="de-DE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2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i, j;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- 1);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*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3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Move(i, j);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triedMoves.contains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triedMoves.add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board.read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(i, j) ==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FieldState.EMPTY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null;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 - Reaktiv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1518" y="1447800"/>
            <a:ext cx="9058335" cy="4800599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Regeln:</a:t>
            </a:r>
          </a:p>
          <a:p>
            <a:pPr>
              <a:buFontTx/>
              <a:buChar char="-"/>
            </a:pPr>
            <a:r>
              <a:rPr lang="de-DE" sz="2800" dirty="0" smtClean="0"/>
              <a:t>Wenn ich gewinnen kann, tue ich das.</a:t>
            </a:r>
          </a:p>
          <a:p>
            <a:pPr>
              <a:buFontTx/>
              <a:buChar char="-"/>
            </a:pPr>
            <a:r>
              <a:rPr lang="de-DE" sz="2800" dirty="0" smtClean="0"/>
              <a:t>Wenn der Gegner gewinnen kann, verhindere ich das</a:t>
            </a:r>
            <a:r>
              <a:rPr lang="en-US" sz="2800" dirty="0" smtClean="0"/>
              <a:t>.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 smtClean="0"/>
              <a:t>Erzeuge</a:t>
            </a:r>
            <a:r>
              <a:rPr lang="en-US" sz="2800" dirty="0" smtClean="0"/>
              <a:t> 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 smtClean="0"/>
              <a:t>Verhindere</a:t>
            </a:r>
            <a:r>
              <a:rPr lang="en-US" sz="2800" dirty="0" smtClean="0"/>
              <a:t> 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800" dirty="0" smtClean="0"/>
              <a:t>SONST: </a:t>
            </a:r>
            <a:r>
              <a:rPr lang="en-US" sz="2800" dirty="0" err="1" smtClean="0"/>
              <a:t>Zufällig</a:t>
            </a:r>
            <a:endParaRPr lang="en-US" sz="2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1b - Reaktiv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Player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board.isWonBy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winning.add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board.undoMove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Player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board.getPossibleMoves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possibleMoves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winningMoves.size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1)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forking.add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board.undoMove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forking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1b - Reaktiv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getWinningMoves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winningOpponentMoves.get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2)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List&lt;Move&gt;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getForkMoves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forkOpponentMoves.isEmpty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forkOpponentMoves.get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4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 //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all legal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&gt;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score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min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+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&lt;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score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 Call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>
                <a:solidFill>
                  <a:srgbClr val="FFFF00"/>
                </a:solidFill>
              </a:rPr>
              <a:t>Score</a:t>
            </a:r>
            <a:r>
              <a:rPr lang="de-DE" sz="2800" dirty="0" smtClean="0"/>
              <a:t> Berechnung:</a:t>
            </a:r>
          </a:p>
          <a:p>
            <a:r>
              <a:rPr lang="en-US" sz="2800" dirty="0" smtClean="0"/>
              <a:t>+</a:t>
            </a:r>
            <a:r>
              <a:rPr lang="en-US" sz="2800" dirty="0"/>
              <a:t>100 </a:t>
            </a:r>
            <a:r>
              <a:rPr lang="en-US" sz="2800" dirty="0" err="1" smtClean="0"/>
              <a:t>für</a:t>
            </a:r>
            <a:r>
              <a:rPr lang="en-US" sz="2800" dirty="0" smtClean="0"/>
              <a:t> 3 in </a:t>
            </a:r>
            <a:r>
              <a:rPr lang="en-US" sz="2800" dirty="0" err="1" smtClean="0"/>
              <a:t>einer</a:t>
            </a:r>
            <a:r>
              <a:rPr lang="en-US" sz="2800" dirty="0" smtClean="0"/>
              <a:t> </a:t>
            </a:r>
            <a:r>
              <a:rPr lang="en-US" sz="2800" dirty="0" err="1" smtClean="0"/>
              <a:t>Reihe</a:t>
            </a:r>
            <a:endParaRPr lang="en-US" sz="2800" dirty="0" smtClean="0"/>
          </a:p>
          <a:p>
            <a:r>
              <a:rPr lang="en-US" sz="2800" dirty="0" smtClean="0"/>
              <a:t>+</a:t>
            </a:r>
            <a:r>
              <a:rPr lang="en-US" sz="2800" dirty="0"/>
              <a:t>10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smtClean="0"/>
              <a:t>2 </a:t>
            </a:r>
            <a:r>
              <a:rPr lang="en-US" sz="2800" dirty="0"/>
              <a:t>in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(</a:t>
            </a: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leeres</a:t>
            </a:r>
            <a:r>
              <a:rPr lang="en-US" sz="2800" dirty="0" smtClean="0"/>
              <a:t> Feld)</a:t>
            </a:r>
            <a:endParaRPr lang="en-US" sz="2800" dirty="0"/>
          </a:p>
          <a:p>
            <a:r>
              <a:rPr lang="en-US" sz="2800" dirty="0"/>
              <a:t>+1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smtClean="0"/>
              <a:t>1 in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 (</a:t>
            </a:r>
            <a:r>
              <a:rPr lang="en-US" sz="2800" dirty="0" err="1" smtClean="0"/>
              <a:t>zwei</a:t>
            </a:r>
            <a:r>
              <a:rPr lang="en-US" sz="2800" dirty="0" smtClean="0"/>
              <a:t> </a:t>
            </a:r>
            <a:r>
              <a:rPr lang="en-US" sz="2800" dirty="0" err="1" smtClean="0"/>
              <a:t>leere</a:t>
            </a:r>
            <a:r>
              <a:rPr lang="en-US" sz="2800" dirty="0" smtClean="0"/>
              <a:t> Felder)</a:t>
            </a:r>
          </a:p>
          <a:p>
            <a:r>
              <a:rPr lang="en-US" sz="2800" dirty="0" err="1" smtClean="0"/>
              <a:t>Sonst</a:t>
            </a:r>
            <a:r>
              <a:rPr lang="en-US" sz="2800" dirty="0" smtClean="0"/>
              <a:t> 0 (</a:t>
            </a:r>
            <a:r>
              <a:rPr lang="en-US" sz="2800" dirty="0" err="1" smtClean="0"/>
              <a:t>leere</a:t>
            </a:r>
            <a:r>
              <a:rPr lang="en-US" sz="2800" dirty="0" smtClean="0"/>
              <a:t> </a:t>
            </a:r>
            <a:r>
              <a:rPr lang="en-US" sz="2800" dirty="0" err="1" smtClean="0"/>
              <a:t>oder</a:t>
            </a:r>
            <a:r>
              <a:rPr lang="en-US" sz="2800" dirty="0" smtClean="0"/>
              <a:t> </a:t>
            </a:r>
            <a:r>
              <a:rPr lang="en-US" sz="2800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gewinnbare</a:t>
            </a:r>
            <a:r>
              <a:rPr lang="en-US" sz="2800" dirty="0" smtClean="0"/>
              <a:t> </a:t>
            </a:r>
            <a:r>
              <a:rPr lang="en-US" sz="2800" dirty="0" err="1" smtClean="0"/>
              <a:t>Reihe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de-DE" sz="2800" dirty="0" smtClean="0"/>
              <a:t>Negative </a:t>
            </a:r>
            <a:r>
              <a:rPr lang="de-DE" sz="2800" dirty="0" err="1" smtClean="0"/>
              <a:t>Scores</a:t>
            </a:r>
            <a:r>
              <a:rPr lang="de-DE" sz="2800" dirty="0" smtClean="0"/>
              <a:t> für Gegner</a:t>
            </a:r>
          </a:p>
          <a:p>
            <a:pPr marL="0" indent="0">
              <a:buNone/>
            </a:pPr>
            <a:endParaRPr lang="de-DE" sz="2800" dirty="0" smtClean="0"/>
          </a:p>
          <a:p>
            <a:pPr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44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alphaBeta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all legal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moves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&gt;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score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 &gt;= beta) break;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beta cut-off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opponent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i.e.,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// find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score =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- 1,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de-DE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de-DE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(score &lt;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score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 &gt;= beta) break;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alpha cut-off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endParaRPr lang="de-DE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 Call</a:t>
            </a:r>
          </a:p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minimax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de-DE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+</a:t>
            </a:r>
            <a:r>
              <a:rPr lang="de-DE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Alpha/Beta &lt;-&gt; </a:t>
            </a:r>
            <a:r>
              <a:rPr lang="de-DE" sz="4400" dirty="0" err="1"/>
              <a:t>MinMax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0844" y="1447800"/>
            <a:ext cx="9711258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800" dirty="0" smtClean="0"/>
              <a:t>Differenz (Knoten bei </a:t>
            </a:r>
            <a:r>
              <a:rPr lang="de-DE" sz="2800" dirty="0" err="1" smtClean="0"/>
              <a:t>MinMax</a:t>
            </a:r>
            <a:r>
              <a:rPr lang="de-DE" sz="2800" dirty="0"/>
              <a:t>)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Tiefe 2: 	95 (285)					-&gt; 33.33 %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3: 	711 (1525) 				-&gt; 46,62 %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4: 	5470 (7331) 			-&gt; 74,61 %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5: 	23720 (30413)		-&gt; 77,99 %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6: 	93113 (103881) 		-&gt; 89,63 %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7: 	248528 (275887)		-&gt; 90,08 %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8:	460964 (490317)		-&gt; 94,01 %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9: 	584007 (618175)		-&gt; 94,47 %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30.11.2016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87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851</Words>
  <Application>Microsoft Office PowerPoint</Application>
  <PresentationFormat>Breitbild</PresentationFormat>
  <Paragraphs>247</Paragraphs>
  <Slides>18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Helvetica</vt:lpstr>
      <vt:lpstr>Helvetica BQ</vt:lpstr>
      <vt:lpstr>Wingdings 3</vt:lpstr>
      <vt:lpstr>Ion</vt:lpstr>
      <vt:lpstr>Präsentation Blatt 6</vt:lpstr>
      <vt:lpstr>Aufgabe 1a</vt:lpstr>
      <vt:lpstr>Aufgabe 1b - Reaktiv</vt:lpstr>
      <vt:lpstr>Aufgabe 1b - Reaktiv</vt:lpstr>
      <vt:lpstr>Aufgabe 1b - Reaktiv</vt:lpstr>
      <vt:lpstr>Aufgabe 1c</vt:lpstr>
      <vt:lpstr>Aufgabe 1c</vt:lpstr>
      <vt:lpstr>Aufgabe 1d</vt:lpstr>
      <vt:lpstr>Alpha/Beta &lt;-&gt; MinMax</vt:lpstr>
      <vt:lpstr>Aufgabe 1d</vt:lpstr>
      <vt:lpstr>Strategie Vergleich</vt:lpstr>
      <vt:lpstr>Strategie Vergleich</vt:lpstr>
      <vt:lpstr>Strategie Vergleich</vt:lpstr>
      <vt:lpstr>Strategie Vergleich</vt:lpstr>
      <vt:lpstr>Strategie Vergleich</vt:lpstr>
      <vt:lpstr>Strategie Vergleich</vt:lpstr>
      <vt:lpstr>PowerPoint-Präsentation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115</cp:revision>
  <dcterms:created xsi:type="dcterms:W3CDTF">2016-10-28T12:29:11Z</dcterms:created>
  <dcterms:modified xsi:type="dcterms:W3CDTF">2016-11-30T14:06:13Z</dcterms:modified>
</cp:coreProperties>
</file>