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ACA95-1F7E-40AB-98C2-525508467FA4}" type="datetimeFigureOut">
              <a:rPr lang="de-DE" smtClean="0"/>
              <a:t>04.11.2016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3C100-6608-4DCC-B0C9-2BC8334943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Helvetica" panose="020B0500000000000000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FFB9B448-9D56-4847-9449-FEA23C208484}" type="datetime1">
              <a:rPr lang="de-DE" smtClean="0"/>
              <a:t>04.11.2016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755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1F55-84DD-4CC8-9DC5-A961225D8AD0}" type="datetime1">
              <a:rPr lang="de-DE" smtClean="0"/>
              <a:t>04.11.2016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1D6-187C-4382-AA25-C433F49CFDE9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496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52ED-C230-4A26-B3C4-0B552D630415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501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DD134-AFB6-44CF-BF5E-9AA63954F15F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24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5619-9EBD-4CE2-B9AB-29B9A9708D56}" type="datetime1">
              <a:rPr lang="de-DE" smtClean="0"/>
              <a:t>04.11.2016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81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AAE1-DA64-4553-8450-F76990E95D17}" type="datetime1">
              <a:rPr lang="de-DE" smtClean="0"/>
              <a:t>04.11.2016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255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D5ED-9C58-444B-A9F3-09364A72AAA6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4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B844-5603-498E-8854-01FDF44E05A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278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/>
          <a:lstStyle>
            <a:lvl1pPr>
              <a:defRPr>
                <a:latin typeface="Helvetica" panose="020B0500000000000000" pitchFamily="34" charset="0"/>
              </a:defRPr>
            </a:lvl1pPr>
            <a:lvl2pPr>
              <a:defRPr>
                <a:latin typeface="Helvetica" panose="020B0500000000000000" pitchFamily="34" charset="0"/>
              </a:defRPr>
            </a:lvl2pPr>
            <a:lvl3pPr>
              <a:defRPr>
                <a:latin typeface="Helvetica" panose="020B0500000000000000" pitchFamily="34" charset="0"/>
              </a:defRPr>
            </a:lvl3pPr>
            <a:lvl4pPr>
              <a:defRPr>
                <a:latin typeface="Helvetica" panose="020B0500000000000000" pitchFamily="34" charset="0"/>
              </a:defRPr>
            </a:lvl4pPr>
            <a:lvl5pPr>
              <a:defRPr>
                <a:latin typeface="Helvetica" panose="020B0500000000000000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2540" y="1273996"/>
            <a:ext cx="990599" cy="304799"/>
          </a:xfrm>
        </p:spPr>
        <p:txBody>
          <a:bodyPr/>
          <a:lstStyle/>
          <a:p>
            <a:fld id="{62A8A28E-B5F5-41EE-B009-8D872471EF3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2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A2FC-1D94-4AFD-B13A-264307E66F0E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1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C0AE-0F7D-4F53-A2FC-117257E6363C}" type="datetime1">
              <a:rPr lang="de-DE" smtClean="0"/>
              <a:t>04.11.2016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5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5A3D-FE15-4E66-B8EF-993BEB944775}" type="datetime1">
              <a:rPr lang="de-DE" smtClean="0"/>
              <a:t>04.11.2016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8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86FA3-E64C-4EE7-A4EB-8F83E8E9A7CE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72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E655-9175-41F2-86F9-456F81B03D6B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9BDD6-B3C4-4BA6-9B0A-C065E0514132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0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D439-E1FF-4A10-8D0F-32AF8651CAFC}" type="datetime1">
              <a:rPr lang="de-DE" smtClean="0"/>
              <a:t>04.11.2016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B8CB95F-FF94-40FD-9011-74B5D39A5779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B871-89DE-4E08-A5A0-E5FD7EC4AD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63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 Blatt 2</a:t>
            </a:r>
            <a:endParaRPr lang="de-DE" dirty="0">
              <a:latin typeface="Helvetica" panose="020B0500000000000000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Aufgabe 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CF4D-1F15-45F0-B9F6-88473EBEFC5A}" type="datetime1">
              <a:rPr lang="de-DE" smtClean="0"/>
              <a:t>04.11.2016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1</a:t>
            </a:fld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0262102" y="1798861"/>
            <a:ext cx="1541015" cy="1080973"/>
          </a:xfrm>
        </p:spPr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7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2a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sz="2400" dirty="0" smtClean="0"/>
                  <a:t>Allgemeine Formel für Entropie: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p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p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=1   </m:t>
                    </m:r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0,  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endParaRPr lang="de-DE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func>
                          </m:e>
                        </m:d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0∗</m:t>
                            </m:r>
                            <m:func>
                              <m:func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800" dirty="0" smtClean="0"/>
                  <a:t> 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0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57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2b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 smtClean="0"/>
                  <a:t>Wahrscheinlichkeitsraum: 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𝐾𝑜𝑝𝑓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𝑍𝑎h𝑙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 →0, </m:t>
                          </m:r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𝐾𝑜𝑝𝑓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𝑍𝑎h𝑙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dirty="0" smtClean="0"/>
                  <a:t>Zufallsvariable  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de-DE" sz="2400" dirty="0" smtClean="0"/>
              </a:p>
              <a:p>
                <a:pPr marL="0" indent="0">
                  <a:buNone/>
                </a:pPr>
                <a:r>
                  <a:rPr lang="de-DE" sz="2400" b="0" dirty="0" smtClean="0"/>
                  <a:t>	</a:t>
                </a:r>
                <a:r>
                  <a:rPr lang="de-DE" sz="2400" b="0" dirty="0" smtClean="0"/>
                  <a:t>Kopf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→42,</m:t>
                    </m:r>
                    <m:r>
                      <m:rPr>
                        <m:nor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sz="2400" b="0" i="0" dirty="0" smtClean="0"/>
                      <m:t>Zahl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→1337</m:t>
                    </m:r>
                  </m:oMath>
                </a14:m>
                <a:r>
                  <a:rPr lang="de-DE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h=0: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800" dirty="0" smtClean="0"/>
                  <a:t>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r>
                  <a:rPr lang="de-DE" sz="2800" dirty="0" smtClean="0"/>
                  <a:t>h=1:</a:t>
                </a:r>
                <a:r>
                  <a:rPr lang="de-DE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 t="-11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6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974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Visualisierung für Werte von h im </a:t>
            </a:r>
            <a:r>
              <a:rPr lang="de-DE" sz="2800" dirty="0" err="1" smtClean="0"/>
              <a:t>Interval</a:t>
            </a:r>
            <a:r>
              <a:rPr lang="de-DE" sz="2800" dirty="0" smtClean="0"/>
              <a:t> [0,1]</a:t>
            </a:r>
            <a:endParaRPr lang="de-DE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4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016980"/>
            <a:ext cx="5873631" cy="440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(1)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bSup>
                          <m:sSubSup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p>
                        </m:sSub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ℙ</m:t>
                                            </m:r>
                                          </m:e>
                                          <m:sub>
                                            <m:r>
                                              <a:rPr lang="de-DE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de-DE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de-DE" sz="2800" b="1" dirty="0" smtClean="0">
                    <a:solidFill>
                      <a:srgbClr val="FFFF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b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=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de-DE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611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Allgemein: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p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ℙ</m:t>
                            </m:r>
                          </m:e>
                          <m:sup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p>
                        </m:sSup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de-DE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de-DE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DE" sz="28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ℙ</m:t>
                                        </m:r>
                                      </m:e>
                                      <m:sup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de-DE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28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de-DE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</m:e>
                        </m:d>
                      </m:e>
                    </m:func>
                    <m:r>
                      <a:rPr lang="de-D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sz="2800" dirty="0" smtClean="0"/>
              </a:p>
              <a:p>
                <a:pPr marL="0" indent="0">
                  <a:buNone/>
                </a:pP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de-DE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de-DE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de-DE" sz="2800" dirty="0" smtClean="0"/>
                  <a:t> („obere Schranke“)</a:t>
                </a:r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t="-21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51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 2d (2)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800" dirty="0" smtClean="0"/>
                  <a:t>ZZ: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d>
                      <m:dPr>
                        <m:ctrlP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den>
                    </m:f>
                  </m:oMath>
                </a14:m>
                <a:r>
                  <a:rPr lang="de-DE" sz="2800" dirty="0" smtClean="0"/>
                  <a:t> („Gleichverteilung“)</a:t>
                </a:r>
                <a:endParaRPr lang="de-D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bSup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bSup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ℙ</m:t>
                                      </m:r>
                                    </m:e>
                                    <m:sub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28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de-DE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de-D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dirty="0" smtClean="0"/>
                  <a:t>ist die obere Schranke</a:t>
                </a:r>
              </a:p>
              <a:p>
                <a:pPr marL="0" indent="0">
                  <a:buNone/>
                </a:pPr>
                <a:r>
                  <a:rPr lang="de-DE" sz="2800" dirty="0" smtClean="0"/>
                  <a:t>=&gt; Maximale Entropie bei Gleichverteilung</a:t>
                </a:r>
                <a:endParaRPr lang="de-DE" sz="2800" dirty="0"/>
              </a:p>
              <a:p>
                <a:pPr marL="0" indent="0">
                  <a:buNone/>
                </a:pPr>
                <a:r>
                  <a:rPr lang="de-DE" sz="2800" dirty="0" smtClean="0"/>
                  <a:t>=&gt;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  <m:r>
                      <a:rPr lang="de-DE" sz="2800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bSup>
                  </m:oMath>
                </a14:m>
                <a:r>
                  <a:rPr lang="de-DE" sz="2800" dirty="0" smtClean="0"/>
                  <a:t> gilt für alle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2" y="1447800"/>
                <a:ext cx="9403742" cy="4800599"/>
              </a:xfrm>
              <a:blipFill rotWithShape="0">
                <a:blip r:embed="rId2"/>
                <a:stretch>
                  <a:fillRect l="-1361" b="-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28E-B5F5-41EE-B009-8D872471EF33}" type="datetime1">
              <a:rPr lang="de-DE" smtClean="0"/>
              <a:t>04.11.2016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Gruppe 3</a:t>
            </a:r>
            <a:br>
              <a:rPr lang="de-DE" dirty="0" smtClean="0"/>
            </a:br>
            <a:r>
              <a:rPr lang="de-DE" dirty="0" smtClean="0"/>
              <a:t>(Martin </a:t>
            </a:r>
            <a:r>
              <a:rPr lang="de-DE" dirty="0" err="1" smtClean="0"/>
              <a:t>Schörner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Matthias </a:t>
            </a:r>
            <a:r>
              <a:rPr lang="de-DE" dirty="0" err="1" smtClean="0"/>
              <a:t>Gröbner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smtClean="0"/>
              <a:t>David Winter)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B871-89DE-4E08-A5A0-E5FD7EC4AD4D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505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94</Words>
  <Application>Microsoft Office PowerPoint</Application>
  <PresentationFormat>Breitbild</PresentationFormat>
  <Paragraphs>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Helvetica</vt:lpstr>
      <vt:lpstr>Wingdings 3</vt:lpstr>
      <vt:lpstr>Ion</vt:lpstr>
      <vt:lpstr>Präsentation Blatt 2</vt:lpstr>
      <vt:lpstr>Aufgabe 2a</vt:lpstr>
      <vt:lpstr>Aufgabe 2b</vt:lpstr>
      <vt:lpstr>Aufgabe 2c</vt:lpstr>
      <vt:lpstr>Aufgabe 2d (1)</vt:lpstr>
      <vt:lpstr>Aufgabe 2d (2)</vt:lpstr>
      <vt:lpstr>Aufgabe 2d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Blatt 2</dc:title>
  <dc:creator>David Winter</dc:creator>
  <cp:lastModifiedBy>David Winter</cp:lastModifiedBy>
  <cp:revision>26</cp:revision>
  <dcterms:created xsi:type="dcterms:W3CDTF">2016-10-28T12:29:11Z</dcterms:created>
  <dcterms:modified xsi:type="dcterms:W3CDTF">2016-11-04T12:55:12Z</dcterms:modified>
</cp:coreProperties>
</file>