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ACA95-1F7E-40AB-98C2-525508467FA4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3C100-6608-4DCC-B0C9-2BC833494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52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500000000000000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FFB9B448-9D56-4847-9449-FEA23C208484}" type="datetime1">
              <a:rPr lang="de-DE" smtClean="0"/>
              <a:t>02.11.2016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55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1F55-84DD-4CC8-9DC5-A961225D8AD0}" type="datetime1">
              <a:rPr lang="de-DE" smtClean="0"/>
              <a:t>02.11.2016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41D6-187C-4382-AA25-C433F49CFDE9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49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52ED-C230-4A26-B3C4-0B552D630415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01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D134-AFB6-44CF-BF5E-9AA63954F15F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92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5619-9EBD-4CE2-B9AB-29B9A9708D56}" type="datetime1">
              <a:rPr lang="de-DE" smtClean="0"/>
              <a:t>02.11.2016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810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AE1-DA64-4553-8450-F76990E95D17}" type="datetime1">
              <a:rPr lang="de-DE" smtClean="0"/>
              <a:t>02.11.2016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5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D5ED-9C58-444B-A9F3-09364A72AAA6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4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844-5603-498E-8854-01FDF44E05A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1278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  <a:lvl2pPr>
              <a:defRPr>
                <a:latin typeface="Helvetica" panose="020B0500000000000000" pitchFamily="34" charset="0"/>
              </a:defRPr>
            </a:lvl2pPr>
            <a:lvl3pPr>
              <a:defRPr>
                <a:latin typeface="Helvetica" panose="020B0500000000000000" pitchFamily="34" charset="0"/>
              </a:defRPr>
            </a:lvl3pPr>
            <a:lvl4pPr>
              <a:defRPr>
                <a:latin typeface="Helvetica" panose="020B0500000000000000" pitchFamily="34" charset="0"/>
              </a:defRPr>
            </a:lvl4pPr>
            <a:lvl5pPr>
              <a:defRPr>
                <a:latin typeface="Helvetica" panose="020B0500000000000000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62A8A28E-B5F5-41EE-B009-8D872471EF3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23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A2FC-1D94-4AFD-B13A-264307E66F0E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61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C0AE-0F7D-4F53-A2FC-117257E6363C}" type="datetime1">
              <a:rPr lang="de-DE" smtClean="0"/>
              <a:t>02.11.2016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55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A3D-FE15-4E66-B8EF-993BEB944775}" type="datetime1">
              <a:rPr lang="de-DE" smtClean="0"/>
              <a:t>02.11.2016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88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6FA3-E64C-4EE7-A4EB-8F83E8E9A7CE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2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655-9175-41F2-86F9-456F81B03D6B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3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BDD6-B3C4-4BA6-9B0A-C065E0514132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0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D439-E1FF-4A10-8D0F-32AF8651CAFC}" type="datetime1">
              <a:rPr lang="de-DE" smtClean="0"/>
              <a:t>02.11.2016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54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8CB95F-FF94-40FD-9011-74B5D39A5779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635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Präsentation Blatt 2</a:t>
            </a:r>
            <a:endParaRPr lang="de-DE" dirty="0">
              <a:latin typeface="Helvetica" panose="020B0500000000000000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Aufgabe 2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F4D-1F15-45F0-B9F6-88473EBEFC5A}" type="datetime1">
              <a:rPr lang="de-DE" smtClean="0"/>
              <a:t>02.11.2016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97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2400" dirty="0" smtClean="0"/>
                  <a:t>Allgemeine Formel für Entropie: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de-DE" sz="2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ℙ</m:t>
                                      </m:r>
                                    </m:e>
                                    <m:sup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de-DE" sz="2800" dirty="0" smtClean="0"/>
              </a:p>
              <a:p>
                <a:pPr marL="0" indent="0">
                  <a:buNone/>
                </a:pPr>
                <a:endParaRPr lang="de-DE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=1   </m:t>
                    </m:r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0,  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1∗</m:t>
                            </m:r>
                            <m:func>
                              <m:func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func>
                          </m:e>
                        </m:d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0∗</m:t>
                            </m:r>
                            <m:func>
                              <m:func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func>
                          </m:e>
                        </m:d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2800" dirty="0" smtClean="0"/>
                  <a:t> </a:t>
                </a:r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0" t="-11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70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2b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dirty="0" smtClean="0"/>
                  <a:t>Wahrscheinlichkeitsraum: 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𝐾𝑜𝑝𝑓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𝑍𝑎h𝑙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𝐾𝑜𝑝𝑓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𝑍𝑎h𝑙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𝐾𝑜𝑝𝑓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𝑍𝑎h𝑙</m:t>
                              </m:r>
                            </m:e>
                          </m:d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 →0, </m:t>
                          </m:r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→1,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𝐾𝑜𝑝𝑓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𝑍𝑎h𝑙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→1−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dirty="0" smtClean="0"/>
                  <a:t>Zufallsvariable  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b="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𝐾𝑜𝑝𝑓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→42, </m:t>
                    </m:r>
                    <m:d>
                      <m:dPr>
                        <m:begChr m:val="{"/>
                        <m:endChr m:val="}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𝑍𝑎h𝑙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→1337</m:t>
                    </m:r>
                  </m:oMath>
                </a14:m>
                <a:r>
                  <a:rPr lang="de-DE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de-DE" sz="2800" dirty="0" smtClean="0"/>
                  <a:t>h=0: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/>
                  <a:t>h=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800" dirty="0" smtClean="0"/>
                  <a:t>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/>
                  <a:t>h=1:</a:t>
                </a:r>
                <a:r>
                  <a:rPr lang="de-DE" sz="28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1" t="-11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768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974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Visualisierung für Werte von h im </a:t>
            </a:r>
            <a:r>
              <a:rPr lang="de-DE" sz="2800" dirty="0" err="1" smtClean="0"/>
              <a:t>Interval</a:t>
            </a:r>
            <a:r>
              <a:rPr lang="de-DE" sz="2800" dirty="0" smtClean="0"/>
              <a:t> [0,1]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4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016980"/>
            <a:ext cx="5873631" cy="440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8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2d (1)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bSup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b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b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bSup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</m:e>
                                          <m:sub>
                                            <m:r>
                                              <a:rPr lang="de-DE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</m:e>
                                          <m:sub>
                                            <m:r>
                                              <a:rPr lang="de-DE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800" b="1" dirty="0" smtClean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b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b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de-DE" sz="2800" dirty="0" smtClean="0"/>
                  <a:t>=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611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2d (2)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46112" y="1447800"/>
                <a:ext cx="9403742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 dirty="0" smtClean="0"/>
                  <a:t>Allgemein: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p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de-DE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de-DE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nary>
                          </m:e>
                        </m:d>
                      </m:e>
                    </m:func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nary>
                          </m:e>
                        </m:d>
                      </m:e>
                    </m:func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de-DE" sz="2800" dirty="0" smtClean="0"/>
              </a:p>
              <a:p>
                <a:pPr marL="0" indent="0">
                  <a:buNone/>
                </a:pPr>
                <a:endParaRPr lang="de-DE" sz="2800" dirty="0"/>
              </a:p>
              <a:p>
                <a:pPr marL="0" indent="0">
                  <a:buNone/>
                </a:pPr>
                <a:r>
                  <a:rPr lang="de-DE" sz="2800" dirty="0" smtClean="0"/>
                  <a:t>=&gt;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de-DE" sz="2800" dirty="0" smtClean="0"/>
                  <a:t> („</a:t>
                </a:r>
                <a:r>
                  <a:rPr lang="de-DE" sz="2800" smtClean="0"/>
                  <a:t>obere Schranke“)</a:t>
                </a:r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2" y="1447800"/>
                <a:ext cx="9403742" cy="4800599"/>
              </a:xfrm>
              <a:blipFill rotWithShape="0">
                <a:blip r:embed="rId2"/>
                <a:stretch>
                  <a:fillRect l="-1361" t="-21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51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2d (2)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46112" y="1447800"/>
                <a:ext cx="9403742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 dirty="0" smtClean="0"/>
                  <a:t>ZZ: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r>
                      <a:rPr lang="de-DE" sz="2800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</m:oMath>
                </a14:m>
                <a:r>
                  <a:rPr lang="de-DE" sz="2800" dirty="0" smtClean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den>
                    </m:f>
                  </m:oMath>
                </a14:m>
                <a:r>
                  <a:rPr lang="de-DE" sz="2800" dirty="0" smtClean="0"/>
                  <a:t> („Gleichverteilung“)</a:t>
                </a:r>
                <a:endParaRPr lang="de-DE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8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ℙ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8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28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de-DE" sz="2800" dirty="0" smtClean="0"/>
              </a:p>
              <a:p>
                <a:pPr marL="0" indent="0">
                  <a:buNone/>
                </a:pPr>
                <a:endParaRPr lang="de-DE" sz="2800" dirty="0"/>
              </a:p>
              <a:p>
                <a:pPr marL="0" indent="0">
                  <a:buNone/>
                </a:pPr>
                <a:r>
                  <a:rPr lang="de-DE" sz="2800" dirty="0" smtClean="0"/>
                  <a:t>=&gt;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dirty="0" smtClean="0"/>
                  <a:t>ist </a:t>
                </a:r>
                <a:r>
                  <a:rPr lang="de-DE" sz="2800" dirty="0" smtClean="0"/>
                  <a:t>die obere Schranke</a:t>
                </a:r>
                <a:endParaRPr lang="de-DE" sz="2800" dirty="0"/>
              </a:p>
              <a:p>
                <a:pPr marL="0" indent="0">
                  <a:buNone/>
                </a:pPr>
                <a:r>
                  <a:rPr lang="de-DE" sz="2800" dirty="0" smtClean="0"/>
                  <a:t>=&gt;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r>
                      <a:rPr lang="de-DE" sz="2800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</m:oMath>
                </a14:m>
                <a:r>
                  <a:rPr lang="de-DE" sz="2800" dirty="0" smtClean="0"/>
                  <a:t> gilt für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2" y="1447800"/>
                <a:ext cx="9403742" cy="4800599"/>
              </a:xfrm>
              <a:blipFill rotWithShape="0">
                <a:blip r:embed="rId2"/>
                <a:stretch>
                  <a:fillRect l="-1361" b="-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505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94</Words>
  <Application>Microsoft Office PowerPoint</Application>
  <PresentationFormat>Breitbild</PresentationFormat>
  <Paragraphs>56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Helvetica</vt:lpstr>
      <vt:lpstr>Wingdings 3</vt:lpstr>
      <vt:lpstr>Ion</vt:lpstr>
      <vt:lpstr>Präsentation Blatt 2</vt:lpstr>
      <vt:lpstr>Aufgabe 2a</vt:lpstr>
      <vt:lpstr>Aufgabe 2b</vt:lpstr>
      <vt:lpstr>Aufgabe 2c</vt:lpstr>
      <vt:lpstr>Aufgabe 2d (1)</vt:lpstr>
      <vt:lpstr>Aufgabe 2d (2)</vt:lpstr>
      <vt:lpstr>Aufgabe 2d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Blatt 2</dc:title>
  <dc:creator>David Winter</dc:creator>
  <cp:lastModifiedBy>David Winter</cp:lastModifiedBy>
  <cp:revision>23</cp:revision>
  <dcterms:created xsi:type="dcterms:W3CDTF">2016-10-28T12:29:11Z</dcterms:created>
  <dcterms:modified xsi:type="dcterms:W3CDTF">2016-11-02T11:52:33Z</dcterms:modified>
</cp:coreProperties>
</file>