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1" r:id="rId4"/>
    <p:sldId id="262" r:id="rId5"/>
    <p:sldId id="258" r:id="rId6"/>
    <p:sldId id="263" r:id="rId7"/>
    <p:sldId id="264" r:id="rId8"/>
    <p:sldId id="265" r:id="rId9"/>
    <p:sldId id="273" r:id="rId10"/>
    <p:sldId id="274" r:id="rId11"/>
    <p:sldId id="275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32E8D59C-A01D-4747-B594-4663717C7AD2}">
          <p14:sldIdLst>
            <p14:sldId id="256"/>
            <p14:sldId id="257"/>
            <p14:sldId id="261"/>
            <p14:sldId id="262"/>
            <p14:sldId id="258"/>
            <p14:sldId id="263"/>
            <p14:sldId id="264"/>
            <p14:sldId id="265"/>
            <p14:sldId id="273"/>
            <p14:sldId id="274"/>
            <p14:sldId id="275"/>
            <p14:sldId id="266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image" Target="../media/image5.emf"/><Relationship Id="rId7" Type="http://schemas.openxmlformats.org/officeDocument/2006/relationships/image" Target="../media/image21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04AA21-D81C-4B45-A3F0-6EC9D21BCF10}" type="datetimeFigureOut">
              <a:rPr lang="de-DE" smtClean="0"/>
              <a:t>18.11.2016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E8F1D-842F-4066-8C60-CF2FA77063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2424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E61FC59-182D-4274-BB00-26CDD377E9F0}" type="slidenum">
              <a:rPr lang="de-DE" altLang="de-DE"/>
              <a:pPr/>
              <a:t>9</a:t>
            </a:fld>
            <a:endParaRPr lang="de-DE" altLang="de-DE"/>
          </a:p>
        </p:txBody>
      </p:sp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</a:pPr>
            <a:fld id="{0BD5678D-3F07-4072-9A83-5E7749DAEC45}" type="slidenum">
              <a:rPr lang="de-DE" altLang="de-DE">
                <a:latin typeface="+mn-lt" charset="0"/>
                <a:cs typeface="+mn-ea" charset="0"/>
              </a:rPr>
              <a:pPr hangingPunct="1">
                <a:lnSpc>
                  <a:spcPct val="100000"/>
                </a:lnSpc>
              </a:pPr>
              <a:t>9</a:t>
            </a:fld>
            <a:endParaRPr lang="de-DE" altLang="de-DE">
              <a:latin typeface="+mn-lt" charset="0"/>
              <a:cs typeface="+mn-ea" charset="0"/>
            </a:endParaRPr>
          </a:p>
        </p:txBody>
      </p:sp>
      <p:sp>
        <p:nvSpPr>
          <p:cNvPr id="266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</a:pPr>
            <a:endParaRPr lang="de-DE" altLang="de-DE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6627" name="Rectangle 3"/>
          <p:cNvSpPr txBox="1">
            <a:spLocks noGrp="1" noRot="1" noChangeAspect="1" noChangeArrowheads="1"/>
          </p:cNvSpPr>
          <p:nvPr>
            <p:ph type="sldImg" idx="1"/>
          </p:nvPr>
        </p:nvSpPr>
        <p:spPr bwMode="auto">
          <a:xfrm>
            <a:off x="217488" y="812800"/>
            <a:ext cx="7124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1106279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E022A4E-3CC3-47D2-9D9C-B1D4C70B0EE2}" type="slidenum">
              <a:rPr lang="de-DE" altLang="de-DE"/>
              <a:pPr/>
              <a:t>10</a:t>
            </a:fld>
            <a:endParaRPr lang="de-DE" altLang="de-DE"/>
          </a:p>
        </p:txBody>
      </p:sp>
      <p:sp>
        <p:nvSpPr>
          <p:cNvPr id="276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4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149566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894F593-E4CF-4597-A817-92D5E6EEC048}" type="slidenum">
              <a:rPr lang="de-DE" altLang="de-DE"/>
              <a:pPr/>
              <a:t>11</a:t>
            </a:fld>
            <a:endParaRPr lang="de-DE" altLang="de-DE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4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93261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B74FFBC-77E7-4321-BC29-89C7618D64D9}" type="slidenum">
              <a:rPr lang="de-DE" altLang="de-DE"/>
              <a:pPr/>
              <a:t>12</a:t>
            </a:fld>
            <a:endParaRPr lang="de-DE" altLang="de-DE"/>
          </a:p>
        </p:txBody>
      </p:sp>
      <p:sp>
        <p:nvSpPr>
          <p:cNvPr id="194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4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28108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06F9FA8-D67D-42DA-BC30-3487E5D7A5A2}" type="slidenum">
              <a:rPr lang="de-DE" altLang="de-DE"/>
              <a:pPr/>
              <a:t>13</a:t>
            </a:fld>
            <a:endParaRPr lang="de-DE" altLang="de-DE"/>
          </a:p>
        </p:txBody>
      </p:sp>
      <p:sp>
        <p:nvSpPr>
          <p:cNvPr id="204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4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88381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36C04CF-C961-49EB-80BF-9A1D5FE88D9F}" type="slidenum">
              <a:rPr lang="de-DE" altLang="de-DE"/>
              <a:pPr/>
              <a:t>14</a:t>
            </a:fld>
            <a:endParaRPr lang="de-DE" altLang="de-DE"/>
          </a:p>
        </p:txBody>
      </p:sp>
      <p:sp>
        <p:nvSpPr>
          <p:cNvPr id="215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4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21835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11/18/2016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11/18/2016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11/18/2016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11/18/2016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11/18/2016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11/18/2016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11/18/2016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11/18/2016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11/18/2016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11/18/2016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11/18/2016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11/18/2016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7.e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e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emf"/><Relationship Id="rId5" Type="http://schemas.openxmlformats.org/officeDocument/2006/relationships/image" Target="../media/image3.emf"/><Relationship Id="rId15" Type="http://schemas.openxmlformats.org/officeDocument/2006/relationships/image" Target="../media/image8.e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emf"/><Relationship Id="rId14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14.e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1.emf"/><Relationship Id="rId12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3.emf"/><Relationship Id="rId5" Type="http://schemas.openxmlformats.org/officeDocument/2006/relationships/image" Target="../media/image10.emf"/><Relationship Id="rId15" Type="http://schemas.openxmlformats.org/officeDocument/2006/relationships/image" Target="../media/image15.e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12.emf"/><Relationship Id="rId14" Type="http://schemas.openxmlformats.org/officeDocument/2006/relationships/oleObject" Target="../embeddings/oleObject13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19.emf"/><Relationship Id="rId18" Type="http://schemas.openxmlformats.org/officeDocument/2006/relationships/oleObject" Target="../embeddings/oleObject21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7.emf"/><Relationship Id="rId12" Type="http://schemas.openxmlformats.org/officeDocument/2006/relationships/oleObject" Target="../embeddings/oleObject18.bin"/><Relationship Id="rId17" Type="http://schemas.openxmlformats.org/officeDocument/2006/relationships/image" Target="../media/image2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0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18.emf"/><Relationship Id="rId5" Type="http://schemas.openxmlformats.org/officeDocument/2006/relationships/image" Target="../media/image16.emf"/><Relationship Id="rId15" Type="http://schemas.openxmlformats.org/officeDocument/2006/relationships/image" Target="../media/image20.emf"/><Relationship Id="rId10" Type="http://schemas.openxmlformats.org/officeDocument/2006/relationships/oleObject" Target="../embeddings/oleObject17.bin"/><Relationship Id="rId19" Type="http://schemas.openxmlformats.org/officeDocument/2006/relationships/image" Target="../media/image22.e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5.emf"/><Relationship Id="rId14" Type="http://schemas.openxmlformats.org/officeDocument/2006/relationships/oleObject" Target="../embeddings/oleObject19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image" Target="../media/image26.e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4.emf"/><Relationship Id="rId12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25.emf"/><Relationship Id="rId5" Type="http://schemas.openxmlformats.org/officeDocument/2006/relationships/image" Target="../media/image23.emf"/><Relationship Id="rId15" Type="http://schemas.openxmlformats.org/officeDocument/2006/relationships/image" Target="../media/image27.emf"/><Relationship Id="rId10" Type="http://schemas.openxmlformats.org/officeDocument/2006/relationships/oleObject" Target="../embeddings/oleObject25.bin"/><Relationship Id="rId4" Type="http://schemas.openxmlformats.org/officeDocument/2006/relationships/oleObject" Target="../embeddings/oleObject22.bin"/><Relationship Id="rId9" Type="http://schemas.openxmlformats.org/officeDocument/2006/relationships/image" Target="../media/image12.emf"/><Relationship Id="rId14" Type="http://schemas.openxmlformats.org/officeDocument/2006/relationships/oleObject" Target="../embeddings/oleObject27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SOAS Blatt 4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Aufgabe 1 – Gruppe 6</a:t>
            </a:r>
          </a:p>
          <a:p>
            <a:r>
              <a:rPr lang="de-DE" dirty="0"/>
              <a:t>Philip Müller &amp; Georg Kraus</a:t>
            </a:r>
          </a:p>
        </p:txBody>
      </p:sp>
    </p:spTree>
    <p:extLst>
      <p:ext uri="{BB962C8B-B14F-4D97-AF65-F5344CB8AC3E}">
        <p14:creationId xmlns:p14="http://schemas.microsoft.com/office/powerpoint/2010/main" val="1280201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1096963" y="287338"/>
            <a:ext cx="10058400" cy="1450975"/>
          </a:xfrm>
          <a:ln/>
        </p:spPr>
        <p:txBody>
          <a:bodyPr/>
          <a:lstStyle/>
          <a:p>
            <a:pPr>
              <a:lnSpc>
                <a:spcPct val="85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</a:pPr>
            <a:r>
              <a:rPr lang="en-US" altLang="de-DE" sz="4800">
                <a:solidFill>
                  <a:srgbClr val="404040"/>
                </a:solidFill>
                <a:latin typeface="Calibri Light" panose="020F0302020204030204" pitchFamily="34" charset="0"/>
              </a:rPr>
              <a:t>Aufgabe 1c</a:t>
            </a: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096963" y="1846263"/>
            <a:ext cx="10058400" cy="402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098550" y="1846263"/>
            <a:ext cx="10058400" cy="402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90000"/>
              </a:lnSpc>
              <a:spcAft>
                <a:spcPts val="1425"/>
              </a:spcAft>
            </a:pPr>
            <a:r>
              <a:rPr lang="en-US" altLang="de-DE" sz="2400">
                <a:solidFill>
                  <a:srgbClr val="404040"/>
                </a:solidFill>
                <a:latin typeface="Calibri" panose="020F0502020204030204" pitchFamily="34" charset="0"/>
              </a:rPr>
              <a:t>q: Wahrscheinlichkeit Spieler 2 weicht aus</a:t>
            </a:r>
          </a:p>
          <a:p>
            <a:pPr hangingPunct="1">
              <a:lnSpc>
                <a:spcPct val="90000"/>
              </a:lnSpc>
              <a:spcAft>
                <a:spcPts val="1425"/>
              </a:spcAft>
            </a:pPr>
            <a:r>
              <a:rPr lang="en-US" altLang="de-DE" sz="2400">
                <a:solidFill>
                  <a:srgbClr val="404040"/>
                </a:solidFill>
                <a:latin typeface="Calibri" panose="020F0502020204030204" pitchFamily="34" charset="0"/>
              </a:rPr>
              <a:t>1-q: Wahrscheinlichkeit Spieler 2 fährt weiter</a:t>
            </a:r>
          </a:p>
          <a:p>
            <a:pPr hangingPunct="1">
              <a:lnSpc>
                <a:spcPct val="90000"/>
              </a:lnSpc>
              <a:spcAft>
                <a:spcPts val="1425"/>
              </a:spcAft>
            </a:pPr>
            <a:endParaRPr lang="en-US" altLang="de-DE" sz="2400">
              <a:solidFill>
                <a:srgbClr val="404040"/>
              </a:solidFill>
              <a:latin typeface="Calibri" panose="020F0502020204030204" pitchFamily="34" charset="0"/>
            </a:endParaRPr>
          </a:p>
          <a:p>
            <a:pPr hangingPunct="1">
              <a:lnSpc>
                <a:spcPct val="90000"/>
              </a:lnSpc>
              <a:spcAft>
                <a:spcPts val="1425"/>
              </a:spcAft>
            </a:pPr>
            <a:endParaRPr lang="en-US" altLang="de-DE" sz="2400">
              <a:solidFill>
                <a:srgbClr val="40404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936625" y="3151188"/>
          <a:ext cx="2678113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8" r:id="rId4" imgW="2637000" imgH="379080" progId="">
                  <p:embed/>
                </p:oleObj>
              </mc:Choice>
              <mc:Fallback>
                <p:oleObj r:id="rId4" imgW="2637000" imgH="379080" progId="">
                  <p:embed/>
                  <p:pic>
                    <p:nvPicPr>
                      <p:cNvPr id="133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625" y="3151188"/>
                        <a:ext cx="2678113" cy="3762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1238250" y="3584575"/>
          <a:ext cx="2692400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9" r:id="rId6" imgW="2650320" imgH="379080" progId="">
                  <p:embed/>
                </p:oleObj>
              </mc:Choice>
              <mc:Fallback>
                <p:oleObj r:id="rId6" imgW="2650320" imgH="379080" progId="">
                  <p:embed/>
                  <p:pic>
                    <p:nvPicPr>
                      <p:cNvPr id="1331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250" y="3584575"/>
                        <a:ext cx="2692400" cy="3762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6"/>
          <p:cNvGraphicFramePr>
            <a:graphicFrameLocks noChangeAspect="1"/>
          </p:cNvGraphicFramePr>
          <p:nvPr/>
        </p:nvGraphicFramePr>
        <p:xfrm>
          <a:off x="1223963" y="4032250"/>
          <a:ext cx="1820862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0" r:id="rId8" imgW="1819080" imgH="379080" progId="">
                  <p:embed/>
                </p:oleObj>
              </mc:Choice>
              <mc:Fallback>
                <p:oleObj r:id="rId8" imgW="1819080" imgH="379080" progId="">
                  <p:embed/>
                  <p:pic>
                    <p:nvPicPr>
                      <p:cNvPr id="1331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963" y="4032250"/>
                        <a:ext cx="1820862" cy="3762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7"/>
          <p:cNvGraphicFramePr>
            <a:graphicFrameLocks noChangeAspect="1"/>
          </p:cNvGraphicFramePr>
          <p:nvPr/>
        </p:nvGraphicFramePr>
        <p:xfrm>
          <a:off x="973138" y="4464050"/>
          <a:ext cx="3835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1" r:id="rId10" imgW="3750840" imgH="317520" progId="">
                  <p:embed/>
                </p:oleObj>
              </mc:Choice>
              <mc:Fallback>
                <p:oleObj r:id="rId10" imgW="3750840" imgH="317520" progId="">
                  <p:embed/>
                  <p:pic>
                    <p:nvPicPr>
                      <p:cNvPr id="1331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138" y="4464050"/>
                        <a:ext cx="3835400" cy="3175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8"/>
          <p:cNvGraphicFramePr>
            <a:graphicFrameLocks noChangeAspect="1"/>
          </p:cNvGraphicFramePr>
          <p:nvPr/>
        </p:nvGraphicFramePr>
        <p:xfrm>
          <a:off x="973138" y="4849813"/>
          <a:ext cx="3195637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2" r:id="rId12" imgW="3111840" imgH="317520" progId="">
                  <p:embed/>
                </p:oleObj>
              </mc:Choice>
              <mc:Fallback>
                <p:oleObj r:id="rId12" imgW="3111840" imgH="317520" progId="">
                  <p:embed/>
                  <p:pic>
                    <p:nvPicPr>
                      <p:cNvPr id="1332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138" y="4849813"/>
                        <a:ext cx="3195637" cy="3175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6522293"/>
              </p:ext>
            </p:extLst>
          </p:nvPr>
        </p:nvGraphicFramePr>
        <p:xfrm>
          <a:off x="972403" y="5184775"/>
          <a:ext cx="2105025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3" r:id="rId14" imgW="2062800" imgH="659880" progId="">
                  <p:embed/>
                </p:oleObj>
              </mc:Choice>
              <mc:Fallback>
                <p:oleObj r:id="rId14" imgW="2062800" imgH="659880" progId="">
                  <p:embed/>
                  <p:pic>
                    <p:nvPicPr>
                      <p:cNvPr id="1332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2403" y="5184775"/>
                        <a:ext cx="2105025" cy="6588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0675716"/>
              </p:ext>
            </p:extLst>
          </p:nvPr>
        </p:nvGraphicFramePr>
        <p:xfrm>
          <a:off x="973012" y="5688013"/>
          <a:ext cx="5491163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4" r:id="rId16" imgW="5406840" imgH="659880" progId="">
                  <p:embed/>
                </p:oleObj>
              </mc:Choice>
              <mc:Fallback>
                <p:oleObj r:id="rId16" imgW="5406840" imgH="659880" progId="">
                  <p:embed/>
                  <p:pic>
                    <p:nvPicPr>
                      <p:cNvPr id="1332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012" y="5688013"/>
                        <a:ext cx="5491163" cy="65881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Group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994030"/>
              </p:ext>
            </p:extLst>
          </p:nvPr>
        </p:nvGraphicFramePr>
        <p:xfrm>
          <a:off x="6510338" y="3076575"/>
          <a:ext cx="3581400" cy="1780252"/>
        </p:xfrm>
        <a:graphic>
          <a:graphicData uri="http://schemas.openxmlformats.org/drawingml/2006/table">
            <a:tbl>
              <a:tblPr/>
              <a:tblGrid>
                <a:gridCol w="1193800">
                  <a:extLst>
                    <a:ext uri="{9D8B030D-6E8A-4147-A177-3AD203B41FA5}">
                      <a16:colId xmlns:a16="http://schemas.microsoft.com/office/drawing/2014/main" val="265732739"/>
                    </a:ext>
                  </a:extLst>
                </a:gridCol>
                <a:gridCol w="481012">
                  <a:extLst>
                    <a:ext uri="{9D8B030D-6E8A-4147-A177-3AD203B41FA5}">
                      <a16:colId xmlns:a16="http://schemas.microsoft.com/office/drawing/2014/main" val="319664990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63929473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1147623492"/>
                    </a:ext>
                  </a:extLst>
                </a:gridCol>
              </a:tblGrid>
              <a:tr h="366713">
                <a:tc rowSpan="2" gridSpan="2"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de-DE" alt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</a:endParaRPr>
                    </a:p>
                  </a:txBody>
                  <a:tcPr marL="36000" marR="36000" marT="51876" marB="36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de-DE" altLang="de-DE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Spieler 2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187299"/>
                  </a:ext>
                </a:extLst>
              </a:tr>
              <a:tr h="366713">
                <a:tc gridSpan="2"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de-DE" altLang="de-DE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a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de-DE" alt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w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1226146"/>
                  </a:ext>
                </a:extLst>
              </a:tr>
              <a:tr h="366713">
                <a:tc rowSpan="2"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de-DE" altLang="de-DE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Spieler 1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de-DE" altLang="de-DE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a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de-DE" altLang="de-DE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c,c</a:t>
                      </a:r>
                      <a:endParaRPr kumimoji="0" lang="de-DE" altLang="de-DE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de-DE" altLang="de-DE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d,b</a:t>
                      </a:r>
                      <a:endParaRPr kumimoji="0" lang="de-DE" altLang="de-DE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843774"/>
                  </a:ext>
                </a:extLst>
              </a:tr>
              <a:tr h="366713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de-DE" alt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w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de-DE" altLang="de-DE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b,d</a:t>
                      </a:r>
                      <a:endParaRPr kumimoji="0" lang="de-DE" altLang="de-DE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de-DE" altLang="de-DE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e,e</a:t>
                      </a:r>
                      <a:endParaRPr kumimoji="0" lang="de-DE" altLang="de-DE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358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71828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1096963" y="287338"/>
            <a:ext cx="10058400" cy="1450975"/>
          </a:xfrm>
          <a:ln/>
        </p:spPr>
        <p:txBody>
          <a:bodyPr/>
          <a:lstStyle/>
          <a:p>
            <a:pPr>
              <a:lnSpc>
                <a:spcPct val="85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</a:pPr>
            <a:r>
              <a:rPr lang="en-US" altLang="de-DE" sz="4800">
                <a:solidFill>
                  <a:srgbClr val="404040"/>
                </a:solidFill>
                <a:latin typeface="Calibri Light" panose="020F0302020204030204" pitchFamily="34" charset="0"/>
              </a:rPr>
              <a:t>Aufgabe 1c</a:t>
            </a: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096963" y="1846263"/>
            <a:ext cx="10058400" cy="402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1098550" y="1846263"/>
            <a:ext cx="10058400" cy="402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90000"/>
              </a:lnSpc>
              <a:spcAft>
                <a:spcPts val="1425"/>
              </a:spcAft>
            </a:pPr>
            <a:r>
              <a:rPr lang="en-US" altLang="de-DE" sz="2400">
                <a:solidFill>
                  <a:srgbClr val="404040"/>
                </a:solidFill>
                <a:latin typeface="Calibri" panose="020F0502020204030204" pitchFamily="34" charset="0"/>
              </a:rPr>
              <a:t>p: Wahrscheinlichkeit Spieler 1 weicht aus</a:t>
            </a:r>
          </a:p>
          <a:p>
            <a:pPr hangingPunct="1">
              <a:lnSpc>
                <a:spcPct val="90000"/>
              </a:lnSpc>
              <a:spcAft>
                <a:spcPts val="1425"/>
              </a:spcAft>
            </a:pPr>
            <a:r>
              <a:rPr lang="en-US" altLang="de-DE" sz="2400">
                <a:solidFill>
                  <a:srgbClr val="404040"/>
                </a:solidFill>
                <a:latin typeface="Calibri" panose="020F0502020204030204" pitchFamily="34" charset="0"/>
              </a:rPr>
              <a:t>1-p: Wahrscheinlichkeit Spieler 1 fährt weiter</a:t>
            </a:r>
          </a:p>
          <a:p>
            <a:pPr hangingPunct="1">
              <a:lnSpc>
                <a:spcPct val="90000"/>
              </a:lnSpc>
              <a:spcAft>
                <a:spcPts val="1425"/>
              </a:spcAft>
            </a:pPr>
            <a:endParaRPr lang="en-US" altLang="de-DE" sz="2400">
              <a:solidFill>
                <a:srgbClr val="404040"/>
              </a:solidFill>
              <a:latin typeface="Calibri" panose="020F0502020204030204" pitchFamily="34" charset="0"/>
            </a:endParaRPr>
          </a:p>
          <a:p>
            <a:pPr hangingPunct="1">
              <a:lnSpc>
                <a:spcPct val="90000"/>
              </a:lnSpc>
              <a:spcAft>
                <a:spcPts val="1425"/>
              </a:spcAft>
            </a:pPr>
            <a:endParaRPr lang="en-US" altLang="de-DE" sz="2400">
              <a:solidFill>
                <a:srgbClr val="40404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1239838" y="3168650"/>
          <a:ext cx="27559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8" r:id="rId4" imgW="2714040" imgH="379080" progId="">
                  <p:embed/>
                </p:oleObj>
              </mc:Choice>
              <mc:Fallback>
                <p:oleObj r:id="rId4" imgW="2714040" imgH="379080" progId="">
                  <p:embed/>
                  <p:pic>
                    <p:nvPicPr>
                      <p:cNvPr id="143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9838" y="3168650"/>
                        <a:ext cx="2755900" cy="3794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5"/>
          <p:cNvGraphicFramePr>
            <a:graphicFrameLocks noChangeAspect="1"/>
          </p:cNvGraphicFramePr>
          <p:nvPr/>
        </p:nvGraphicFramePr>
        <p:xfrm>
          <a:off x="1239838" y="3584575"/>
          <a:ext cx="3203575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9" r:id="rId6" imgW="3323520" imgH="379080" progId="">
                  <p:embed/>
                </p:oleObj>
              </mc:Choice>
              <mc:Fallback>
                <p:oleObj r:id="rId6" imgW="3323520" imgH="379080" progId="">
                  <p:embed/>
                  <p:pic>
                    <p:nvPicPr>
                      <p:cNvPr id="1434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9838" y="3584575"/>
                        <a:ext cx="3203575" cy="3794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6"/>
          <p:cNvGraphicFramePr>
            <a:graphicFrameLocks noChangeAspect="1"/>
          </p:cNvGraphicFramePr>
          <p:nvPr/>
        </p:nvGraphicFramePr>
        <p:xfrm>
          <a:off x="1223963" y="4160838"/>
          <a:ext cx="1820862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0" r:id="rId8" imgW="1819080" imgH="379080" progId="">
                  <p:embed/>
                </p:oleObj>
              </mc:Choice>
              <mc:Fallback>
                <p:oleObj r:id="rId8" imgW="1819080" imgH="379080" progId="">
                  <p:embed/>
                  <p:pic>
                    <p:nvPicPr>
                      <p:cNvPr id="1434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963" y="4160838"/>
                        <a:ext cx="1820862" cy="3762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7495853"/>
              </p:ext>
            </p:extLst>
          </p:nvPr>
        </p:nvGraphicFramePr>
        <p:xfrm>
          <a:off x="1153627" y="4537075"/>
          <a:ext cx="2098675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1" r:id="rId10" imgW="2099520" imgH="659880" progId="">
                  <p:embed/>
                </p:oleObj>
              </mc:Choice>
              <mc:Fallback>
                <p:oleObj r:id="rId10" imgW="2099520" imgH="659880" progId="">
                  <p:embed/>
                  <p:pic>
                    <p:nvPicPr>
                      <p:cNvPr id="1434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3627" y="4537075"/>
                        <a:ext cx="2098675" cy="6588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8"/>
          <p:cNvGraphicFramePr>
            <a:graphicFrameLocks noChangeAspect="1"/>
          </p:cNvGraphicFramePr>
          <p:nvPr/>
        </p:nvGraphicFramePr>
        <p:xfrm>
          <a:off x="1152525" y="5676900"/>
          <a:ext cx="10945813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2" r:id="rId12" imgW="10945800" imgH="659880" progId="">
                  <p:embed/>
                </p:oleObj>
              </mc:Choice>
              <mc:Fallback>
                <p:oleObj r:id="rId12" imgW="10945800" imgH="659880" progId="">
                  <p:embed/>
                  <p:pic>
                    <p:nvPicPr>
                      <p:cNvPr id="1434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525" y="5676900"/>
                        <a:ext cx="10945813" cy="6588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6842104"/>
              </p:ext>
            </p:extLst>
          </p:nvPr>
        </p:nvGraphicFramePr>
        <p:xfrm>
          <a:off x="1162785" y="5084763"/>
          <a:ext cx="5486400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3" r:id="rId14" imgW="5486760" imgH="659880" progId="">
                  <p:embed/>
                </p:oleObj>
              </mc:Choice>
              <mc:Fallback>
                <p:oleObj r:id="rId14" imgW="5486760" imgH="659880" progId="">
                  <p:embed/>
                  <p:pic>
                    <p:nvPicPr>
                      <p:cNvPr id="1434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2785" y="5084763"/>
                        <a:ext cx="5486400" cy="65881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Group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548233"/>
              </p:ext>
            </p:extLst>
          </p:nvPr>
        </p:nvGraphicFramePr>
        <p:xfrm>
          <a:off x="6510338" y="3076575"/>
          <a:ext cx="3581400" cy="1780252"/>
        </p:xfrm>
        <a:graphic>
          <a:graphicData uri="http://schemas.openxmlformats.org/drawingml/2006/table">
            <a:tbl>
              <a:tblPr/>
              <a:tblGrid>
                <a:gridCol w="1193800">
                  <a:extLst>
                    <a:ext uri="{9D8B030D-6E8A-4147-A177-3AD203B41FA5}">
                      <a16:colId xmlns:a16="http://schemas.microsoft.com/office/drawing/2014/main" val="265732739"/>
                    </a:ext>
                  </a:extLst>
                </a:gridCol>
                <a:gridCol w="481012">
                  <a:extLst>
                    <a:ext uri="{9D8B030D-6E8A-4147-A177-3AD203B41FA5}">
                      <a16:colId xmlns:a16="http://schemas.microsoft.com/office/drawing/2014/main" val="319664990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63929473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1147623492"/>
                    </a:ext>
                  </a:extLst>
                </a:gridCol>
              </a:tblGrid>
              <a:tr h="366713">
                <a:tc rowSpan="2" gridSpan="2"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de-DE" alt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</a:endParaRPr>
                    </a:p>
                  </a:txBody>
                  <a:tcPr marL="36000" marR="36000" marT="51876" marB="36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de-DE" altLang="de-DE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Spieler 2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187299"/>
                  </a:ext>
                </a:extLst>
              </a:tr>
              <a:tr h="366713">
                <a:tc gridSpan="2"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de-DE" altLang="de-DE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a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de-DE" alt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w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1226146"/>
                  </a:ext>
                </a:extLst>
              </a:tr>
              <a:tr h="366713">
                <a:tc rowSpan="2"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de-DE" altLang="de-DE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Spieler 1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de-DE" altLang="de-DE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a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de-DE" altLang="de-DE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c,c</a:t>
                      </a:r>
                      <a:endParaRPr kumimoji="0" lang="de-DE" altLang="de-DE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de-DE" altLang="de-DE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d,b</a:t>
                      </a:r>
                      <a:endParaRPr kumimoji="0" lang="de-DE" altLang="de-DE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843774"/>
                  </a:ext>
                </a:extLst>
              </a:tr>
              <a:tr h="366713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de-DE" alt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w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de-DE" altLang="de-DE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b,d</a:t>
                      </a:r>
                      <a:endParaRPr kumimoji="0" lang="de-DE" altLang="de-DE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de-DE" altLang="de-DE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e,e</a:t>
                      </a:r>
                      <a:endParaRPr kumimoji="0" lang="de-DE" altLang="de-DE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358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25451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1096963" y="287338"/>
            <a:ext cx="10058400" cy="1450975"/>
          </a:xfrm>
          <a:ln/>
        </p:spPr>
        <p:txBody>
          <a:bodyPr/>
          <a:lstStyle/>
          <a:p>
            <a:pPr>
              <a:lnSpc>
                <a:spcPct val="8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US" altLang="de-DE" sz="4800">
                <a:solidFill>
                  <a:srgbClr val="404040"/>
                </a:solidFill>
                <a:latin typeface="Calibri Light" panose="020F0302020204030204" pitchFamily="34" charset="0"/>
              </a:rPr>
              <a:t>Aufgabe 1c</a:t>
            </a: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1096963" y="1846263"/>
            <a:ext cx="10058400" cy="402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1096963" y="1846263"/>
            <a:ext cx="10058400" cy="402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90488" indent="-9048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Font typeface="Calibri" panose="020F0502020204030204" pitchFamily="34" charset="0"/>
              <a:buChar char=" "/>
            </a:pPr>
            <a:r>
              <a:rPr lang="en-US" altLang="de-DE" sz="2400">
                <a:solidFill>
                  <a:srgbClr val="404040"/>
                </a:solidFill>
                <a:latin typeface="Calibri" panose="020F0502020204030204" pitchFamily="34" charset="0"/>
              </a:rPr>
              <a:t>Bestimme Nash-Gleichgewicht in gemischten Strategien</a:t>
            </a:r>
          </a:p>
        </p:txBody>
      </p:sp>
      <p:graphicFrame>
        <p:nvGraphicFramePr>
          <p:cNvPr id="10244" name="Group 4"/>
          <p:cNvGraphicFramePr>
            <a:graphicFrameLocks noGrp="1"/>
          </p:cNvGraphicFramePr>
          <p:nvPr/>
        </p:nvGraphicFramePr>
        <p:xfrm>
          <a:off x="1282700" y="2732088"/>
          <a:ext cx="4151313" cy="2333315"/>
        </p:xfrm>
        <a:graphic>
          <a:graphicData uri="http://schemas.openxmlformats.org/drawingml/2006/table">
            <a:tbl>
              <a:tblPr/>
              <a:tblGrid>
                <a:gridCol w="2921000">
                  <a:extLst>
                    <a:ext uri="{9D8B030D-6E8A-4147-A177-3AD203B41FA5}">
                      <a16:colId xmlns:a16="http://schemas.microsoft.com/office/drawing/2014/main" val="1099857804"/>
                    </a:ext>
                  </a:extLst>
                </a:gridCol>
                <a:gridCol w="1230313">
                  <a:extLst>
                    <a:ext uri="{9D8B030D-6E8A-4147-A177-3AD203B41FA5}">
                      <a16:colId xmlns:a16="http://schemas.microsoft.com/office/drawing/2014/main" val="2426952630"/>
                    </a:ext>
                  </a:extLst>
                </a:gridCol>
              </a:tblGrid>
              <a:tr h="366713"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de-DE" alt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Aktion</a:t>
                      </a:r>
                    </a:p>
                  </a:txBody>
                  <a:tcPr marL="90000" marR="90000" marT="46800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de-DE" alt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Payoff</a:t>
                      </a:r>
                    </a:p>
                  </a:txBody>
                  <a:tcPr marL="90000" marR="90000" marT="46800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301261"/>
                  </a:ext>
                </a:extLst>
              </a:tr>
              <a:tr h="366713"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de-DE" alt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Nur Sie fahren weiter</a:t>
                      </a:r>
                    </a:p>
                  </a:txBody>
                  <a:tcPr marL="90000" marR="90000" marT="46800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de-DE" alt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004631"/>
                  </a:ext>
                </a:extLst>
              </a:tr>
              <a:tr h="366713"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de-DE" alt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Beide weichen aus</a:t>
                      </a:r>
                    </a:p>
                  </a:txBody>
                  <a:tcPr marL="90000" marR="90000" marT="46800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de-DE" alt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850136"/>
                  </a:ext>
                </a:extLst>
              </a:tr>
              <a:tr h="366713"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de-DE" alt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Nur Sie weichen aus</a:t>
                      </a:r>
                    </a:p>
                  </a:txBody>
                  <a:tcPr marL="90000" marR="90000" marT="46800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de-DE" alt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747385"/>
                  </a:ext>
                </a:extLst>
              </a:tr>
              <a:tr h="366713"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de-DE" alt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Keiner weicht aus</a:t>
                      </a:r>
                    </a:p>
                  </a:txBody>
                  <a:tcPr marL="90000" marR="90000" marT="46800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de-DE" alt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2394934"/>
                  </a:ext>
                </a:extLst>
              </a:tr>
            </a:tbl>
          </a:graphicData>
        </a:graphic>
      </p:graphicFrame>
      <p:graphicFrame>
        <p:nvGraphicFramePr>
          <p:cNvPr id="10282" name="Group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837570"/>
              </p:ext>
            </p:extLst>
          </p:nvPr>
        </p:nvGraphicFramePr>
        <p:xfrm>
          <a:off x="6510338" y="3076575"/>
          <a:ext cx="3581400" cy="1780252"/>
        </p:xfrm>
        <a:graphic>
          <a:graphicData uri="http://schemas.openxmlformats.org/drawingml/2006/table">
            <a:tbl>
              <a:tblPr/>
              <a:tblGrid>
                <a:gridCol w="1193800">
                  <a:extLst>
                    <a:ext uri="{9D8B030D-6E8A-4147-A177-3AD203B41FA5}">
                      <a16:colId xmlns:a16="http://schemas.microsoft.com/office/drawing/2014/main" val="265732739"/>
                    </a:ext>
                  </a:extLst>
                </a:gridCol>
                <a:gridCol w="481012">
                  <a:extLst>
                    <a:ext uri="{9D8B030D-6E8A-4147-A177-3AD203B41FA5}">
                      <a16:colId xmlns:a16="http://schemas.microsoft.com/office/drawing/2014/main" val="319664990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63929473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1147623492"/>
                    </a:ext>
                  </a:extLst>
                </a:gridCol>
              </a:tblGrid>
              <a:tr h="366713">
                <a:tc rowSpan="2" gridSpan="2"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de-DE" alt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</a:endParaRPr>
                    </a:p>
                  </a:txBody>
                  <a:tcPr marL="36000" marR="36000" marT="51876" marB="36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de-DE" altLang="de-DE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Spieler 2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187299"/>
                  </a:ext>
                </a:extLst>
              </a:tr>
              <a:tr h="366713">
                <a:tc gridSpan="2"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de-DE" altLang="de-DE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a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de-DE" alt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w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1226146"/>
                  </a:ext>
                </a:extLst>
              </a:tr>
              <a:tr h="366713">
                <a:tc rowSpan="2"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de-DE" altLang="de-DE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Spieler 1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de-DE" altLang="de-DE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a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de-DE" alt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3,3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de-DE" altLang="de-DE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1,4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843774"/>
                  </a:ext>
                </a:extLst>
              </a:tr>
              <a:tr h="366713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de-DE" alt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w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de-DE" altLang="de-DE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4,1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de-DE" altLang="de-DE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0,0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358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44289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1096963" y="287338"/>
            <a:ext cx="10058400" cy="1450975"/>
          </a:xfrm>
          <a:ln/>
        </p:spPr>
        <p:txBody>
          <a:bodyPr/>
          <a:lstStyle/>
          <a:p>
            <a:pPr>
              <a:lnSpc>
                <a:spcPct val="85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</a:pPr>
            <a:r>
              <a:rPr lang="en-US" altLang="de-DE" sz="4800">
                <a:solidFill>
                  <a:srgbClr val="404040"/>
                </a:solidFill>
                <a:latin typeface="Calibri Light" panose="020F0302020204030204" pitchFamily="34" charset="0"/>
              </a:rPr>
              <a:t>Aufgabe 1c</a:t>
            </a: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1096963" y="1846263"/>
            <a:ext cx="10058400" cy="402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1098550" y="1846263"/>
            <a:ext cx="10058400" cy="402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90000"/>
              </a:lnSpc>
              <a:spcAft>
                <a:spcPts val="1425"/>
              </a:spcAft>
            </a:pPr>
            <a:r>
              <a:rPr lang="en-US" altLang="de-DE" sz="2400">
                <a:solidFill>
                  <a:srgbClr val="404040"/>
                </a:solidFill>
                <a:latin typeface="Calibri" panose="020F0502020204030204" pitchFamily="34" charset="0"/>
              </a:rPr>
              <a:t>q: Wahrscheinlichkeit Spieler 2 weicht aus</a:t>
            </a:r>
          </a:p>
          <a:p>
            <a:pPr hangingPunct="1">
              <a:lnSpc>
                <a:spcPct val="90000"/>
              </a:lnSpc>
              <a:spcAft>
                <a:spcPts val="1425"/>
              </a:spcAft>
            </a:pPr>
            <a:r>
              <a:rPr lang="en-US" altLang="de-DE" sz="2400">
                <a:solidFill>
                  <a:srgbClr val="404040"/>
                </a:solidFill>
                <a:latin typeface="Calibri" panose="020F0502020204030204" pitchFamily="34" charset="0"/>
              </a:rPr>
              <a:t>1-q: Wahrscheinlichkeit Spieler 2 fährt weiter</a:t>
            </a:r>
          </a:p>
          <a:p>
            <a:pPr hangingPunct="1">
              <a:lnSpc>
                <a:spcPct val="90000"/>
              </a:lnSpc>
              <a:spcAft>
                <a:spcPts val="1425"/>
              </a:spcAft>
            </a:pPr>
            <a:endParaRPr lang="en-US" altLang="de-DE" sz="2400">
              <a:solidFill>
                <a:srgbClr val="404040"/>
              </a:solidFill>
              <a:latin typeface="Calibri" panose="020F0502020204030204" pitchFamily="34" charset="0"/>
            </a:endParaRPr>
          </a:p>
          <a:p>
            <a:pPr hangingPunct="1">
              <a:lnSpc>
                <a:spcPct val="90000"/>
              </a:lnSpc>
              <a:spcAft>
                <a:spcPts val="1425"/>
              </a:spcAft>
            </a:pPr>
            <a:endParaRPr lang="en-US" altLang="de-DE" sz="2400">
              <a:solidFill>
                <a:srgbClr val="40404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1238250" y="3168650"/>
          <a:ext cx="3357563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r:id="rId4" imgW="3331440" imgH="379080" progId="">
                  <p:embed/>
                </p:oleObj>
              </mc:Choice>
              <mc:Fallback>
                <p:oleObj r:id="rId4" imgW="3331440" imgH="379080" progId="">
                  <p:embed/>
                  <p:pic>
                    <p:nvPicPr>
                      <p:cNvPr id="112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250" y="3168650"/>
                        <a:ext cx="3357563" cy="3762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1238250" y="3584575"/>
          <a:ext cx="3049588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r:id="rId6" imgW="3071880" imgH="379080" progId="">
                  <p:embed/>
                </p:oleObj>
              </mc:Choice>
              <mc:Fallback>
                <p:oleObj r:id="rId6" imgW="3071880" imgH="379080" progId="">
                  <p:embed/>
                  <p:pic>
                    <p:nvPicPr>
                      <p:cNvPr id="1126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250" y="3584575"/>
                        <a:ext cx="3049588" cy="3762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6"/>
          <p:cNvGraphicFramePr>
            <a:graphicFrameLocks noChangeAspect="1"/>
          </p:cNvGraphicFramePr>
          <p:nvPr/>
        </p:nvGraphicFramePr>
        <p:xfrm>
          <a:off x="1223963" y="4032250"/>
          <a:ext cx="1820862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r:id="rId8" imgW="1819080" imgH="379080" progId="">
                  <p:embed/>
                </p:oleObj>
              </mc:Choice>
              <mc:Fallback>
                <p:oleObj r:id="rId8" imgW="1819080" imgH="379080" progId="">
                  <p:embed/>
                  <p:pic>
                    <p:nvPicPr>
                      <p:cNvPr id="1127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963" y="4032250"/>
                        <a:ext cx="1820862" cy="3762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7"/>
          <p:cNvGraphicFramePr>
            <a:graphicFrameLocks noChangeAspect="1"/>
          </p:cNvGraphicFramePr>
          <p:nvPr/>
        </p:nvGraphicFramePr>
        <p:xfrm>
          <a:off x="973138" y="4464050"/>
          <a:ext cx="1565275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r:id="rId10" imgW="1586880" imgH="311400" progId="">
                  <p:embed/>
                </p:oleObj>
              </mc:Choice>
              <mc:Fallback>
                <p:oleObj r:id="rId10" imgW="1586880" imgH="311400" progId="">
                  <p:embed/>
                  <p:pic>
                    <p:nvPicPr>
                      <p:cNvPr id="1127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138" y="4464050"/>
                        <a:ext cx="1565275" cy="3111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8"/>
          <p:cNvGraphicFramePr>
            <a:graphicFrameLocks noChangeAspect="1"/>
          </p:cNvGraphicFramePr>
          <p:nvPr/>
        </p:nvGraphicFramePr>
        <p:xfrm>
          <a:off x="973138" y="4849813"/>
          <a:ext cx="102870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r:id="rId12" imgW="1059480" imgH="311400" progId="">
                  <p:embed/>
                </p:oleObj>
              </mc:Choice>
              <mc:Fallback>
                <p:oleObj r:id="rId12" imgW="1059480" imgH="311400" progId="">
                  <p:embed/>
                  <p:pic>
                    <p:nvPicPr>
                      <p:cNvPr id="1127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138" y="4849813"/>
                        <a:ext cx="1028700" cy="3111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3585735"/>
              </p:ext>
            </p:extLst>
          </p:nvPr>
        </p:nvGraphicFramePr>
        <p:xfrm>
          <a:off x="964588" y="5184775"/>
          <a:ext cx="946150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r:id="rId14" imgW="947160" imgH="663480" progId="">
                  <p:embed/>
                </p:oleObj>
              </mc:Choice>
              <mc:Fallback>
                <p:oleObj r:id="rId14" imgW="947160" imgH="663480" progId="">
                  <p:embed/>
                  <p:pic>
                    <p:nvPicPr>
                      <p:cNvPr id="1127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4588" y="5184775"/>
                        <a:ext cx="946150" cy="6635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16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2576793"/>
              </p:ext>
            </p:extLst>
          </p:nvPr>
        </p:nvGraphicFramePr>
        <p:xfrm>
          <a:off x="955186" y="5692775"/>
          <a:ext cx="2801938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r:id="rId16" imgW="2802240" imgH="663480" progId="">
                  <p:embed/>
                </p:oleObj>
              </mc:Choice>
              <mc:Fallback>
                <p:oleObj r:id="rId16" imgW="2802240" imgH="663480" progId="">
                  <p:embed/>
                  <p:pic>
                    <p:nvPicPr>
                      <p:cNvPr id="11316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186" y="5692775"/>
                        <a:ext cx="2801938" cy="6635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17" name="Object 53"/>
          <p:cNvGraphicFramePr>
            <a:graphicFrameLocks noChangeAspect="1"/>
          </p:cNvGraphicFramePr>
          <p:nvPr/>
        </p:nvGraphicFramePr>
        <p:xfrm>
          <a:off x="5741988" y="3087688"/>
          <a:ext cx="719137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r:id="rId18" imgW="720000" imgH="360000" progId="">
                  <p:embed/>
                </p:oleObj>
              </mc:Choice>
              <mc:Fallback>
                <p:oleObj r:id="rId18" imgW="720000" imgH="360000" progId="">
                  <p:embed/>
                  <p:pic>
                    <p:nvPicPr>
                      <p:cNvPr id="11317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1988" y="3087688"/>
                        <a:ext cx="719137" cy="3603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Group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709798"/>
              </p:ext>
            </p:extLst>
          </p:nvPr>
        </p:nvGraphicFramePr>
        <p:xfrm>
          <a:off x="6510338" y="3076575"/>
          <a:ext cx="3581400" cy="1780252"/>
        </p:xfrm>
        <a:graphic>
          <a:graphicData uri="http://schemas.openxmlformats.org/drawingml/2006/table">
            <a:tbl>
              <a:tblPr/>
              <a:tblGrid>
                <a:gridCol w="1193800">
                  <a:extLst>
                    <a:ext uri="{9D8B030D-6E8A-4147-A177-3AD203B41FA5}">
                      <a16:colId xmlns:a16="http://schemas.microsoft.com/office/drawing/2014/main" val="265732739"/>
                    </a:ext>
                  </a:extLst>
                </a:gridCol>
                <a:gridCol w="481012">
                  <a:extLst>
                    <a:ext uri="{9D8B030D-6E8A-4147-A177-3AD203B41FA5}">
                      <a16:colId xmlns:a16="http://schemas.microsoft.com/office/drawing/2014/main" val="319664990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63929473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1147623492"/>
                    </a:ext>
                  </a:extLst>
                </a:gridCol>
              </a:tblGrid>
              <a:tr h="366713">
                <a:tc rowSpan="2" gridSpan="2"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de-DE" alt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</a:endParaRPr>
                    </a:p>
                  </a:txBody>
                  <a:tcPr marL="36000" marR="36000" marT="51876" marB="36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de-DE" altLang="de-DE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Spieler 2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187299"/>
                  </a:ext>
                </a:extLst>
              </a:tr>
              <a:tr h="366713">
                <a:tc gridSpan="2"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de-DE" altLang="de-DE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a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de-DE" alt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w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1226146"/>
                  </a:ext>
                </a:extLst>
              </a:tr>
              <a:tr h="366713">
                <a:tc rowSpan="2"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de-DE" altLang="de-DE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Spieler 1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de-DE" altLang="de-DE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a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de-DE" alt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3,3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de-DE" alt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1,4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843774"/>
                  </a:ext>
                </a:extLst>
              </a:tr>
              <a:tr h="366713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de-DE" alt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w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de-DE" altLang="de-DE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4,1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de-DE" altLang="de-DE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0,0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358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53798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1096963" y="287338"/>
            <a:ext cx="10058400" cy="1450975"/>
          </a:xfrm>
          <a:ln/>
        </p:spPr>
        <p:txBody>
          <a:bodyPr/>
          <a:lstStyle/>
          <a:p>
            <a:pPr>
              <a:lnSpc>
                <a:spcPct val="85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</a:pPr>
            <a:r>
              <a:rPr lang="en-US" altLang="de-DE" sz="4800">
                <a:solidFill>
                  <a:srgbClr val="404040"/>
                </a:solidFill>
                <a:latin typeface="Calibri Light" panose="020F0302020204030204" pitchFamily="34" charset="0"/>
              </a:rPr>
              <a:t>Aufgabe 1c</a:t>
            </a:r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096963" y="1846263"/>
            <a:ext cx="10058400" cy="402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1098550" y="1846263"/>
            <a:ext cx="10058400" cy="402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90000"/>
              </a:lnSpc>
              <a:spcAft>
                <a:spcPts val="1425"/>
              </a:spcAft>
            </a:pPr>
            <a:r>
              <a:rPr lang="en-US" altLang="de-DE" sz="2400">
                <a:solidFill>
                  <a:srgbClr val="404040"/>
                </a:solidFill>
                <a:latin typeface="Calibri" panose="020F0502020204030204" pitchFamily="34" charset="0"/>
              </a:rPr>
              <a:t>p: Wahrscheinlichkeit Spieler 1 weicht aus</a:t>
            </a:r>
          </a:p>
          <a:p>
            <a:pPr hangingPunct="1">
              <a:lnSpc>
                <a:spcPct val="90000"/>
              </a:lnSpc>
              <a:spcAft>
                <a:spcPts val="1425"/>
              </a:spcAft>
            </a:pPr>
            <a:r>
              <a:rPr lang="en-US" altLang="de-DE" sz="2400">
                <a:solidFill>
                  <a:srgbClr val="404040"/>
                </a:solidFill>
                <a:latin typeface="Calibri" panose="020F0502020204030204" pitchFamily="34" charset="0"/>
              </a:rPr>
              <a:t>1-p: Wahrscheinlichkeit Spieler 1 fährt weiter</a:t>
            </a:r>
          </a:p>
          <a:p>
            <a:pPr hangingPunct="1">
              <a:lnSpc>
                <a:spcPct val="90000"/>
              </a:lnSpc>
              <a:spcAft>
                <a:spcPts val="1425"/>
              </a:spcAft>
            </a:pPr>
            <a:endParaRPr lang="en-US" altLang="de-DE" sz="2400">
              <a:solidFill>
                <a:srgbClr val="404040"/>
              </a:solidFill>
              <a:latin typeface="Calibri" panose="020F0502020204030204" pitchFamily="34" charset="0"/>
            </a:endParaRPr>
          </a:p>
          <a:p>
            <a:pPr hangingPunct="1">
              <a:lnSpc>
                <a:spcPct val="90000"/>
              </a:lnSpc>
              <a:spcAft>
                <a:spcPts val="1425"/>
              </a:spcAft>
            </a:pPr>
            <a:endParaRPr lang="en-US" altLang="de-DE" sz="2400">
              <a:solidFill>
                <a:srgbClr val="40404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1239838" y="3168650"/>
          <a:ext cx="3376612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8" r:id="rId4" imgW="3445200" imgH="379080" progId="">
                  <p:embed/>
                </p:oleObj>
              </mc:Choice>
              <mc:Fallback>
                <p:oleObj r:id="rId4" imgW="3445200" imgH="379080" progId="">
                  <p:embed/>
                  <p:pic>
                    <p:nvPicPr>
                      <p:cNvPr id="122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9838" y="3168650"/>
                        <a:ext cx="3376612" cy="3794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35" name="Object 47"/>
          <p:cNvGraphicFramePr>
            <a:graphicFrameLocks noChangeAspect="1"/>
          </p:cNvGraphicFramePr>
          <p:nvPr/>
        </p:nvGraphicFramePr>
        <p:xfrm>
          <a:off x="1239838" y="3584575"/>
          <a:ext cx="3070225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9" r:id="rId6" imgW="3185640" imgH="379080" progId="">
                  <p:embed/>
                </p:oleObj>
              </mc:Choice>
              <mc:Fallback>
                <p:oleObj r:id="rId6" imgW="3185640" imgH="379080" progId="">
                  <p:embed/>
                  <p:pic>
                    <p:nvPicPr>
                      <p:cNvPr id="12335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9838" y="3584575"/>
                        <a:ext cx="3070225" cy="3794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36" name="Object 48"/>
          <p:cNvGraphicFramePr>
            <a:graphicFrameLocks noChangeAspect="1"/>
          </p:cNvGraphicFramePr>
          <p:nvPr/>
        </p:nvGraphicFramePr>
        <p:xfrm>
          <a:off x="1223963" y="4160838"/>
          <a:ext cx="1820862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0" r:id="rId8" imgW="1819080" imgH="379080" progId="">
                  <p:embed/>
                </p:oleObj>
              </mc:Choice>
              <mc:Fallback>
                <p:oleObj r:id="rId8" imgW="1819080" imgH="379080" progId="">
                  <p:embed/>
                  <p:pic>
                    <p:nvPicPr>
                      <p:cNvPr id="12336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963" y="4160838"/>
                        <a:ext cx="1820862" cy="3762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37" name="Object 49"/>
          <p:cNvGraphicFramePr>
            <a:graphicFrameLocks noChangeAspect="1"/>
          </p:cNvGraphicFramePr>
          <p:nvPr/>
        </p:nvGraphicFramePr>
        <p:xfrm>
          <a:off x="1223963" y="4679950"/>
          <a:ext cx="984250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1" r:id="rId10" imgW="983880" imgH="663480" progId="">
                  <p:embed/>
                </p:oleObj>
              </mc:Choice>
              <mc:Fallback>
                <p:oleObj r:id="rId10" imgW="983880" imgH="663480" progId="">
                  <p:embed/>
                  <p:pic>
                    <p:nvPicPr>
                      <p:cNvPr id="12337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963" y="4679950"/>
                        <a:ext cx="984250" cy="6635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38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8622557"/>
              </p:ext>
            </p:extLst>
          </p:nvPr>
        </p:nvGraphicFramePr>
        <p:xfrm>
          <a:off x="1239838" y="5755351"/>
          <a:ext cx="5735638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2" r:id="rId12" imgW="5736600" imgH="663480" progId="">
                  <p:embed/>
                </p:oleObj>
              </mc:Choice>
              <mc:Fallback>
                <p:oleObj r:id="rId12" imgW="5736600" imgH="663480" progId="">
                  <p:embed/>
                  <p:pic>
                    <p:nvPicPr>
                      <p:cNvPr id="12338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9838" y="5755351"/>
                        <a:ext cx="5735638" cy="6635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39" name="Object 51"/>
          <p:cNvGraphicFramePr>
            <a:graphicFrameLocks noChangeAspect="1"/>
          </p:cNvGraphicFramePr>
          <p:nvPr/>
        </p:nvGraphicFramePr>
        <p:xfrm>
          <a:off x="1223963" y="5256213"/>
          <a:ext cx="2881312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3" r:id="rId14" imgW="2882160" imgH="663480" progId="">
                  <p:embed/>
                </p:oleObj>
              </mc:Choice>
              <mc:Fallback>
                <p:oleObj r:id="rId14" imgW="2882160" imgH="663480" progId="">
                  <p:embed/>
                  <p:pic>
                    <p:nvPicPr>
                      <p:cNvPr id="12339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963" y="5256213"/>
                        <a:ext cx="2881312" cy="6635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Group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709798"/>
              </p:ext>
            </p:extLst>
          </p:nvPr>
        </p:nvGraphicFramePr>
        <p:xfrm>
          <a:off x="6510338" y="3076575"/>
          <a:ext cx="3581400" cy="1780252"/>
        </p:xfrm>
        <a:graphic>
          <a:graphicData uri="http://schemas.openxmlformats.org/drawingml/2006/table">
            <a:tbl>
              <a:tblPr/>
              <a:tblGrid>
                <a:gridCol w="1193800">
                  <a:extLst>
                    <a:ext uri="{9D8B030D-6E8A-4147-A177-3AD203B41FA5}">
                      <a16:colId xmlns:a16="http://schemas.microsoft.com/office/drawing/2014/main" val="265732739"/>
                    </a:ext>
                  </a:extLst>
                </a:gridCol>
                <a:gridCol w="481012">
                  <a:extLst>
                    <a:ext uri="{9D8B030D-6E8A-4147-A177-3AD203B41FA5}">
                      <a16:colId xmlns:a16="http://schemas.microsoft.com/office/drawing/2014/main" val="319664990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63929473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1147623492"/>
                    </a:ext>
                  </a:extLst>
                </a:gridCol>
              </a:tblGrid>
              <a:tr h="366713">
                <a:tc rowSpan="2" gridSpan="2"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de-DE" alt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</a:endParaRPr>
                    </a:p>
                  </a:txBody>
                  <a:tcPr marL="36000" marR="36000" marT="51876" marB="36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de-DE" altLang="de-DE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Spieler 2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187299"/>
                  </a:ext>
                </a:extLst>
              </a:tr>
              <a:tr h="366713">
                <a:tc gridSpan="2"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de-DE" altLang="de-DE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a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de-DE" alt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w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1226146"/>
                  </a:ext>
                </a:extLst>
              </a:tr>
              <a:tr h="366713">
                <a:tc rowSpan="2"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de-DE" altLang="de-DE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Spieler 1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de-DE" altLang="de-DE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a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de-DE" alt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3,3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de-DE" alt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1,4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843774"/>
                  </a:ext>
                </a:extLst>
              </a:tr>
              <a:tr h="366713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de-DE" alt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w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de-DE" altLang="de-DE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4,1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de-DE" altLang="de-DE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0,0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358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39868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1a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Sei Preis (Urlauber 1) =: p, Preis (Urlauber 2) =: q</a:t>
            </a:r>
          </a:p>
          <a:p>
            <a:r>
              <a:rPr lang="de-DE" sz="2400" dirty="0"/>
              <a:t>Betrachte Fall p &gt; q:</a:t>
            </a:r>
          </a:p>
          <a:p>
            <a:endParaRPr lang="de-DE" sz="2400" dirty="0"/>
          </a:p>
          <a:p>
            <a:pPr lvl="2"/>
            <a:r>
              <a:rPr lang="de-DE" sz="1800" dirty="0"/>
              <a:t>Auszahlung (Urlauber 1) = q - 2, Auszahlung (Urlauber 2) = p + 2</a:t>
            </a:r>
          </a:p>
          <a:p>
            <a:pPr lvl="2"/>
            <a:r>
              <a:rPr lang="de-DE" sz="1800" dirty="0"/>
              <a:t>=&gt; Urlauber 2 erhält also mehr Entschädigung</a:t>
            </a:r>
          </a:p>
          <a:p>
            <a:pPr lvl="2"/>
            <a:r>
              <a:rPr lang="de-DE" sz="1800" dirty="0"/>
              <a:t>=&gt; Anreiz für Urlauber 1 geringeren Preis als Urlauber 2 zu bieten</a:t>
            </a:r>
          </a:p>
          <a:p>
            <a:pPr lvl="2"/>
            <a:r>
              <a:rPr lang="de-DE" sz="1800" dirty="0"/>
              <a:t>ABER: Urlauber 1 kennt Preis von Urlauber 2 nicht!</a:t>
            </a:r>
          </a:p>
          <a:p>
            <a:pPr lvl="2"/>
            <a:r>
              <a:rPr lang="de-DE" sz="1800" dirty="0"/>
              <a:t>=&gt; Preis (Urlauber 1)  = </a:t>
            </a:r>
            <a:r>
              <a:rPr lang="de-DE" sz="1800" dirty="0" smtClean="0"/>
              <a:t>1, </a:t>
            </a:r>
            <a:r>
              <a:rPr lang="de-DE" sz="1800" dirty="0"/>
              <a:t>somit Preis (Urlauber 1) &lt;= Preis (Urlauber 2)</a:t>
            </a:r>
          </a:p>
          <a:p>
            <a:pPr lvl="2"/>
            <a:r>
              <a:rPr lang="de-DE" sz="1800" dirty="0"/>
              <a:t>Auszahlung (Urlauber 1) = q + 2 bzw. </a:t>
            </a:r>
            <a:r>
              <a:rPr lang="de-DE" sz="1800" dirty="0" smtClean="0"/>
              <a:t>1</a:t>
            </a:r>
            <a:endParaRPr lang="de-DE" sz="1800" dirty="0"/>
          </a:p>
          <a:p>
            <a:pPr lvl="2"/>
            <a:r>
              <a:rPr lang="de-DE" sz="1800" dirty="0"/>
              <a:t>Auszahlung (Urlauber 1) ist nun größer als zu Beginn</a:t>
            </a:r>
          </a:p>
        </p:txBody>
      </p:sp>
    </p:spTree>
    <p:extLst>
      <p:ext uri="{BB962C8B-B14F-4D97-AF65-F5344CB8AC3E}">
        <p14:creationId xmlns:p14="http://schemas.microsoft.com/office/powerpoint/2010/main" val="1756038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1a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Sei Preis (Urlauber 1) =: p, Preis (Urlauber 2) =: q</a:t>
            </a:r>
          </a:p>
          <a:p>
            <a:r>
              <a:rPr lang="de-DE" sz="2400" dirty="0"/>
              <a:t>Betrachte Fall p = q:</a:t>
            </a:r>
          </a:p>
          <a:p>
            <a:endParaRPr lang="de-DE" sz="2400" dirty="0"/>
          </a:p>
          <a:p>
            <a:pPr lvl="2"/>
            <a:r>
              <a:rPr lang="de-DE" sz="1800" dirty="0"/>
              <a:t>Auszahlung (Urlauber 1) = Auszahlung (Urlauber 2) = p</a:t>
            </a:r>
          </a:p>
          <a:p>
            <a:pPr lvl="2"/>
            <a:r>
              <a:rPr lang="de-DE" sz="1800" dirty="0"/>
              <a:t>Beide Urlauber erhalten gleiche Auszahlung</a:t>
            </a:r>
          </a:p>
          <a:p>
            <a:pPr lvl="2"/>
            <a:r>
              <a:rPr lang="de-DE" sz="1800" dirty="0"/>
              <a:t>ABER: Absprache nicht möglich, d.h. p = q ist unwahrscheinlich</a:t>
            </a:r>
          </a:p>
          <a:p>
            <a:pPr lvl="2"/>
            <a:r>
              <a:rPr lang="de-DE" sz="1800" dirty="0"/>
              <a:t>Selbst bei Absprache ( p = q = 100 ) besteht Anreiz zu betrügen</a:t>
            </a:r>
          </a:p>
          <a:p>
            <a:pPr lvl="2"/>
            <a:r>
              <a:rPr lang="de-DE" sz="1800" dirty="0"/>
              <a:t>=&gt; Urlauber 1 bietet p &lt; q (siehe Fall 1)</a:t>
            </a:r>
          </a:p>
          <a:p>
            <a:pPr lvl="2"/>
            <a:r>
              <a:rPr lang="de-DE" sz="1800" dirty="0"/>
              <a:t>=&gt; Preis (Urlauber 1) = </a:t>
            </a:r>
            <a:r>
              <a:rPr lang="de-DE" sz="1800" dirty="0" smtClean="0"/>
              <a:t>1 </a:t>
            </a:r>
            <a:r>
              <a:rPr lang="de-DE" sz="1800" dirty="0"/>
              <a:t>bildet dominante Strategie!</a:t>
            </a:r>
          </a:p>
          <a:p>
            <a:pPr lvl="2"/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770280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1a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Sei Preis (Urlauber 1) =: p, Preis (Urlauber 2) =: q</a:t>
            </a:r>
          </a:p>
          <a:p>
            <a:r>
              <a:rPr lang="de-DE" sz="2400" dirty="0"/>
              <a:t>Fazit:</a:t>
            </a:r>
          </a:p>
          <a:p>
            <a:endParaRPr lang="de-DE" sz="2400" dirty="0"/>
          </a:p>
          <a:p>
            <a:pPr lvl="2"/>
            <a:r>
              <a:rPr lang="de-DE" sz="1800" dirty="0"/>
              <a:t>Preis (Urlauber 1) = </a:t>
            </a:r>
            <a:r>
              <a:rPr lang="de-DE" sz="1800" dirty="0" smtClean="0"/>
              <a:t>1</a:t>
            </a:r>
            <a:endParaRPr lang="de-DE" sz="1800" dirty="0"/>
          </a:p>
          <a:p>
            <a:pPr lvl="2"/>
            <a:r>
              <a:rPr lang="de-DE" sz="1800" dirty="0"/>
              <a:t>=&gt; Auszahlung (Urlauber 2) = </a:t>
            </a:r>
            <a:r>
              <a:rPr lang="de-DE" sz="1800" dirty="0" smtClean="0"/>
              <a:t>-1, </a:t>
            </a:r>
            <a:r>
              <a:rPr lang="de-DE" sz="1800" dirty="0"/>
              <a:t>falls Preis (Urlauber 2) &gt; </a:t>
            </a:r>
            <a:r>
              <a:rPr lang="de-DE" sz="1800" dirty="0" smtClean="0"/>
              <a:t>1</a:t>
            </a:r>
            <a:endParaRPr lang="de-DE" sz="1800" dirty="0"/>
          </a:p>
          <a:p>
            <a:pPr lvl="2"/>
            <a:r>
              <a:rPr lang="de-DE" sz="1800" dirty="0"/>
              <a:t>=&gt; Preis (Urlauber 2) = </a:t>
            </a:r>
            <a:r>
              <a:rPr lang="de-DE" sz="1800" dirty="0" smtClean="0"/>
              <a:t>1</a:t>
            </a:r>
            <a:endParaRPr lang="de-DE" sz="1800" dirty="0"/>
          </a:p>
          <a:p>
            <a:pPr lvl="2"/>
            <a:r>
              <a:rPr lang="de-DE" sz="1800" dirty="0"/>
              <a:t>Damit: p = q und Auszahlung (Urlauber 1) = Auszahlung (Urlauber 2) = </a:t>
            </a:r>
            <a:r>
              <a:rPr lang="de-DE" sz="1800" dirty="0" smtClean="0"/>
              <a:t>1</a:t>
            </a:r>
            <a:endParaRPr lang="de-DE" sz="1800" dirty="0"/>
          </a:p>
          <a:p>
            <a:pPr lvl="2"/>
            <a:endParaRPr lang="de-DE" sz="1800" dirty="0"/>
          </a:p>
          <a:p>
            <a:pPr lvl="2"/>
            <a:r>
              <a:rPr lang="de-DE" sz="1800" dirty="0"/>
              <a:t>Nash-Gleichgewicht bei </a:t>
            </a:r>
            <a:r>
              <a:rPr lang="de-DE" sz="1800" dirty="0" smtClean="0"/>
              <a:t>(</a:t>
            </a:r>
            <a:r>
              <a:rPr lang="de-DE" sz="1800" dirty="0"/>
              <a:t>1</a:t>
            </a:r>
            <a:r>
              <a:rPr lang="de-DE" sz="1800" dirty="0" smtClean="0"/>
              <a:t>,1)</a:t>
            </a:r>
            <a:endParaRPr lang="de-DE" sz="1800" dirty="0" smtClean="0"/>
          </a:p>
          <a:p>
            <a:pPr lvl="2"/>
            <a:r>
              <a:rPr lang="de-DE" sz="1800" dirty="0" smtClean="0"/>
              <a:t>=&gt; andere Nash-</a:t>
            </a:r>
            <a:r>
              <a:rPr lang="de-DE" sz="1800" dirty="0" err="1" smtClean="0"/>
              <a:t>Equilibria</a:t>
            </a:r>
            <a:r>
              <a:rPr lang="de-DE" sz="1800" dirty="0" smtClean="0"/>
              <a:t> nicht vorhanden, da Preis (Urlauber i) = </a:t>
            </a:r>
            <a:r>
              <a:rPr lang="de-DE" sz="1800" dirty="0" smtClean="0"/>
              <a:t>1</a:t>
            </a:r>
            <a:r>
              <a:rPr lang="de-DE" sz="1800" dirty="0" smtClean="0"/>
              <a:t/>
            </a:r>
            <a:br>
              <a:rPr lang="de-DE" sz="1800" dirty="0" smtClean="0"/>
            </a:br>
            <a:r>
              <a:rPr lang="de-DE" sz="1800" dirty="0" smtClean="0"/>
              <a:t>     dominante Strategie für i = {1;2} bildet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240540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1a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6754" y="1846263"/>
            <a:ext cx="6058817" cy="4022725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7975163" y="5911592"/>
            <a:ext cx="11804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www.qwantz.com</a:t>
            </a:r>
          </a:p>
        </p:txBody>
      </p:sp>
    </p:spTree>
    <p:extLst>
      <p:ext uri="{BB962C8B-B14F-4D97-AF65-F5344CB8AC3E}">
        <p14:creationId xmlns:p14="http://schemas.microsoft.com/office/powerpoint/2010/main" val="609446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269019"/>
            <a:ext cx="10058400" cy="1450757"/>
          </a:xfrm>
        </p:spPr>
        <p:txBody>
          <a:bodyPr/>
          <a:lstStyle/>
          <a:p>
            <a:r>
              <a:rPr lang="de-DE" dirty="0"/>
              <a:t>Aufgabe 1b - Normalformenspiel</a:t>
            </a:r>
          </a:p>
        </p:txBody>
      </p:sp>
      <p:graphicFrame>
        <p:nvGraphicFramePr>
          <p:cNvPr id="3" name="Inhaltsplatzhalter 2"/>
          <p:cNvGraphicFramePr>
            <a:graphicFrameLocks noGrp="1"/>
          </p:cNvGraphicFramePr>
          <p:nvPr>
            <p:ph idx="1"/>
          </p:nvPr>
        </p:nvGraphicFramePr>
        <p:xfrm>
          <a:off x="2092570" y="2391384"/>
          <a:ext cx="7419987" cy="2919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3329">
                  <a:extLst>
                    <a:ext uri="{9D8B030D-6E8A-4147-A177-3AD203B41FA5}">
                      <a16:colId xmlns:a16="http://schemas.microsoft.com/office/drawing/2014/main" val="4048751009"/>
                    </a:ext>
                  </a:extLst>
                </a:gridCol>
                <a:gridCol w="2473329">
                  <a:extLst>
                    <a:ext uri="{9D8B030D-6E8A-4147-A177-3AD203B41FA5}">
                      <a16:colId xmlns:a16="http://schemas.microsoft.com/office/drawing/2014/main" val="2200299805"/>
                    </a:ext>
                  </a:extLst>
                </a:gridCol>
                <a:gridCol w="2473329">
                  <a:extLst>
                    <a:ext uri="{9D8B030D-6E8A-4147-A177-3AD203B41FA5}">
                      <a16:colId xmlns:a16="http://schemas.microsoft.com/office/drawing/2014/main" val="2786172172"/>
                    </a:ext>
                  </a:extLst>
                </a:gridCol>
              </a:tblGrid>
              <a:tr h="973056"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Ausweichen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Weiterfahren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879160"/>
                  </a:ext>
                </a:extLst>
              </a:tr>
              <a:tr h="973056"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Ausweichen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(r , r)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(p</a:t>
                      </a:r>
                      <a:r>
                        <a:rPr lang="de-DE" baseline="0" dirty="0">
                          <a:solidFill>
                            <a:schemeClr val="tx1"/>
                          </a:solidFill>
                        </a:rPr>
                        <a:t> , t)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145841"/>
                  </a:ext>
                </a:extLst>
              </a:tr>
              <a:tr h="973056"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Weiterfahren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(t</a:t>
                      </a:r>
                      <a:r>
                        <a:rPr lang="de-DE" baseline="0" dirty="0">
                          <a:solidFill>
                            <a:schemeClr val="tx1"/>
                          </a:solidFill>
                        </a:rPr>
                        <a:t> , p)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(s ,</a:t>
                      </a:r>
                      <a:r>
                        <a:rPr lang="de-DE" baseline="0" dirty="0">
                          <a:solidFill>
                            <a:schemeClr val="tx1"/>
                          </a:solidFill>
                        </a:rPr>
                        <a:t> s)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939293"/>
                  </a:ext>
                </a:extLst>
              </a:tr>
            </a:tbl>
          </a:graphicData>
        </a:graphic>
      </p:graphicFrame>
      <p:sp>
        <p:nvSpPr>
          <p:cNvPr id="4" name="Textfeld 3"/>
          <p:cNvSpPr txBox="1"/>
          <p:nvPr/>
        </p:nvSpPr>
        <p:spPr>
          <a:xfrm>
            <a:off x="949570" y="3666302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Fahrer 1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8197001" y="5587501"/>
            <a:ext cx="1315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b="1" dirty="0"/>
              <a:t>t &gt; r &gt; p &gt; s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5231063" y="186431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Fahrer 2</a:t>
            </a:r>
          </a:p>
        </p:txBody>
      </p:sp>
      <p:cxnSp>
        <p:nvCxnSpPr>
          <p:cNvPr id="8" name="Gerader Verbinder 7"/>
          <p:cNvCxnSpPr/>
          <p:nvPr/>
        </p:nvCxnSpPr>
        <p:spPr>
          <a:xfrm>
            <a:off x="2092570" y="4334607"/>
            <a:ext cx="7419987" cy="58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>
            <a:off x="7033846" y="2400176"/>
            <a:ext cx="8792" cy="28781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 flipV="1">
            <a:off x="2092570" y="3355731"/>
            <a:ext cx="7419987" cy="2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4572000" y="2400176"/>
            <a:ext cx="0" cy="28781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>
            <a:off x="2086714" y="5278312"/>
            <a:ext cx="7419987" cy="58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>
            <a:off x="2095501" y="2412023"/>
            <a:ext cx="7419987" cy="58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flipH="1">
            <a:off x="2086714" y="2411904"/>
            <a:ext cx="17579" cy="28664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/>
          <p:nvPr/>
        </p:nvCxnSpPr>
        <p:spPr>
          <a:xfrm flipH="1">
            <a:off x="9506701" y="2411899"/>
            <a:ext cx="9507" cy="28752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84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269019"/>
            <a:ext cx="10058400" cy="1450757"/>
          </a:xfrm>
        </p:spPr>
        <p:txBody>
          <a:bodyPr/>
          <a:lstStyle/>
          <a:p>
            <a:r>
              <a:rPr lang="de-DE" dirty="0"/>
              <a:t>Aufgabe 1b – Nash-Gleichgewichte</a:t>
            </a:r>
          </a:p>
        </p:txBody>
      </p:sp>
      <p:graphicFrame>
        <p:nvGraphicFramePr>
          <p:cNvPr id="3" name="Inhaltsplatzhalter 2"/>
          <p:cNvGraphicFramePr>
            <a:graphicFrameLocks noGrp="1"/>
          </p:cNvGraphicFramePr>
          <p:nvPr>
            <p:ph idx="1"/>
          </p:nvPr>
        </p:nvGraphicFramePr>
        <p:xfrm>
          <a:off x="2092570" y="2391384"/>
          <a:ext cx="7419987" cy="2919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3329">
                  <a:extLst>
                    <a:ext uri="{9D8B030D-6E8A-4147-A177-3AD203B41FA5}">
                      <a16:colId xmlns:a16="http://schemas.microsoft.com/office/drawing/2014/main" val="4048751009"/>
                    </a:ext>
                  </a:extLst>
                </a:gridCol>
                <a:gridCol w="2473329">
                  <a:extLst>
                    <a:ext uri="{9D8B030D-6E8A-4147-A177-3AD203B41FA5}">
                      <a16:colId xmlns:a16="http://schemas.microsoft.com/office/drawing/2014/main" val="2200299805"/>
                    </a:ext>
                  </a:extLst>
                </a:gridCol>
                <a:gridCol w="2473329">
                  <a:extLst>
                    <a:ext uri="{9D8B030D-6E8A-4147-A177-3AD203B41FA5}">
                      <a16:colId xmlns:a16="http://schemas.microsoft.com/office/drawing/2014/main" val="2786172172"/>
                    </a:ext>
                  </a:extLst>
                </a:gridCol>
              </a:tblGrid>
              <a:tr h="973056"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Ausweichen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Weiterfahren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879160"/>
                  </a:ext>
                </a:extLst>
              </a:tr>
              <a:tr h="973056"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Ausweichen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(r , r)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(p</a:t>
                      </a:r>
                      <a:r>
                        <a:rPr lang="de-DE" baseline="0" dirty="0">
                          <a:solidFill>
                            <a:schemeClr val="tx1"/>
                          </a:solidFill>
                        </a:rPr>
                        <a:t> , t)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145841"/>
                  </a:ext>
                </a:extLst>
              </a:tr>
              <a:tr h="973056"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Weiterfahren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(t</a:t>
                      </a:r>
                      <a:r>
                        <a:rPr lang="de-DE" baseline="0" dirty="0">
                          <a:solidFill>
                            <a:schemeClr val="tx1"/>
                          </a:solidFill>
                        </a:rPr>
                        <a:t> , p)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(s ,</a:t>
                      </a:r>
                      <a:r>
                        <a:rPr lang="de-DE" baseline="0" dirty="0">
                          <a:solidFill>
                            <a:schemeClr val="tx1"/>
                          </a:solidFill>
                        </a:rPr>
                        <a:t> s)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939293"/>
                  </a:ext>
                </a:extLst>
              </a:tr>
            </a:tbl>
          </a:graphicData>
        </a:graphic>
      </p:graphicFrame>
      <p:sp>
        <p:nvSpPr>
          <p:cNvPr id="4" name="Textfeld 3"/>
          <p:cNvSpPr txBox="1"/>
          <p:nvPr/>
        </p:nvSpPr>
        <p:spPr>
          <a:xfrm>
            <a:off x="949570" y="3666302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Fahrer 1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8197001" y="5587501"/>
            <a:ext cx="1315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b="1" dirty="0"/>
              <a:t>t &gt; r &gt; p &gt; s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5231063" y="186431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Fahrer 2</a:t>
            </a:r>
          </a:p>
        </p:txBody>
      </p:sp>
      <p:cxnSp>
        <p:nvCxnSpPr>
          <p:cNvPr id="8" name="Gerader Verbinder 7"/>
          <p:cNvCxnSpPr/>
          <p:nvPr/>
        </p:nvCxnSpPr>
        <p:spPr>
          <a:xfrm>
            <a:off x="2092570" y="4334607"/>
            <a:ext cx="7419987" cy="58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>
            <a:off x="7033846" y="2400176"/>
            <a:ext cx="8792" cy="28781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 flipV="1">
            <a:off x="2092570" y="3355731"/>
            <a:ext cx="7419987" cy="2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4572000" y="2400176"/>
            <a:ext cx="0" cy="28781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>
            <a:off x="2086714" y="5287104"/>
            <a:ext cx="7419987" cy="58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>
            <a:off x="2095501" y="2412023"/>
            <a:ext cx="7419987" cy="58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flipH="1">
            <a:off x="2086714" y="2411904"/>
            <a:ext cx="17579" cy="28664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/>
          <p:nvPr/>
        </p:nvCxnSpPr>
        <p:spPr>
          <a:xfrm flipH="1">
            <a:off x="9506701" y="2411899"/>
            <a:ext cx="9507" cy="28752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H="1">
            <a:off x="5785338" y="4123593"/>
            <a:ext cx="11369" cy="4396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H="1" flipV="1">
            <a:off x="8291145" y="4123593"/>
            <a:ext cx="2930" cy="4469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H="1">
            <a:off x="6531611" y="4823982"/>
            <a:ext cx="108731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>
            <a:off x="6531611" y="3843691"/>
            <a:ext cx="1087313" cy="53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033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269019"/>
            <a:ext cx="10058400" cy="1450757"/>
          </a:xfrm>
        </p:spPr>
        <p:txBody>
          <a:bodyPr/>
          <a:lstStyle/>
          <a:p>
            <a:r>
              <a:rPr lang="de-DE" dirty="0"/>
              <a:t>Aufgabe 1b – Nash-Gleichgewichte</a:t>
            </a:r>
          </a:p>
        </p:txBody>
      </p:sp>
      <p:graphicFrame>
        <p:nvGraphicFramePr>
          <p:cNvPr id="3" name="Inhaltsplatzhalt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3243059"/>
              </p:ext>
            </p:extLst>
          </p:nvPr>
        </p:nvGraphicFramePr>
        <p:xfrm>
          <a:off x="2092570" y="2391384"/>
          <a:ext cx="7419987" cy="2919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3329">
                  <a:extLst>
                    <a:ext uri="{9D8B030D-6E8A-4147-A177-3AD203B41FA5}">
                      <a16:colId xmlns:a16="http://schemas.microsoft.com/office/drawing/2014/main" val="4048751009"/>
                    </a:ext>
                  </a:extLst>
                </a:gridCol>
                <a:gridCol w="2473329">
                  <a:extLst>
                    <a:ext uri="{9D8B030D-6E8A-4147-A177-3AD203B41FA5}">
                      <a16:colId xmlns:a16="http://schemas.microsoft.com/office/drawing/2014/main" val="2200299805"/>
                    </a:ext>
                  </a:extLst>
                </a:gridCol>
                <a:gridCol w="2473329">
                  <a:extLst>
                    <a:ext uri="{9D8B030D-6E8A-4147-A177-3AD203B41FA5}">
                      <a16:colId xmlns:a16="http://schemas.microsoft.com/office/drawing/2014/main" val="2786172172"/>
                    </a:ext>
                  </a:extLst>
                </a:gridCol>
              </a:tblGrid>
              <a:tr h="973056"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Ausweichen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Weiterfahren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879160"/>
                  </a:ext>
                </a:extLst>
              </a:tr>
              <a:tr h="973056"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Ausweichen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(r , r)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(p</a:t>
                      </a:r>
                      <a:r>
                        <a:rPr lang="de-DE" baseline="0" dirty="0">
                          <a:solidFill>
                            <a:srgbClr val="FF0000"/>
                          </a:solidFill>
                        </a:rPr>
                        <a:t> , t)</a:t>
                      </a:r>
                      <a:endParaRPr lang="de-D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145841"/>
                  </a:ext>
                </a:extLst>
              </a:tr>
              <a:tr h="973056"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Weiterfahren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(t</a:t>
                      </a:r>
                      <a:r>
                        <a:rPr lang="de-DE" baseline="0" dirty="0">
                          <a:solidFill>
                            <a:srgbClr val="FF0000"/>
                          </a:solidFill>
                        </a:rPr>
                        <a:t> , p)</a:t>
                      </a:r>
                      <a:endParaRPr lang="de-D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(s ,</a:t>
                      </a:r>
                      <a:r>
                        <a:rPr lang="de-DE" baseline="0" dirty="0">
                          <a:solidFill>
                            <a:schemeClr val="tx1"/>
                          </a:solidFill>
                        </a:rPr>
                        <a:t> s)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939293"/>
                  </a:ext>
                </a:extLst>
              </a:tr>
            </a:tbl>
          </a:graphicData>
        </a:graphic>
      </p:graphicFrame>
      <p:sp>
        <p:nvSpPr>
          <p:cNvPr id="4" name="Textfeld 3"/>
          <p:cNvSpPr txBox="1"/>
          <p:nvPr/>
        </p:nvSpPr>
        <p:spPr>
          <a:xfrm>
            <a:off x="949570" y="3666302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Fahrer 1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8197001" y="5587501"/>
            <a:ext cx="1315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b="1" dirty="0"/>
              <a:t>t &gt; r &gt; p &gt; s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5231063" y="186431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Fahrer 2</a:t>
            </a:r>
          </a:p>
        </p:txBody>
      </p:sp>
      <p:cxnSp>
        <p:nvCxnSpPr>
          <p:cNvPr id="8" name="Gerader Verbinder 7"/>
          <p:cNvCxnSpPr/>
          <p:nvPr/>
        </p:nvCxnSpPr>
        <p:spPr>
          <a:xfrm>
            <a:off x="2092570" y="4334607"/>
            <a:ext cx="7419987" cy="58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>
            <a:off x="7033846" y="2400176"/>
            <a:ext cx="8792" cy="28781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 flipV="1">
            <a:off x="2092570" y="3355731"/>
            <a:ext cx="7419987" cy="2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4572000" y="2400176"/>
            <a:ext cx="0" cy="28781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>
            <a:off x="2086714" y="5287104"/>
            <a:ext cx="7419987" cy="58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>
            <a:off x="2095501" y="2412023"/>
            <a:ext cx="7419987" cy="58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flipH="1">
            <a:off x="2086714" y="2411904"/>
            <a:ext cx="17579" cy="28664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/>
          <p:nvPr/>
        </p:nvCxnSpPr>
        <p:spPr>
          <a:xfrm flipH="1">
            <a:off x="9506701" y="2411899"/>
            <a:ext cx="9507" cy="28752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132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1096963" y="287338"/>
            <a:ext cx="10058400" cy="1450975"/>
          </a:xfrm>
          <a:ln/>
        </p:spPr>
        <p:txBody>
          <a:bodyPr/>
          <a:lstStyle/>
          <a:p>
            <a:pPr>
              <a:lnSpc>
                <a:spcPct val="85000"/>
              </a:lnSpc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8686800" algn="l"/>
                <a:tab pos="9410700" algn="l"/>
                <a:tab pos="9434513" algn="l"/>
                <a:tab pos="9883775" algn="l"/>
              </a:tabLst>
            </a:pPr>
            <a:r>
              <a:rPr lang="en-US" altLang="de-DE" sz="4800">
                <a:solidFill>
                  <a:srgbClr val="404040"/>
                </a:solidFill>
                <a:latin typeface="Calibri Light" panose="020F0302020204030204" pitchFamily="34" charset="0"/>
              </a:rPr>
              <a:t>Aufgabe 1c</a:t>
            </a:r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1096963" y="1846263"/>
            <a:ext cx="10058400" cy="402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096963" y="1846263"/>
            <a:ext cx="10058400" cy="402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06388" indent="-304800">
              <a:tabLst>
                <a:tab pos="1030288" algn="l"/>
                <a:tab pos="1754188" algn="l"/>
                <a:tab pos="2478088" algn="l"/>
                <a:tab pos="3200400" algn="l"/>
                <a:tab pos="3924300" algn="l"/>
                <a:tab pos="4649788" algn="l"/>
                <a:tab pos="5373688" algn="l"/>
                <a:tab pos="6097588" algn="l"/>
                <a:tab pos="6821488" algn="l"/>
                <a:tab pos="7543800" algn="l"/>
                <a:tab pos="8267700" algn="l"/>
                <a:tab pos="8993188" algn="l"/>
                <a:tab pos="9717088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1030288" algn="l"/>
                <a:tab pos="1754188" algn="l"/>
                <a:tab pos="2478088" algn="l"/>
                <a:tab pos="3200400" algn="l"/>
                <a:tab pos="3924300" algn="l"/>
                <a:tab pos="4649788" algn="l"/>
                <a:tab pos="5373688" algn="l"/>
                <a:tab pos="6097588" algn="l"/>
                <a:tab pos="6821488" algn="l"/>
                <a:tab pos="7543800" algn="l"/>
                <a:tab pos="8267700" algn="l"/>
                <a:tab pos="8993188" algn="l"/>
                <a:tab pos="9717088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1030288" algn="l"/>
                <a:tab pos="1754188" algn="l"/>
                <a:tab pos="2478088" algn="l"/>
                <a:tab pos="3200400" algn="l"/>
                <a:tab pos="3924300" algn="l"/>
                <a:tab pos="4649788" algn="l"/>
                <a:tab pos="5373688" algn="l"/>
                <a:tab pos="6097588" algn="l"/>
                <a:tab pos="6821488" algn="l"/>
                <a:tab pos="7543800" algn="l"/>
                <a:tab pos="8267700" algn="l"/>
                <a:tab pos="8993188" algn="l"/>
                <a:tab pos="9717088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1030288" algn="l"/>
                <a:tab pos="1754188" algn="l"/>
                <a:tab pos="2478088" algn="l"/>
                <a:tab pos="3200400" algn="l"/>
                <a:tab pos="3924300" algn="l"/>
                <a:tab pos="4649788" algn="l"/>
                <a:tab pos="5373688" algn="l"/>
                <a:tab pos="6097588" algn="l"/>
                <a:tab pos="6821488" algn="l"/>
                <a:tab pos="7543800" algn="l"/>
                <a:tab pos="8267700" algn="l"/>
                <a:tab pos="8993188" algn="l"/>
                <a:tab pos="9717088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1030288" algn="l"/>
                <a:tab pos="1754188" algn="l"/>
                <a:tab pos="2478088" algn="l"/>
                <a:tab pos="3200400" algn="l"/>
                <a:tab pos="3924300" algn="l"/>
                <a:tab pos="4649788" algn="l"/>
                <a:tab pos="5373688" algn="l"/>
                <a:tab pos="6097588" algn="l"/>
                <a:tab pos="6821488" algn="l"/>
                <a:tab pos="7543800" algn="l"/>
                <a:tab pos="8267700" algn="l"/>
                <a:tab pos="8993188" algn="l"/>
                <a:tab pos="9717088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030288" algn="l"/>
                <a:tab pos="1754188" algn="l"/>
                <a:tab pos="2478088" algn="l"/>
                <a:tab pos="3200400" algn="l"/>
                <a:tab pos="3924300" algn="l"/>
                <a:tab pos="4649788" algn="l"/>
                <a:tab pos="5373688" algn="l"/>
                <a:tab pos="6097588" algn="l"/>
                <a:tab pos="6821488" algn="l"/>
                <a:tab pos="7543800" algn="l"/>
                <a:tab pos="8267700" algn="l"/>
                <a:tab pos="8993188" algn="l"/>
                <a:tab pos="9717088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030288" algn="l"/>
                <a:tab pos="1754188" algn="l"/>
                <a:tab pos="2478088" algn="l"/>
                <a:tab pos="3200400" algn="l"/>
                <a:tab pos="3924300" algn="l"/>
                <a:tab pos="4649788" algn="l"/>
                <a:tab pos="5373688" algn="l"/>
                <a:tab pos="6097588" algn="l"/>
                <a:tab pos="6821488" algn="l"/>
                <a:tab pos="7543800" algn="l"/>
                <a:tab pos="8267700" algn="l"/>
                <a:tab pos="8993188" algn="l"/>
                <a:tab pos="9717088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030288" algn="l"/>
                <a:tab pos="1754188" algn="l"/>
                <a:tab pos="2478088" algn="l"/>
                <a:tab pos="3200400" algn="l"/>
                <a:tab pos="3924300" algn="l"/>
                <a:tab pos="4649788" algn="l"/>
                <a:tab pos="5373688" algn="l"/>
                <a:tab pos="6097588" algn="l"/>
                <a:tab pos="6821488" algn="l"/>
                <a:tab pos="7543800" algn="l"/>
                <a:tab pos="8267700" algn="l"/>
                <a:tab pos="8993188" algn="l"/>
                <a:tab pos="9717088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030288" algn="l"/>
                <a:tab pos="1754188" algn="l"/>
                <a:tab pos="2478088" algn="l"/>
                <a:tab pos="3200400" algn="l"/>
                <a:tab pos="3924300" algn="l"/>
                <a:tab pos="4649788" algn="l"/>
                <a:tab pos="5373688" algn="l"/>
                <a:tab pos="6097588" algn="l"/>
                <a:tab pos="6821488" algn="l"/>
                <a:tab pos="7543800" algn="l"/>
                <a:tab pos="8267700" algn="l"/>
                <a:tab pos="8993188" algn="l"/>
                <a:tab pos="9717088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45000"/>
              <a:buFont typeface="Calibri" panose="020F0502020204030204" pitchFamily="34" charset="0"/>
              <a:buChar char=" "/>
            </a:pPr>
            <a:r>
              <a:rPr lang="de-DE" altLang="de-DE" sz="2400">
                <a:latin typeface="Calibri" panose="020F0502020204030204" pitchFamily="34" charset="0"/>
              </a:rPr>
              <a:t>Bestimme Nash-Gleichgewicht in gemischten Strategien</a:t>
            </a:r>
          </a:p>
        </p:txBody>
      </p:sp>
      <p:graphicFrame>
        <p:nvGraphicFramePr>
          <p:cNvPr id="12292" name="Group 4"/>
          <p:cNvGraphicFramePr>
            <a:graphicFrameLocks noGrp="1"/>
          </p:cNvGraphicFramePr>
          <p:nvPr/>
        </p:nvGraphicFramePr>
        <p:xfrm>
          <a:off x="1282700" y="2732088"/>
          <a:ext cx="4152900" cy="2369825"/>
        </p:xfrm>
        <a:graphic>
          <a:graphicData uri="http://schemas.openxmlformats.org/drawingml/2006/table">
            <a:tbl>
              <a:tblPr/>
              <a:tblGrid>
                <a:gridCol w="2922588">
                  <a:extLst>
                    <a:ext uri="{9D8B030D-6E8A-4147-A177-3AD203B41FA5}">
                      <a16:colId xmlns:a16="http://schemas.microsoft.com/office/drawing/2014/main" val="2266996044"/>
                    </a:ext>
                  </a:extLst>
                </a:gridCol>
                <a:gridCol w="1230312">
                  <a:extLst>
                    <a:ext uri="{9D8B030D-6E8A-4147-A177-3AD203B41FA5}">
                      <a16:colId xmlns:a16="http://schemas.microsoft.com/office/drawing/2014/main" val="2959339106"/>
                    </a:ext>
                  </a:extLst>
                </a:gridCol>
              </a:tblGrid>
              <a:tr h="465138"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4013" algn="l"/>
                          <a:tab pos="3617913" algn="l"/>
                          <a:tab pos="4043363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4013" algn="l"/>
                          <a:tab pos="3617913" algn="l"/>
                          <a:tab pos="4043363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4013" algn="l"/>
                          <a:tab pos="3617913" algn="l"/>
                          <a:tab pos="4043363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4013" algn="l"/>
                          <a:tab pos="3617913" algn="l"/>
                          <a:tab pos="4043363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4013" algn="l"/>
                          <a:tab pos="3617913" algn="l"/>
                          <a:tab pos="4043363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4013" algn="l"/>
                          <a:tab pos="3617913" algn="l"/>
                          <a:tab pos="4043363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4013" algn="l"/>
                          <a:tab pos="3617913" algn="l"/>
                          <a:tab pos="4043363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4013" algn="l"/>
                          <a:tab pos="3617913" algn="l"/>
                          <a:tab pos="4043363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4013" algn="l"/>
                          <a:tab pos="3617913" algn="l"/>
                          <a:tab pos="4043363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4013" algn="l"/>
                          <a:tab pos="3617913" algn="l"/>
                          <a:tab pos="4043363" algn="l"/>
                        </a:tabLst>
                      </a:pPr>
                      <a:r>
                        <a:rPr kumimoji="0" lang="de-DE" alt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Aktion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4013" algn="l"/>
                          <a:tab pos="3617913" algn="l"/>
                          <a:tab pos="4043363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4013" algn="l"/>
                          <a:tab pos="3617913" algn="l"/>
                          <a:tab pos="4043363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4013" algn="l"/>
                          <a:tab pos="3617913" algn="l"/>
                          <a:tab pos="4043363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4013" algn="l"/>
                          <a:tab pos="3617913" algn="l"/>
                          <a:tab pos="4043363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4013" algn="l"/>
                          <a:tab pos="3617913" algn="l"/>
                          <a:tab pos="4043363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4013" algn="l"/>
                          <a:tab pos="3617913" algn="l"/>
                          <a:tab pos="4043363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4013" algn="l"/>
                          <a:tab pos="3617913" algn="l"/>
                          <a:tab pos="4043363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4013" algn="l"/>
                          <a:tab pos="3617913" algn="l"/>
                          <a:tab pos="4043363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4013" algn="l"/>
                          <a:tab pos="3617913" algn="l"/>
                          <a:tab pos="4043363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4013" algn="l"/>
                          <a:tab pos="3617913" algn="l"/>
                          <a:tab pos="4043363" algn="l"/>
                        </a:tabLst>
                      </a:pPr>
                      <a:r>
                        <a:rPr kumimoji="0" lang="de-DE" alt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Payoff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481224"/>
                  </a:ext>
                </a:extLst>
              </a:tr>
              <a:tr h="465138"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4013" algn="l"/>
                          <a:tab pos="3617913" algn="l"/>
                          <a:tab pos="4043363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4013" algn="l"/>
                          <a:tab pos="3617913" algn="l"/>
                          <a:tab pos="4043363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4013" algn="l"/>
                          <a:tab pos="3617913" algn="l"/>
                          <a:tab pos="4043363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4013" algn="l"/>
                          <a:tab pos="3617913" algn="l"/>
                          <a:tab pos="4043363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4013" algn="l"/>
                          <a:tab pos="3617913" algn="l"/>
                          <a:tab pos="4043363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4013" algn="l"/>
                          <a:tab pos="3617913" algn="l"/>
                          <a:tab pos="4043363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4013" algn="l"/>
                          <a:tab pos="3617913" algn="l"/>
                          <a:tab pos="4043363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4013" algn="l"/>
                          <a:tab pos="3617913" algn="l"/>
                          <a:tab pos="4043363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4013" algn="l"/>
                          <a:tab pos="3617913" algn="l"/>
                          <a:tab pos="4043363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4013" algn="l"/>
                          <a:tab pos="3617913" algn="l"/>
                          <a:tab pos="4043363" algn="l"/>
                        </a:tabLst>
                      </a:pPr>
                      <a:r>
                        <a:rPr kumimoji="0" lang="de-DE" alt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Nur Sie fahren weiter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4013" algn="l"/>
                          <a:tab pos="3617913" algn="l"/>
                          <a:tab pos="4043363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4013" algn="l"/>
                          <a:tab pos="3617913" algn="l"/>
                          <a:tab pos="4043363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4013" algn="l"/>
                          <a:tab pos="3617913" algn="l"/>
                          <a:tab pos="4043363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4013" algn="l"/>
                          <a:tab pos="3617913" algn="l"/>
                          <a:tab pos="4043363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4013" algn="l"/>
                          <a:tab pos="3617913" algn="l"/>
                          <a:tab pos="4043363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4013" algn="l"/>
                          <a:tab pos="3617913" algn="l"/>
                          <a:tab pos="4043363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4013" algn="l"/>
                          <a:tab pos="3617913" algn="l"/>
                          <a:tab pos="4043363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4013" algn="l"/>
                          <a:tab pos="3617913" algn="l"/>
                          <a:tab pos="4043363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4013" algn="l"/>
                          <a:tab pos="3617913" algn="l"/>
                          <a:tab pos="4043363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4013" algn="l"/>
                          <a:tab pos="3617913" algn="l"/>
                          <a:tab pos="4043363" algn="l"/>
                        </a:tabLst>
                      </a:pPr>
                      <a:r>
                        <a:rPr kumimoji="0" lang="de-DE" alt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b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707574"/>
                  </a:ext>
                </a:extLst>
              </a:tr>
              <a:tr h="465138"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4013" algn="l"/>
                          <a:tab pos="3617913" algn="l"/>
                          <a:tab pos="4043363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4013" algn="l"/>
                          <a:tab pos="3617913" algn="l"/>
                          <a:tab pos="4043363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4013" algn="l"/>
                          <a:tab pos="3617913" algn="l"/>
                          <a:tab pos="4043363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4013" algn="l"/>
                          <a:tab pos="3617913" algn="l"/>
                          <a:tab pos="4043363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4013" algn="l"/>
                          <a:tab pos="3617913" algn="l"/>
                          <a:tab pos="4043363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4013" algn="l"/>
                          <a:tab pos="3617913" algn="l"/>
                          <a:tab pos="4043363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4013" algn="l"/>
                          <a:tab pos="3617913" algn="l"/>
                          <a:tab pos="4043363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4013" algn="l"/>
                          <a:tab pos="3617913" algn="l"/>
                          <a:tab pos="4043363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4013" algn="l"/>
                          <a:tab pos="3617913" algn="l"/>
                          <a:tab pos="4043363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4013" algn="l"/>
                          <a:tab pos="3617913" algn="l"/>
                          <a:tab pos="4043363" algn="l"/>
                        </a:tabLst>
                      </a:pPr>
                      <a:r>
                        <a:rPr kumimoji="0" lang="de-DE" alt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Beide weichen aus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4013" algn="l"/>
                          <a:tab pos="3617913" algn="l"/>
                          <a:tab pos="4043363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4013" algn="l"/>
                          <a:tab pos="3617913" algn="l"/>
                          <a:tab pos="4043363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4013" algn="l"/>
                          <a:tab pos="3617913" algn="l"/>
                          <a:tab pos="4043363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4013" algn="l"/>
                          <a:tab pos="3617913" algn="l"/>
                          <a:tab pos="4043363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4013" algn="l"/>
                          <a:tab pos="3617913" algn="l"/>
                          <a:tab pos="4043363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4013" algn="l"/>
                          <a:tab pos="3617913" algn="l"/>
                          <a:tab pos="4043363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4013" algn="l"/>
                          <a:tab pos="3617913" algn="l"/>
                          <a:tab pos="4043363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4013" algn="l"/>
                          <a:tab pos="3617913" algn="l"/>
                          <a:tab pos="4043363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4013" algn="l"/>
                          <a:tab pos="3617913" algn="l"/>
                          <a:tab pos="4043363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4013" algn="l"/>
                          <a:tab pos="3617913" algn="l"/>
                          <a:tab pos="4043363" algn="l"/>
                        </a:tabLst>
                      </a:pPr>
                      <a:r>
                        <a:rPr kumimoji="0" lang="de-DE" alt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c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433360"/>
                  </a:ext>
                </a:extLst>
              </a:tr>
              <a:tr h="465138"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4013" algn="l"/>
                          <a:tab pos="3617913" algn="l"/>
                          <a:tab pos="4043363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4013" algn="l"/>
                          <a:tab pos="3617913" algn="l"/>
                          <a:tab pos="4043363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4013" algn="l"/>
                          <a:tab pos="3617913" algn="l"/>
                          <a:tab pos="4043363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4013" algn="l"/>
                          <a:tab pos="3617913" algn="l"/>
                          <a:tab pos="4043363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4013" algn="l"/>
                          <a:tab pos="3617913" algn="l"/>
                          <a:tab pos="4043363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4013" algn="l"/>
                          <a:tab pos="3617913" algn="l"/>
                          <a:tab pos="4043363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4013" algn="l"/>
                          <a:tab pos="3617913" algn="l"/>
                          <a:tab pos="4043363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4013" algn="l"/>
                          <a:tab pos="3617913" algn="l"/>
                          <a:tab pos="4043363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4013" algn="l"/>
                          <a:tab pos="3617913" algn="l"/>
                          <a:tab pos="4043363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4013" algn="l"/>
                          <a:tab pos="3617913" algn="l"/>
                          <a:tab pos="4043363" algn="l"/>
                        </a:tabLst>
                      </a:pPr>
                      <a:r>
                        <a:rPr kumimoji="0" lang="de-DE" alt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Nur Sie weichen aus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4013" algn="l"/>
                          <a:tab pos="3617913" algn="l"/>
                          <a:tab pos="4043363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4013" algn="l"/>
                          <a:tab pos="3617913" algn="l"/>
                          <a:tab pos="4043363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4013" algn="l"/>
                          <a:tab pos="3617913" algn="l"/>
                          <a:tab pos="4043363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4013" algn="l"/>
                          <a:tab pos="3617913" algn="l"/>
                          <a:tab pos="4043363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4013" algn="l"/>
                          <a:tab pos="3617913" algn="l"/>
                          <a:tab pos="4043363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4013" algn="l"/>
                          <a:tab pos="3617913" algn="l"/>
                          <a:tab pos="4043363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4013" algn="l"/>
                          <a:tab pos="3617913" algn="l"/>
                          <a:tab pos="4043363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4013" algn="l"/>
                          <a:tab pos="3617913" algn="l"/>
                          <a:tab pos="4043363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4013" algn="l"/>
                          <a:tab pos="3617913" algn="l"/>
                          <a:tab pos="4043363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4013" algn="l"/>
                          <a:tab pos="3617913" algn="l"/>
                          <a:tab pos="4043363" algn="l"/>
                        </a:tabLst>
                      </a:pPr>
                      <a:r>
                        <a:rPr kumimoji="0" lang="de-DE" alt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d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621902"/>
                  </a:ext>
                </a:extLst>
              </a:tr>
              <a:tr h="465138"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4013" algn="l"/>
                          <a:tab pos="3617913" algn="l"/>
                          <a:tab pos="4043363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4013" algn="l"/>
                          <a:tab pos="3617913" algn="l"/>
                          <a:tab pos="4043363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4013" algn="l"/>
                          <a:tab pos="3617913" algn="l"/>
                          <a:tab pos="4043363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4013" algn="l"/>
                          <a:tab pos="3617913" algn="l"/>
                          <a:tab pos="4043363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4013" algn="l"/>
                          <a:tab pos="3617913" algn="l"/>
                          <a:tab pos="4043363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4013" algn="l"/>
                          <a:tab pos="3617913" algn="l"/>
                          <a:tab pos="4043363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4013" algn="l"/>
                          <a:tab pos="3617913" algn="l"/>
                          <a:tab pos="4043363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4013" algn="l"/>
                          <a:tab pos="3617913" algn="l"/>
                          <a:tab pos="4043363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4013" algn="l"/>
                          <a:tab pos="3617913" algn="l"/>
                          <a:tab pos="4043363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4013" algn="l"/>
                          <a:tab pos="3617913" algn="l"/>
                          <a:tab pos="4043363" algn="l"/>
                        </a:tabLst>
                      </a:pPr>
                      <a:r>
                        <a:rPr kumimoji="0" lang="de-DE" alt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Keiner weicht aus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4013" algn="l"/>
                          <a:tab pos="3617913" algn="l"/>
                          <a:tab pos="4043363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4013" algn="l"/>
                          <a:tab pos="3617913" algn="l"/>
                          <a:tab pos="4043363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4013" algn="l"/>
                          <a:tab pos="3617913" algn="l"/>
                          <a:tab pos="4043363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4013" algn="l"/>
                          <a:tab pos="3617913" algn="l"/>
                          <a:tab pos="4043363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4013" algn="l"/>
                          <a:tab pos="3617913" algn="l"/>
                          <a:tab pos="4043363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4013" algn="l"/>
                          <a:tab pos="3617913" algn="l"/>
                          <a:tab pos="4043363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4013" algn="l"/>
                          <a:tab pos="3617913" algn="l"/>
                          <a:tab pos="4043363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4013" algn="l"/>
                          <a:tab pos="3617913" algn="l"/>
                          <a:tab pos="4043363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4013" algn="l"/>
                          <a:tab pos="3617913" algn="l"/>
                          <a:tab pos="4043363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4013" algn="l"/>
                          <a:tab pos="3617913" algn="l"/>
                          <a:tab pos="4043363" algn="l"/>
                        </a:tabLst>
                      </a:pPr>
                      <a:r>
                        <a:rPr kumimoji="0" lang="de-DE" alt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e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906427"/>
                  </a:ext>
                </a:extLst>
              </a:tr>
            </a:tbl>
          </a:graphicData>
        </a:graphic>
      </p:graphicFrame>
      <p:sp>
        <p:nvSpPr>
          <p:cNvPr id="12315" name="Text Box 27"/>
          <p:cNvSpPr txBox="1">
            <a:spLocks noChangeArrowheads="1"/>
          </p:cNvSpPr>
          <p:nvPr/>
        </p:nvSpPr>
        <p:spPr bwMode="auto">
          <a:xfrm>
            <a:off x="1368425" y="5184775"/>
            <a:ext cx="30956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9384" rIns="90000" bIns="45000"/>
          <a:lstStyle>
            <a:lvl1pPr>
              <a:tabLst>
                <a:tab pos="814388" algn="l"/>
                <a:tab pos="1538288" algn="l"/>
                <a:tab pos="2262188" algn="l"/>
                <a:tab pos="2984500" algn="l"/>
                <a:tab pos="3708400" algn="l"/>
                <a:tab pos="4433888" algn="l"/>
                <a:tab pos="5157788" algn="l"/>
                <a:tab pos="5881688" algn="l"/>
                <a:tab pos="6605588" algn="l"/>
                <a:tab pos="7327900" algn="l"/>
                <a:tab pos="8051800" algn="l"/>
                <a:tab pos="8777288" algn="l"/>
                <a:tab pos="95011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814388" algn="l"/>
                <a:tab pos="1538288" algn="l"/>
                <a:tab pos="2262188" algn="l"/>
                <a:tab pos="2984500" algn="l"/>
                <a:tab pos="3708400" algn="l"/>
                <a:tab pos="4433888" algn="l"/>
                <a:tab pos="5157788" algn="l"/>
                <a:tab pos="5881688" algn="l"/>
                <a:tab pos="6605588" algn="l"/>
                <a:tab pos="7327900" algn="l"/>
                <a:tab pos="8051800" algn="l"/>
                <a:tab pos="8777288" algn="l"/>
                <a:tab pos="95011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814388" algn="l"/>
                <a:tab pos="1538288" algn="l"/>
                <a:tab pos="2262188" algn="l"/>
                <a:tab pos="2984500" algn="l"/>
                <a:tab pos="3708400" algn="l"/>
                <a:tab pos="4433888" algn="l"/>
                <a:tab pos="5157788" algn="l"/>
                <a:tab pos="5881688" algn="l"/>
                <a:tab pos="6605588" algn="l"/>
                <a:tab pos="7327900" algn="l"/>
                <a:tab pos="8051800" algn="l"/>
                <a:tab pos="8777288" algn="l"/>
                <a:tab pos="95011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814388" algn="l"/>
                <a:tab pos="1538288" algn="l"/>
                <a:tab pos="2262188" algn="l"/>
                <a:tab pos="2984500" algn="l"/>
                <a:tab pos="3708400" algn="l"/>
                <a:tab pos="4433888" algn="l"/>
                <a:tab pos="5157788" algn="l"/>
                <a:tab pos="5881688" algn="l"/>
                <a:tab pos="6605588" algn="l"/>
                <a:tab pos="7327900" algn="l"/>
                <a:tab pos="8051800" algn="l"/>
                <a:tab pos="8777288" algn="l"/>
                <a:tab pos="95011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814388" algn="l"/>
                <a:tab pos="1538288" algn="l"/>
                <a:tab pos="2262188" algn="l"/>
                <a:tab pos="2984500" algn="l"/>
                <a:tab pos="3708400" algn="l"/>
                <a:tab pos="4433888" algn="l"/>
                <a:tab pos="5157788" algn="l"/>
                <a:tab pos="5881688" algn="l"/>
                <a:tab pos="6605588" algn="l"/>
                <a:tab pos="7327900" algn="l"/>
                <a:tab pos="8051800" algn="l"/>
                <a:tab pos="8777288" algn="l"/>
                <a:tab pos="95011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14388" algn="l"/>
                <a:tab pos="1538288" algn="l"/>
                <a:tab pos="2262188" algn="l"/>
                <a:tab pos="2984500" algn="l"/>
                <a:tab pos="3708400" algn="l"/>
                <a:tab pos="4433888" algn="l"/>
                <a:tab pos="5157788" algn="l"/>
                <a:tab pos="5881688" algn="l"/>
                <a:tab pos="6605588" algn="l"/>
                <a:tab pos="7327900" algn="l"/>
                <a:tab pos="8051800" algn="l"/>
                <a:tab pos="8777288" algn="l"/>
                <a:tab pos="95011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14388" algn="l"/>
                <a:tab pos="1538288" algn="l"/>
                <a:tab pos="2262188" algn="l"/>
                <a:tab pos="2984500" algn="l"/>
                <a:tab pos="3708400" algn="l"/>
                <a:tab pos="4433888" algn="l"/>
                <a:tab pos="5157788" algn="l"/>
                <a:tab pos="5881688" algn="l"/>
                <a:tab pos="6605588" algn="l"/>
                <a:tab pos="7327900" algn="l"/>
                <a:tab pos="8051800" algn="l"/>
                <a:tab pos="8777288" algn="l"/>
                <a:tab pos="95011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14388" algn="l"/>
                <a:tab pos="1538288" algn="l"/>
                <a:tab pos="2262188" algn="l"/>
                <a:tab pos="2984500" algn="l"/>
                <a:tab pos="3708400" algn="l"/>
                <a:tab pos="4433888" algn="l"/>
                <a:tab pos="5157788" algn="l"/>
                <a:tab pos="5881688" algn="l"/>
                <a:tab pos="6605588" algn="l"/>
                <a:tab pos="7327900" algn="l"/>
                <a:tab pos="8051800" algn="l"/>
                <a:tab pos="8777288" algn="l"/>
                <a:tab pos="95011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14388" algn="l"/>
                <a:tab pos="1538288" algn="l"/>
                <a:tab pos="2262188" algn="l"/>
                <a:tab pos="2984500" algn="l"/>
                <a:tab pos="3708400" algn="l"/>
                <a:tab pos="4433888" algn="l"/>
                <a:tab pos="5157788" algn="l"/>
                <a:tab pos="5881688" algn="l"/>
                <a:tab pos="6605588" algn="l"/>
                <a:tab pos="7327900" algn="l"/>
                <a:tab pos="8051800" algn="l"/>
                <a:tab pos="8777288" algn="l"/>
                <a:tab pos="95011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90488" indent="-88900" hangingPunct="1">
              <a:lnSpc>
                <a:spcPct val="92000"/>
              </a:lnSpc>
              <a:spcBef>
                <a:spcPts val="1200"/>
              </a:spcBef>
              <a:spcAft>
                <a:spcPts val="200"/>
              </a:spcAft>
            </a:pPr>
            <a:r>
              <a:rPr lang="de-DE" altLang="de-DE" sz="2400">
                <a:latin typeface="Calibri" panose="020F0502020204030204" pitchFamily="34" charset="0"/>
              </a:rPr>
              <a:t>wobei gilt b &gt; c &gt; d &gt; e</a:t>
            </a:r>
          </a:p>
        </p:txBody>
      </p:sp>
      <p:sp>
        <p:nvSpPr>
          <p:cNvPr id="12316" name="Text Box 28"/>
          <p:cNvSpPr txBox="1">
            <a:spLocks noChangeArrowheads="1"/>
          </p:cNvSpPr>
          <p:nvPr/>
        </p:nvSpPr>
        <p:spPr bwMode="auto">
          <a:xfrm>
            <a:off x="6551613" y="5040313"/>
            <a:ext cx="4895850" cy="79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9384" rIns="90000" bIns="45000"/>
          <a:lstStyle>
            <a:lvl1pPr>
              <a:tabLst>
                <a:tab pos="814388" algn="l"/>
                <a:tab pos="1538288" algn="l"/>
                <a:tab pos="2262188" algn="l"/>
                <a:tab pos="2984500" algn="l"/>
                <a:tab pos="3708400" algn="l"/>
                <a:tab pos="4433888" algn="l"/>
                <a:tab pos="5157788" algn="l"/>
                <a:tab pos="5881688" algn="l"/>
                <a:tab pos="6605588" algn="l"/>
                <a:tab pos="7327900" algn="l"/>
                <a:tab pos="8051800" algn="l"/>
                <a:tab pos="8777288" algn="l"/>
                <a:tab pos="95011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814388" algn="l"/>
                <a:tab pos="1538288" algn="l"/>
                <a:tab pos="2262188" algn="l"/>
                <a:tab pos="2984500" algn="l"/>
                <a:tab pos="3708400" algn="l"/>
                <a:tab pos="4433888" algn="l"/>
                <a:tab pos="5157788" algn="l"/>
                <a:tab pos="5881688" algn="l"/>
                <a:tab pos="6605588" algn="l"/>
                <a:tab pos="7327900" algn="l"/>
                <a:tab pos="8051800" algn="l"/>
                <a:tab pos="8777288" algn="l"/>
                <a:tab pos="95011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814388" algn="l"/>
                <a:tab pos="1538288" algn="l"/>
                <a:tab pos="2262188" algn="l"/>
                <a:tab pos="2984500" algn="l"/>
                <a:tab pos="3708400" algn="l"/>
                <a:tab pos="4433888" algn="l"/>
                <a:tab pos="5157788" algn="l"/>
                <a:tab pos="5881688" algn="l"/>
                <a:tab pos="6605588" algn="l"/>
                <a:tab pos="7327900" algn="l"/>
                <a:tab pos="8051800" algn="l"/>
                <a:tab pos="8777288" algn="l"/>
                <a:tab pos="95011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814388" algn="l"/>
                <a:tab pos="1538288" algn="l"/>
                <a:tab pos="2262188" algn="l"/>
                <a:tab pos="2984500" algn="l"/>
                <a:tab pos="3708400" algn="l"/>
                <a:tab pos="4433888" algn="l"/>
                <a:tab pos="5157788" algn="l"/>
                <a:tab pos="5881688" algn="l"/>
                <a:tab pos="6605588" algn="l"/>
                <a:tab pos="7327900" algn="l"/>
                <a:tab pos="8051800" algn="l"/>
                <a:tab pos="8777288" algn="l"/>
                <a:tab pos="95011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814388" algn="l"/>
                <a:tab pos="1538288" algn="l"/>
                <a:tab pos="2262188" algn="l"/>
                <a:tab pos="2984500" algn="l"/>
                <a:tab pos="3708400" algn="l"/>
                <a:tab pos="4433888" algn="l"/>
                <a:tab pos="5157788" algn="l"/>
                <a:tab pos="5881688" algn="l"/>
                <a:tab pos="6605588" algn="l"/>
                <a:tab pos="7327900" algn="l"/>
                <a:tab pos="8051800" algn="l"/>
                <a:tab pos="8777288" algn="l"/>
                <a:tab pos="95011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14388" algn="l"/>
                <a:tab pos="1538288" algn="l"/>
                <a:tab pos="2262188" algn="l"/>
                <a:tab pos="2984500" algn="l"/>
                <a:tab pos="3708400" algn="l"/>
                <a:tab pos="4433888" algn="l"/>
                <a:tab pos="5157788" algn="l"/>
                <a:tab pos="5881688" algn="l"/>
                <a:tab pos="6605588" algn="l"/>
                <a:tab pos="7327900" algn="l"/>
                <a:tab pos="8051800" algn="l"/>
                <a:tab pos="8777288" algn="l"/>
                <a:tab pos="95011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14388" algn="l"/>
                <a:tab pos="1538288" algn="l"/>
                <a:tab pos="2262188" algn="l"/>
                <a:tab pos="2984500" algn="l"/>
                <a:tab pos="3708400" algn="l"/>
                <a:tab pos="4433888" algn="l"/>
                <a:tab pos="5157788" algn="l"/>
                <a:tab pos="5881688" algn="l"/>
                <a:tab pos="6605588" algn="l"/>
                <a:tab pos="7327900" algn="l"/>
                <a:tab pos="8051800" algn="l"/>
                <a:tab pos="8777288" algn="l"/>
                <a:tab pos="95011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14388" algn="l"/>
                <a:tab pos="1538288" algn="l"/>
                <a:tab pos="2262188" algn="l"/>
                <a:tab pos="2984500" algn="l"/>
                <a:tab pos="3708400" algn="l"/>
                <a:tab pos="4433888" algn="l"/>
                <a:tab pos="5157788" algn="l"/>
                <a:tab pos="5881688" algn="l"/>
                <a:tab pos="6605588" algn="l"/>
                <a:tab pos="7327900" algn="l"/>
                <a:tab pos="8051800" algn="l"/>
                <a:tab pos="8777288" algn="l"/>
                <a:tab pos="95011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14388" algn="l"/>
                <a:tab pos="1538288" algn="l"/>
                <a:tab pos="2262188" algn="l"/>
                <a:tab pos="2984500" algn="l"/>
                <a:tab pos="3708400" algn="l"/>
                <a:tab pos="4433888" algn="l"/>
                <a:tab pos="5157788" algn="l"/>
                <a:tab pos="5881688" algn="l"/>
                <a:tab pos="6605588" algn="l"/>
                <a:tab pos="7327900" algn="l"/>
                <a:tab pos="8051800" algn="l"/>
                <a:tab pos="8777288" algn="l"/>
                <a:tab pos="95011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90488" indent="-88900" hangingPunct="1">
              <a:lnSpc>
                <a:spcPct val="92000"/>
              </a:lnSpc>
              <a:spcBef>
                <a:spcPts val="1200"/>
              </a:spcBef>
              <a:spcAft>
                <a:spcPts val="200"/>
              </a:spcAft>
            </a:pPr>
            <a:r>
              <a:rPr lang="de-DE" altLang="de-DE" sz="2400">
                <a:latin typeface="Calibri" panose="020F0502020204030204" pitchFamily="34" charset="0"/>
              </a:rPr>
              <a:t>a: ausweichen, w: weiterfahren</a:t>
            </a:r>
          </a:p>
        </p:txBody>
      </p:sp>
      <p:graphicFrame>
        <p:nvGraphicFramePr>
          <p:cNvPr id="9" name="Group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994030"/>
              </p:ext>
            </p:extLst>
          </p:nvPr>
        </p:nvGraphicFramePr>
        <p:xfrm>
          <a:off x="6510338" y="3076575"/>
          <a:ext cx="3581400" cy="1780252"/>
        </p:xfrm>
        <a:graphic>
          <a:graphicData uri="http://schemas.openxmlformats.org/drawingml/2006/table">
            <a:tbl>
              <a:tblPr/>
              <a:tblGrid>
                <a:gridCol w="1193800">
                  <a:extLst>
                    <a:ext uri="{9D8B030D-6E8A-4147-A177-3AD203B41FA5}">
                      <a16:colId xmlns:a16="http://schemas.microsoft.com/office/drawing/2014/main" val="265732739"/>
                    </a:ext>
                  </a:extLst>
                </a:gridCol>
                <a:gridCol w="481012">
                  <a:extLst>
                    <a:ext uri="{9D8B030D-6E8A-4147-A177-3AD203B41FA5}">
                      <a16:colId xmlns:a16="http://schemas.microsoft.com/office/drawing/2014/main" val="319664990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63929473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1147623492"/>
                    </a:ext>
                  </a:extLst>
                </a:gridCol>
              </a:tblGrid>
              <a:tr h="366713">
                <a:tc rowSpan="2" gridSpan="2"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de-DE" alt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</a:endParaRPr>
                    </a:p>
                  </a:txBody>
                  <a:tcPr marL="36000" marR="36000" marT="51876" marB="36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de-DE" altLang="de-DE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Spieler 2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187299"/>
                  </a:ext>
                </a:extLst>
              </a:tr>
              <a:tr h="366713">
                <a:tc gridSpan="2"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de-DE" altLang="de-DE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a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de-DE" alt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w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1226146"/>
                  </a:ext>
                </a:extLst>
              </a:tr>
              <a:tr h="366713">
                <a:tc rowSpan="2"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de-DE" altLang="de-DE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Spieler 1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de-DE" altLang="de-DE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a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de-DE" altLang="de-DE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c,c</a:t>
                      </a:r>
                      <a:endParaRPr kumimoji="0" lang="de-DE" altLang="de-DE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de-DE" altLang="de-DE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d,b</a:t>
                      </a:r>
                      <a:endParaRPr kumimoji="0" lang="de-DE" altLang="de-DE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843774"/>
                  </a:ext>
                </a:extLst>
              </a:tr>
              <a:tr h="366713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de-DE" alt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w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de-DE" altLang="de-DE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b,d</a:t>
                      </a:r>
                      <a:endParaRPr kumimoji="0" lang="de-DE" altLang="de-DE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2000"/>
                        </a:lnSpc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92000"/>
                        </a:lnSpc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92000"/>
                        </a:lnSpc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92000"/>
                        </a:lnSpc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92000"/>
                        </a:lnSpc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de-DE" altLang="de-DE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e,e</a:t>
                      </a:r>
                      <a:endParaRPr kumimoji="0" lang="de-DE" altLang="de-DE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358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67089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ückblick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647</Words>
  <Application>Microsoft Office PowerPoint</Application>
  <PresentationFormat>Breitbild</PresentationFormat>
  <Paragraphs>178</Paragraphs>
  <Slides>14</Slides>
  <Notes>6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0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Microsoft YaHei</vt:lpstr>
      <vt:lpstr>Arial</vt:lpstr>
      <vt:lpstr>Calibri</vt:lpstr>
      <vt:lpstr>Calibri Light</vt:lpstr>
      <vt:lpstr>Times New Roman</vt:lpstr>
      <vt:lpstr>Rückblick</vt:lpstr>
      <vt:lpstr>SOAS Blatt 4</vt:lpstr>
      <vt:lpstr>Aufgabe 1a</vt:lpstr>
      <vt:lpstr>Aufgabe 1a</vt:lpstr>
      <vt:lpstr>Aufgabe 1a</vt:lpstr>
      <vt:lpstr>Aufgabe 1a</vt:lpstr>
      <vt:lpstr>Aufgabe 1b - Normalformenspiel</vt:lpstr>
      <vt:lpstr>Aufgabe 1b – Nash-Gleichgewichte</vt:lpstr>
      <vt:lpstr>Aufgabe 1b – Nash-Gleichgewichte</vt:lpstr>
      <vt:lpstr>Aufgabe 1c</vt:lpstr>
      <vt:lpstr>Aufgabe 1c</vt:lpstr>
      <vt:lpstr>Aufgabe 1c</vt:lpstr>
      <vt:lpstr>Aufgabe 1c</vt:lpstr>
      <vt:lpstr>Aufgabe 1c</vt:lpstr>
      <vt:lpstr>Aufgabe 1c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SOAS Blatt 4</dc:title>
  <dc:creator>Georg Heinz Kraus</dc:creator>
  <cp:lastModifiedBy>Georg Heinz Kraus</cp:lastModifiedBy>
  <cp:revision>21</cp:revision>
  <dcterms:created xsi:type="dcterms:W3CDTF">2016-11-11T12:28:50Z</dcterms:created>
  <dcterms:modified xsi:type="dcterms:W3CDTF">2016-11-18T11:56:59Z</dcterms:modified>
</cp:coreProperties>
</file>