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2E8D59C-A01D-4747-B594-4663717C7AD2}">
          <p14:sldIdLst>
            <p14:sldId id="256"/>
            <p14:sldId id="257"/>
            <p14:sldId id="261"/>
            <p14:sldId id="262"/>
            <p14:sldId id="258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AA21-D81C-4B45-A3F0-6EC9D21BCF10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E8F1D-842F-4066-8C60-CF2FA7706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2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74FFBC-77E7-4321-BC29-89C7618D64D9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1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F9FA8-D67D-42DA-BC30-3487E5D7A5A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83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C04CF-C961-49EB-80BF-9A1D5FE88D9F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18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SOAS Blatt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Aufgabe 1 – Gruppe 6</a:t>
            </a:r>
          </a:p>
          <a:p>
            <a:r>
              <a:rPr lang="de-DE" dirty="0"/>
              <a:t>Philip Müller &amp; Georg Kraus</a:t>
            </a:r>
          </a:p>
        </p:txBody>
      </p:sp>
    </p:spTree>
    <p:extLst>
      <p:ext uri="{BB962C8B-B14F-4D97-AF65-F5344CB8AC3E}">
        <p14:creationId xmlns:p14="http://schemas.microsoft.com/office/powerpoint/2010/main" val="128020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98550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q: Wahrscheinlichkeit Spieler 2 weicht aus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1-q: Wahrscheinlichkeit Spieler 2 fährt weiter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38250" y="3168650"/>
          <a:ext cx="3357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3331440" imgH="379080" progId="">
                  <p:embed/>
                </p:oleObj>
              </mc:Choice>
              <mc:Fallback>
                <p:oleObj r:id="rId4" imgW="3331440" imgH="379080" progId="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168650"/>
                        <a:ext cx="3357563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38250" y="3584575"/>
          <a:ext cx="30495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6" imgW="3071880" imgH="379080" progId="">
                  <p:embed/>
                </p:oleObj>
              </mc:Choice>
              <mc:Fallback>
                <p:oleObj r:id="rId6" imgW="3071880" imgH="379080" progId="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584575"/>
                        <a:ext cx="3049588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23963" y="4032250"/>
          <a:ext cx="18208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8" imgW="1819080" imgH="379080" progId="">
                  <p:embed/>
                </p:oleObj>
              </mc:Choice>
              <mc:Fallback>
                <p:oleObj r:id="rId8" imgW="1819080" imgH="379080" progId="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032250"/>
                        <a:ext cx="1820862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73138" y="4464050"/>
          <a:ext cx="15652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0" imgW="1586880" imgH="311400" progId="">
                  <p:embed/>
                </p:oleObj>
              </mc:Choice>
              <mc:Fallback>
                <p:oleObj r:id="rId10" imgW="1586880" imgH="311400" progId="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464050"/>
                        <a:ext cx="1565275" cy="311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973138" y="4849813"/>
          <a:ext cx="1028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12" imgW="1059480" imgH="311400" progId="">
                  <p:embed/>
                </p:oleObj>
              </mc:Choice>
              <mc:Fallback>
                <p:oleObj r:id="rId12" imgW="1059480" imgH="311400" progId="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849813"/>
                        <a:ext cx="1028700" cy="311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85735"/>
              </p:ext>
            </p:extLst>
          </p:nvPr>
        </p:nvGraphicFramePr>
        <p:xfrm>
          <a:off x="964588" y="5184775"/>
          <a:ext cx="9461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14" imgW="947160" imgH="663480" progId="">
                  <p:embed/>
                </p:oleObj>
              </mc:Choice>
              <mc:Fallback>
                <p:oleObj r:id="rId14" imgW="947160" imgH="663480" progId="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88" y="5184775"/>
                        <a:ext cx="946150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76793"/>
              </p:ext>
            </p:extLst>
          </p:nvPr>
        </p:nvGraphicFramePr>
        <p:xfrm>
          <a:off x="955186" y="5692775"/>
          <a:ext cx="28019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16" imgW="2802240" imgH="663480" progId="">
                  <p:embed/>
                </p:oleObj>
              </mc:Choice>
              <mc:Fallback>
                <p:oleObj r:id="rId16" imgW="2802240" imgH="663480" progId="">
                  <p:embed/>
                  <p:pic>
                    <p:nvPicPr>
                      <p:cNvPr id="113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86" y="5692775"/>
                        <a:ext cx="2801938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7" name="Object 53"/>
          <p:cNvGraphicFramePr>
            <a:graphicFrameLocks noChangeAspect="1"/>
          </p:cNvGraphicFramePr>
          <p:nvPr/>
        </p:nvGraphicFramePr>
        <p:xfrm>
          <a:off x="5741988" y="3087688"/>
          <a:ext cx="7191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18" imgW="720000" imgH="360000" progId="">
                  <p:embed/>
                </p:oleObj>
              </mc:Choice>
              <mc:Fallback>
                <p:oleObj r:id="rId18" imgW="720000" imgH="360000" progId="">
                  <p:embed/>
                  <p:pic>
                    <p:nvPicPr>
                      <p:cNvPr id="1131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3087688"/>
                        <a:ext cx="719137" cy="360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09798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3,3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1,4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4,1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0,0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7984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98550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p: Wahrscheinlichkeit Spieler 1 weicht aus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1-p: Wahrscheinlichkeit Spieler 1 fährt weiter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239838" y="3168650"/>
          <a:ext cx="33766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3445200" imgH="379080" progId="">
                  <p:embed/>
                </p:oleObj>
              </mc:Choice>
              <mc:Fallback>
                <p:oleObj r:id="rId4" imgW="3445200" imgH="379080" progId="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68650"/>
                        <a:ext cx="3376612" cy="379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1239838" y="3584575"/>
          <a:ext cx="30702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6" imgW="3185640" imgH="379080" progId="">
                  <p:embed/>
                </p:oleObj>
              </mc:Choice>
              <mc:Fallback>
                <p:oleObj r:id="rId6" imgW="3185640" imgH="379080" progId="">
                  <p:embed/>
                  <p:pic>
                    <p:nvPicPr>
                      <p:cNvPr id="123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584575"/>
                        <a:ext cx="3070225" cy="379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48"/>
          <p:cNvGraphicFramePr>
            <a:graphicFrameLocks noChangeAspect="1"/>
          </p:cNvGraphicFramePr>
          <p:nvPr/>
        </p:nvGraphicFramePr>
        <p:xfrm>
          <a:off x="1223963" y="4160838"/>
          <a:ext cx="1820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8" imgW="1819080" imgH="379080" progId="">
                  <p:embed/>
                </p:oleObj>
              </mc:Choice>
              <mc:Fallback>
                <p:oleObj r:id="rId8" imgW="1819080" imgH="379080" progId="">
                  <p:embed/>
                  <p:pic>
                    <p:nvPicPr>
                      <p:cNvPr id="123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160838"/>
                        <a:ext cx="1820862" cy="376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1223963" y="4679950"/>
          <a:ext cx="984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10" imgW="983880" imgH="663480" progId="">
                  <p:embed/>
                </p:oleObj>
              </mc:Choice>
              <mc:Fallback>
                <p:oleObj r:id="rId10" imgW="983880" imgH="663480" progId="">
                  <p:embed/>
                  <p:pic>
                    <p:nvPicPr>
                      <p:cNvPr id="123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679950"/>
                        <a:ext cx="984250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22557"/>
              </p:ext>
            </p:extLst>
          </p:nvPr>
        </p:nvGraphicFramePr>
        <p:xfrm>
          <a:off x="1239838" y="5755351"/>
          <a:ext cx="57356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2" imgW="5736600" imgH="663480" progId="">
                  <p:embed/>
                </p:oleObj>
              </mc:Choice>
              <mc:Fallback>
                <p:oleObj r:id="rId12" imgW="5736600" imgH="663480" progId="">
                  <p:embed/>
                  <p:pic>
                    <p:nvPicPr>
                      <p:cNvPr id="123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755351"/>
                        <a:ext cx="5735638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1223963" y="5256213"/>
          <a:ext cx="28813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4" imgW="2882160" imgH="663480" progId="">
                  <p:embed/>
                </p:oleObj>
              </mc:Choice>
              <mc:Fallback>
                <p:oleObj r:id="rId14" imgW="2882160" imgH="663480" progId="">
                  <p:embed/>
                  <p:pic>
                    <p:nvPicPr>
                      <p:cNvPr id="1233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56213"/>
                        <a:ext cx="2881312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09798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3,3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1,4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4,1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0,0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868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Betrachte Fall p &gt; q:</a:t>
            </a:r>
          </a:p>
          <a:p>
            <a:endParaRPr lang="de-DE" sz="2400" dirty="0"/>
          </a:p>
          <a:p>
            <a:pPr lvl="2"/>
            <a:r>
              <a:rPr lang="de-DE" sz="1800" dirty="0"/>
              <a:t>Auszahlung (Urlauber 1) = q - 2, Auszahlung (Urlauber 2) = p + 2</a:t>
            </a:r>
          </a:p>
          <a:p>
            <a:pPr lvl="2"/>
            <a:r>
              <a:rPr lang="de-DE" sz="1800" dirty="0"/>
              <a:t>=&gt; Urlauber 2 erhält also mehr Entschädigung</a:t>
            </a:r>
          </a:p>
          <a:p>
            <a:pPr lvl="2"/>
            <a:r>
              <a:rPr lang="de-DE" sz="1800" dirty="0"/>
              <a:t>=&gt; Anreiz für Urlauber 1 geringeren Preis als Urlauber 2 zu bieten</a:t>
            </a:r>
          </a:p>
          <a:p>
            <a:pPr lvl="2"/>
            <a:r>
              <a:rPr lang="de-DE" sz="1800" dirty="0"/>
              <a:t>ABER: Urlauber 1 kennt Preis von Urlauber 2 nicht!</a:t>
            </a:r>
          </a:p>
          <a:p>
            <a:pPr lvl="2"/>
            <a:r>
              <a:rPr lang="de-DE" sz="1800" dirty="0"/>
              <a:t>=&gt; Preis (Urlauber 1)  = 2, somit Preis (Urlauber 1) &lt;= Preis (Urlauber 2)</a:t>
            </a:r>
          </a:p>
          <a:p>
            <a:pPr lvl="2"/>
            <a:r>
              <a:rPr lang="de-DE" sz="1800" dirty="0"/>
              <a:t>Auszahlung (Urlauber 1) = q + 2 bzw. 2</a:t>
            </a:r>
          </a:p>
          <a:p>
            <a:pPr lvl="2"/>
            <a:r>
              <a:rPr lang="de-DE" sz="1800" dirty="0"/>
              <a:t>Auszahlung (Urlauber 1) ist nun größer als zu Beginn</a:t>
            </a:r>
          </a:p>
        </p:txBody>
      </p:sp>
    </p:spTree>
    <p:extLst>
      <p:ext uri="{BB962C8B-B14F-4D97-AF65-F5344CB8AC3E}">
        <p14:creationId xmlns:p14="http://schemas.microsoft.com/office/powerpoint/2010/main" val="17560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Betrachte Fall p = q:</a:t>
            </a:r>
          </a:p>
          <a:p>
            <a:endParaRPr lang="de-DE" sz="2400" dirty="0"/>
          </a:p>
          <a:p>
            <a:pPr lvl="2"/>
            <a:r>
              <a:rPr lang="de-DE" sz="1800" dirty="0"/>
              <a:t>Auszahlung (Urlauber 1) = Auszahlung (Urlauber 2) = p</a:t>
            </a:r>
          </a:p>
          <a:p>
            <a:pPr lvl="2"/>
            <a:r>
              <a:rPr lang="de-DE" sz="1800" dirty="0"/>
              <a:t>Beide Urlauber erhalten gleiche Auszahlung</a:t>
            </a:r>
          </a:p>
          <a:p>
            <a:pPr lvl="2"/>
            <a:r>
              <a:rPr lang="de-DE" sz="1800" dirty="0"/>
              <a:t>ABER: Absprache nicht möglich, d.h. p = q ist unwahrscheinlich</a:t>
            </a:r>
          </a:p>
          <a:p>
            <a:pPr lvl="2"/>
            <a:r>
              <a:rPr lang="de-DE" sz="1800" dirty="0"/>
              <a:t>Selbst bei Absprache ( p = q = 100 ) besteht Anreiz zu betrügen</a:t>
            </a:r>
          </a:p>
          <a:p>
            <a:pPr lvl="2"/>
            <a:r>
              <a:rPr lang="de-DE" sz="1800" dirty="0"/>
              <a:t>=&gt; Urlauber 1 bietet p &lt; q (siehe Fall 1)</a:t>
            </a:r>
          </a:p>
          <a:p>
            <a:pPr lvl="2"/>
            <a:r>
              <a:rPr lang="de-DE" sz="1800" dirty="0"/>
              <a:t>=&gt; Preis (Urlauber 1) = 2 bildet dominante Strategie!</a:t>
            </a:r>
          </a:p>
          <a:p>
            <a:pPr lvl="2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7028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Fazit:</a:t>
            </a:r>
          </a:p>
          <a:p>
            <a:endParaRPr lang="de-DE" sz="2400" dirty="0"/>
          </a:p>
          <a:p>
            <a:pPr lvl="2"/>
            <a:r>
              <a:rPr lang="de-DE" sz="1800" dirty="0"/>
              <a:t>Preis (Urlauber 1) = 2</a:t>
            </a:r>
          </a:p>
          <a:p>
            <a:pPr lvl="2"/>
            <a:r>
              <a:rPr lang="de-DE" sz="1800" dirty="0"/>
              <a:t>=&gt; Auszahlung (Urlauber 2) = 0, falls Preis (Urlauber 2) &gt; 2</a:t>
            </a:r>
          </a:p>
          <a:p>
            <a:pPr lvl="2"/>
            <a:r>
              <a:rPr lang="de-DE" sz="1800" dirty="0"/>
              <a:t>=&gt; Preis (Urlauber 2) = 2</a:t>
            </a:r>
          </a:p>
          <a:p>
            <a:pPr lvl="2"/>
            <a:r>
              <a:rPr lang="de-DE" sz="1800" dirty="0"/>
              <a:t>Damit: p = q und Auszahlung (Urlauber 1) = Auszahlung (Urlauber 2) = 2</a:t>
            </a:r>
          </a:p>
          <a:p>
            <a:pPr lvl="2"/>
            <a:endParaRPr lang="de-DE" sz="1800" dirty="0"/>
          </a:p>
          <a:p>
            <a:pPr lvl="2"/>
            <a:r>
              <a:rPr lang="de-DE" sz="1800" dirty="0"/>
              <a:t>Nash-Gleichgewicht bei (2,2)</a:t>
            </a:r>
          </a:p>
        </p:txBody>
      </p:sp>
    </p:spTree>
    <p:extLst>
      <p:ext uri="{BB962C8B-B14F-4D97-AF65-F5344CB8AC3E}">
        <p14:creationId xmlns:p14="http://schemas.microsoft.com/office/powerpoint/2010/main" val="22405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754" y="1846263"/>
            <a:ext cx="6058817" cy="40227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75163" y="5911592"/>
            <a:ext cx="1180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www.qwantz.com</a:t>
            </a:r>
          </a:p>
        </p:txBody>
      </p:sp>
    </p:spTree>
    <p:extLst>
      <p:ext uri="{BB962C8B-B14F-4D97-AF65-F5344CB8AC3E}">
        <p14:creationId xmlns:p14="http://schemas.microsoft.com/office/powerpoint/2010/main" val="60944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- Normalformenspiel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t)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p)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78312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– Nash-Gleichgewichte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t)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p)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87104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85338" y="4123593"/>
            <a:ext cx="11369" cy="439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8291145" y="4123593"/>
            <a:ext cx="2930" cy="446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531611" y="4823982"/>
            <a:ext cx="10873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6531611" y="3843691"/>
            <a:ext cx="1087313" cy="53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– Nash-Gleichgewichte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43059"/>
              </p:ext>
            </p:extLst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</a:rPr>
                        <a:t> , t)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</a:rPr>
                        <a:t> , p)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87104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90488" indent="-904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Calibri" panose="020F0502020204030204" pitchFamily="34" charset="0"/>
              <a:buChar char=" "/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Bestimme Nash-Gleichgewicht in gemischten Strategien</a:t>
            </a: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/>
        </p:nvGraphicFramePr>
        <p:xfrm>
          <a:off x="1282700" y="2732088"/>
          <a:ext cx="4151313" cy="2269495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1099857804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42695263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Aktion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Payoff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0126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Nur Sie fahren weiter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63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Beide weichen aus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013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Nur Sie weichen aus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4738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Keiner weicht aus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94934"/>
                  </a:ext>
                </a:extLst>
              </a:tr>
            </a:tbl>
          </a:graphicData>
        </a:graphic>
      </p:graphicFrame>
      <p:graphicFrame>
        <p:nvGraphicFramePr>
          <p:cNvPr id="1028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37570"/>
              </p:ext>
            </p:extLst>
          </p:nvPr>
        </p:nvGraphicFramePr>
        <p:xfrm>
          <a:off x="6510338" y="3076575"/>
          <a:ext cx="3581400" cy="1729196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3,3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1,4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4,1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0,0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2896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517</Words>
  <Application>Microsoft Office PowerPoint</Application>
  <PresentationFormat>Breitbild</PresentationFormat>
  <Paragraphs>123</Paragraphs>
  <Slides>11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Times New Roman</vt:lpstr>
      <vt:lpstr>Rückblick</vt:lpstr>
      <vt:lpstr>SOAS Blatt 4</vt:lpstr>
      <vt:lpstr>Aufgabe 1a</vt:lpstr>
      <vt:lpstr>Aufgabe 1a</vt:lpstr>
      <vt:lpstr>Aufgabe 1a</vt:lpstr>
      <vt:lpstr>Aufgabe 1a</vt:lpstr>
      <vt:lpstr>Aufgabe 1b - Normalformenspiel</vt:lpstr>
      <vt:lpstr>Aufgabe 1b – Nash-Gleichgewichte</vt:lpstr>
      <vt:lpstr>Aufgabe 1b – Nash-Gleichgewichte</vt:lpstr>
      <vt:lpstr>Aufgabe 1c</vt:lpstr>
      <vt:lpstr>Aufgabe 1c</vt:lpstr>
      <vt:lpstr>Aufgabe 1c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SOAS Blatt 4</dc:title>
  <dc:creator>Georg Heinz Kraus</dc:creator>
  <cp:lastModifiedBy>Friedrich Philip Müller</cp:lastModifiedBy>
  <cp:revision>15</cp:revision>
  <dcterms:created xsi:type="dcterms:W3CDTF">2016-11-11T12:28:50Z</dcterms:created>
  <dcterms:modified xsi:type="dcterms:W3CDTF">2016-11-16T10:55:36Z</dcterms:modified>
</cp:coreProperties>
</file>