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SOAS Blatt 4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Aufgabe 1 – Gruppe 6</a:t>
            </a:r>
          </a:p>
          <a:p>
            <a:r>
              <a:rPr lang="de-DE" dirty="0"/>
              <a:t>Philip Müller &amp; Georg Kraus</a:t>
            </a:r>
          </a:p>
        </p:txBody>
      </p:sp>
    </p:spTree>
    <p:extLst>
      <p:ext uri="{BB962C8B-B14F-4D97-AF65-F5344CB8AC3E}">
        <p14:creationId xmlns:p14="http://schemas.microsoft.com/office/powerpoint/2010/main" val="1280201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1a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Sei Preis (Urlauber 1) =: p, Preis (Urlauber 2) =: q</a:t>
            </a:r>
          </a:p>
          <a:p>
            <a:r>
              <a:rPr lang="de-DE" sz="2400" dirty="0"/>
              <a:t>Betrachte Fall p &gt; q:</a:t>
            </a:r>
          </a:p>
          <a:p>
            <a:endParaRPr lang="de-DE" sz="2400" dirty="0"/>
          </a:p>
          <a:p>
            <a:pPr lvl="2"/>
            <a:r>
              <a:rPr lang="de-DE" sz="1800" dirty="0"/>
              <a:t>Auszahlung (Urlauber 1) = q - 2, Auszahlung (Urlauber 2) = p + 2</a:t>
            </a:r>
          </a:p>
          <a:p>
            <a:pPr lvl="2"/>
            <a:r>
              <a:rPr lang="de-DE" sz="1800" dirty="0"/>
              <a:t>=&gt; Urlauber 2 erhält also mehr Entschädigung</a:t>
            </a:r>
          </a:p>
          <a:p>
            <a:pPr lvl="2"/>
            <a:r>
              <a:rPr lang="de-DE" sz="1800" dirty="0"/>
              <a:t>=&gt; Anreiz für Urlauber 1 geringeren Preis als Urlauber 2 zu bieten</a:t>
            </a:r>
          </a:p>
          <a:p>
            <a:pPr lvl="2"/>
            <a:r>
              <a:rPr lang="de-DE" sz="1800" dirty="0"/>
              <a:t>ABER: Urlauber 1 kennt Preis von Urlauber 2 nicht!</a:t>
            </a:r>
          </a:p>
          <a:p>
            <a:pPr lvl="2"/>
            <a:r>
              <a:rPr lang="de-DE" sz="1800" dirty="0"/>
              <a:t>=&gt; Preis (Urlauber 1)  = 2, somit Preis (Urlauber 1) &lt;= Preis (Urlauber 2)</a:t>
            </a:r>
          </a:p>
          <a:p>
            <a:pPr lvl="2"/>
            <a:r>
              <a:rPr lang="de-DE" sz="1800" dirty="0"/>
              <a:t>Auszahlung (Urlauber 1) = q + 2 bzw. 2</a:t>
            </a:r>
          </a:p>
          <a:p>
            <a:pPr lvl="2"/>
            <a:r>
              <a:rPr lang="de-DE" sz="1800" dirty="0"/>
              <a:t>Auszahlung (Urlauber 1) ist nun größer als zu Beginn</a:t>
            </a:r>
          </a:p>
        </p:txBody>
      </p:sp>
    </p:spTree>
    <p:extLst>
      <p:ext uri="{BB962C8B-B14F-4D97-AF65-F5344CB8AC3E}">
        <p14:creationId xmlns:p14="http://schemas.microsoft.com/office/powerpoint/2010/main" val="1756038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1a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Sei Preis (Urlauber 1) =: p, Preis (Urlauber 2) =: q</a:t>
            </a:r>
          </a:p>
          <a:p>
            <a:r>
              <a:rPr lang="de-DE" sz="2400" dirty="0"/>
              <a:t>Betrachte Fall p = q:</a:t>
            </a:r>
          </a:p>
          <a:p>
            <a:endParaRPr lang="de-DE" sz="2400" dirty="0"/>
          </a:p>
          <a:p>
            <a:pPr lvl="2"/>
            <a:r>
              <a:rPr lang="de-DE" sz="1800" dirty="0"/>
              <a:t>Auszahlung (Urlauber 1) = Auszahlung (Urlauber 2) = p</a:t>
            </a:r>
          </a:p>
          <a:p>
            <a:pPr lvl="2"/>
            <a:r>
              <a:rPr lang="de-DE" sz="1800" dirty="0"/>
              <a:t>Beide Urlauber erhalten gleiche Auszahlung</a:t>
            </a:r>
          </a:p>
          <a:p>
            <a:pPr lvl="2"/>
            <a:r>
              <a:rPr lang="de-DE" sz="1800" dirty="0"/>
              <a:t>ABER: Absprache nicht möglich, d.h. p = q ist unwahrscheinlich</a:t>
            </a:r>
          </a:p>
          <a:p>
            <a:pPr lvl="2"/>
            <a:r>
              <a:rPr lang="de-DE" sz="1800" dirty="0"/>
              <a:t>Selbst bei Absprache ( p = q = 100 ) besteht Anreiz zu betrügen</a:t>
            </a:r>
          </a:p>
          <a:p>
            <a:pPr lvl="2"/>
            <a:r>
              <a:rPr lang="de-DE" sz="1800" dirty="0"/>
              <a:t>=&gt; Urlauber 1 bietet p &lt; q (siehe Fall 1)</a:t>
            </a:r>
          </a:p>
          <a:p>
            <a:pPr lvl="2"/>
            <a:r>
              <a:rPr lang="de-DE" sz="1800" dirty="0"/>
              <a:t>=&gt; Preis (Urlauber 1) = 2 bildet dominante Strategie!</a:t>
            </a:r>
          </a:p>
          <a:p>
            <a:pPr lvl="2"/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770280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1a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Sei Preis (Urlauber 1) =: p, Preis (Urlauber 2) =: q</a:t>
            </a:r>
          </a:p>
          <a:p>
            <a:r>
              <a:rPr lang="de-DE" sz="2400" dirty="0"/>
              <a:t>Fazit:</a:t>
            </a:r>
          </a:p>
          <a:p>
            <a:endParaRPr lang="de-DE" sz="2400" dirty="0"/>
          </a:p>
          <a:p>
            <a:pPr lvl="2"/>
            <a:r>
              <a:rPr lang="de-DE" sz="1800" dirty="0"/>
              <a:t>Preis (Urlauber 1) = 2</a:t>
            </a:r>
          </a:p>
          <a:p>
            <a:pPr lvl="2"/>
            <a:r>
              <a:rPr lang="de-DE" sz="1800" dirty="0"/>
              <a:t>=&gt; Auszahlung (Urlauber 2) = 0, falls Preis (Urlauber 2) &gt; 2</a:t>
            </a:r>
          </a:p>
          <a:p>
            <a:pPr lvl="2"/>
            <a:r>
              <a:rPr lang="de-DE" sz="1800" dirty="0"/>
              <a:t>=&gt; Preis (Urlauber 2) = 2</a:t>
            </a:r>
          </a:p>
          <a:p>
            <a:pPr lvl="2"/>
            <a:r>
              <a:rPr lang="de-DE" sz="1800" dirty="0"/>
              <a:t>Damit: p = q und Auszahlung (Urlauber 1) = Auszahlung (Urlauber 2) = 2</a:t>
            </a:r>
          </a:p>
          <a:p>
            <a:pPr lvl="2"/>
            <a:endParaRPr lang="de-DE" sz="1800" dirty="0"/>
          </a:p>
          <a:p>
            <a:pPr lvl="2"/>
            <a:r>
              <a:rPr lang="de-DE" sz="1800" dirty="0"/>
              <a:t>Nash-Gleichgewicht bei (2,2)</a:t>
            </a:r>
          </a:p>
        </p:txBody>
      </p:sp>
    </p:spTree>
    <p:extLst>
      <p:ext uri="{BB962C8B-B14F-4D97-AF65-F5344CB8AC3E}">
        <p14:creationId xmlns:p14="http://schemas.microsoft.com/office/powerpoint/2010/main" val="2240540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1a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6754" y="1846263"/>
            <a:ext cx="6058817" cy="4022725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7975163" y="5911592"/>
            <a:ext cx="11804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www.qwantz.com</a:t>
            </a:r>
          </a:p>
        </p:txBody>
      </p:sp>
    </p:spTree>
    <p:extLst>
      <p:ext uri="{BB962C8B-B14F-4D97-AF65-F5344CB8AC3E}">
        <p14:creationId xmlns:p14="http://schemas.microsoft.com/office/powerpoint/2010/main" val="609446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269019"/>
            <a:ext cx="10058400" cy="1450757"/>
          </a:xfrm>
        </p:spPr>
        <p:txBody>
          <a:bodyPr/>
          <a:lstStyle/>
          <a:p>
            <a:r>
              <a:rPr lang="de-DE" dirty="0"/>
              <a:t>Aufgabe 1b - Normalformenspiel</a:t>
            </a:r>
          </a:p>
        </p:txBody>
      </p:sp>
      <p:graphicFrame>
        <p:nvGraphicFramePr>
          <p:cNvPr id="3" name="Inhaltsplatzhalter 2"/>
          <p:cNvGraphicFramePr>
            <a:graphicFrameLocks noGrp="1"/>
          </p:cNvGraphicFramePr>
          <p:nvPr>
            <p:ph idx="1"/>
          </p:nvPr>
        </p:nvGraphicFramePr>
        <p:xfrm>
          <a:off x="2092570" y="2391384"/>
          <a:ext cx="7419987" cy="2919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3329">
                  <a:extLst>
                    <a:ext uri="{9D8B030D-6E8A-4147-A177-3AD203B41FA5}">
                      <a16:colId xmlns:a16="http://schemas.microsoft.com/office/drawing/2014/main" val="4048751009"/>
                    </a:ext>
                  </a:extLst>
                </a:gridCol>
                <a:gridCol w="2473329">
                  <a:extLst>
                    <a:ext uri="{9D8B030D-6E8A-4147-A177-3AD203B41FA5}">
                      <a16:colId xmlns:a16="http://schemas.microsoft.com/office/drawing/2014/main" val="2200299805"/>
                    </a:ext>
                  </a:extLst>
                </a:gridCol>
                <a:gridCol w="2473329">
                  <a:extLst>
                    <a:ext uri="{9D8B030D-6E8A-4147-A177-3AD203B41FA5}">
                      <a16:colId xmlns:a16="http://schemas.microsoft.com/office/drawing/2014/main" val="2786172172"/>
                    </a:ext>
                  </a:extLst>
                </a:gridCol>
              </a:tblGrid>
              <a:tr h="973056"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Ausweichen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Weiterfahren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879160"/>
                  </a:ext>
                </a:extLst>
              </a:tr>
              <a:tr h="973056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Ausweichen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(r , r)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(p</a:t>
                      </a:r>
                      <a:r>
                        <a:rPr lang="de-DE" baseline="0" dirty="0">
                          <a:solidFill>
                            <a:schemeClr val="tx1"/>
                          </a:solidFill>
                        </a:rPr>
                        <a:t> , t)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145841"/>
                  </a:ext>
                </a:extLst>
              </a:tr>
              <a:tr h="973056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Weiterfahren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(t</a:t>
                      </a:r>
                      <a:r>
                        <a:rPr lang="de-DE" baseline="0" dirty="0">
                          <a:solidFill>
                            <a:schemeClr val="tx1"/>
                          </a:solidFill>
                        </a:rPr>
                        <a:t> , p)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(s ,</a:t>
                      </a:r>
                      <a:r>
                        <a:rPr lang="de-DE" baseline="0" dirty="0">
                          <a:solidFill>
                            <a:schemeClr val="tx1"/>
                          </a:solidFill>
                        </a:rPr>
                        <a:t> s)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939293"/>
                  </a:ext>
                </a:extLst>
              </a:tr>
            </a:tbl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949570" y="366630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Fahrer 1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8197001" y="5587501"/>
            <a:ext cx="1315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/>
              <a:t>t &gt; r &gt; p &gt; s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231063" y="186431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Fahrer 2</a:t>
            </a:r>
          </a:p>
        </p:txBody>
      </p:sp>
      <p:cxnSp>
        <p:nvCxnSpPr>
          <p:cNvPr id="8" name="Gerader Verbinder 7"/>
          <p:cNvCxnSpPr/>
          <p:nvPr/>
        </p:nvCxnSpPr>
        <p:spPr>
          <a:xfrm>
            <a:off x="2092570" y="4334607"/>
            <a:ext cx="7419987" cy="58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7033846" y="2400176"/>
            <a:ext cx="8792" cy="2878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 flipV="1">
            <a:off x="2092570" y="3355731"/>
            <a:ext cx="7419987" cy="2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4572000" y="2400176"/>
            <a:ext cx="0" cy="2878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2086714" y="5278312"/>
            <a:ext cx="7419987" cy="58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>
            <a:off x="2095501" y="2412023"/>
            <a:ext cx="7419987" cy="58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H="1">
            <a:off x="2086714" y="2411904"/>
            <a:ext cx="17579" cy="28664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 flipH="1">
            <a:off x="9506701" y="2411899"/>
            <a:ext cx="9507" cy="28752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84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269019"/>
            <a:ext cx="10058400" cy="1450757"/>
          </a:xfrm>
        </p:spPr>
        <p:txBody>
          <a:bodyPr/>
          <a:lstStyle/>
          <a:p>
            <a:r>
              <a:rPr lang="de-DE" dirty="0"/>
              <a:t>Aufgabe 1b – Nash-Gleichgewichte</a:t>
            </a:r>
          </a:p>
        </p:txBody>
      </p:sp>
      <p:graphicFrame>
        <p:nvGraphicFramePr>
          <p:cNvPr id="3" name="Inhaltsplatzhalter 2"/>
          <p:cNvGraphicFramePr>
            <a:graphicFrameLocks noGrp="1"/>
          </p:cNvGraphicFramePr>
          <p:nvPr>
            <p:ph idx="1"/>
          </p:nvPr>
        </p:nvGraphicFramePr>
        <p:xfrm>
          <a:off x="2092570" y="2391384"/>
          <a:ext cx="7419987" cy="2919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3329">
                  <a:extLst>
                    <a:ext uri="{9D8B030D-6E8A-4147-A177-3AD203B41FA5}">
                      <a16:colId xmlns:a16="http://schemas.microsoft.com/office/drawing/2014/main" val="4048751009"/>
                    </a:ext>
                  </a:extLst>
                </a:gridCol>
                <a:gridCol w="2473329">
                  <a:extLst>
                    <a:ext uri="{9D8B030D-6E8A-4147-A177-3AD203B41FA5}">
                      <a16:colId xmlns:a16="http://schemas.microsoft.com/office/drawing/2014/main" val="2200299805"/>
                    </a:ext>
                  </a:extLst>
                </a:gridCol>
                <a:gridCol w="2473329">
                  <a:extLst>
                    <a:ext uri="{9D8B030D-6E8A-4147-A177-3AD203B41FA5}">
                      <a16:colId xmlns:a16="http://schemas.microsoft.com/office/drawing/2014/main" val="2786172172"/>
                    </a:ext>
                  </a:extLst>
                </a:gridCol>
              </a:tblGrid>
              <a:tr h="973056"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Ausweichen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Weiterfahren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879160"/>
                  </a:ext>
                </a:extLst>
              </a:tr>
              <a:tr h="973056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Ausweichen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(r , r)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(p</a:t>
                      </a:r>
                      <a:r>
                        <a:rPr lang="de-DE" baseline="0" dirty="0">
                          <a:solidFill>
                            <a:schemeClr val="tx1"/>
                          </a:solidFill>
                        </a:rPr>
                        <a:t> , t)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145841"/>
                  </a:ext>
                </a:extLst>
              </a:tr>
              <a:tr h="973056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Weiterfahren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(t</a:t>
                      </a:r>
                      <a:r>
                        <a:rPr lang="de-DE" baseline="0" dirty="0">
                          <a:solidFill>
                            <a:schemeClr val="tx1"/>
                          </a:solidFill>
                        </a:rPr>
                        <a:t> , p)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(s ,</a:t>
                      </a:r>
                      <a:r>
                        <a:rPr lang="de-DE" baseline="0" dirty="0">
                          <a:solidFill>
                            <a:schemeClr val="tx1"/>
                          </a:solidFill>
                        </a:rPr>
                        <a:t> s)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939293"/>
                  </a:ext>
                </a:extLst>
              </a:tr>
            </a:tbl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949570" y="366630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Fahrer 1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8197001" y="5587501"/>
            <a:ext cx="1315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/>
              <a:t>t &gt; r &gt; p &gt; s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231063" y="186431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Fahrer 2</a:t>
            </a:r>
          </a:p>
        </p:txBody>
      </p:sp>
      <p:cxnSp>
        <p:nvCxnSpPr>
          <p:cNvPr id="8" name="Gerader Verbinder 7"/>
          <p:cNvCxnSpPr/>
          <p:nvPr/>
        </p:nvCxnSpPr>
        <p:spPr>
          <a:xfrm>
            <a:off x="2092570" y="4334607"/>
            <a:ext cx="7419987" cy="58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7033846" y="2400176"/>
            <a:ext cx="8792" cy="2878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 flipV="1">
            <a:off x="2092570" y="3355731"/>
            <a:ext cx="7419987" cy="2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4572000" y="2400176"/>
            <a:ext cx="0" cy="2878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2086714" y="5287104"/>
            <a:ext cx="7419987" cy="58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>
            <a:off x="2095501" y="2412023"/>
            <a:ext cx="7419987" cy="58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H="1">
            <a:off x="2086714" y="2411904"/>
            <a:ext cx="17579" cy="28664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 flipH="1">
            <a:off x="9506701" y="2411899"/>
            <a:ext cx="9507" cy="28752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>
            <a:off x="5785338" y="4123593"/>
            <a:ext cx="11369" cy="4396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H="1" flipV="1">
            <a:off x="8291145" y="4123593"/>
            <a:ext cx="2930" cy="4469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H="1">
            <a:off x="6531611" y="4823982"/>
            <a:ext cx="108731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>
            <a:off x="6531611" y="3843691"/>
            <a:ext cx="1087313" cy="53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033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269019"/>
            <a:ext cx="10058400" cy="1450757"/>
          </a:xfrm>
        </p:spPr>
        <p:txBody>
          <a:bodyPr/>
          <a:lstStyle/>
          <a:p>
            <a:r>
              <a:rPr lang="de-DE" dirty="0"/>
              <a:t>Aufgabe 1b – Nash-Gleichgewichte</a:t>
            </a:r>
          </a:p>
        </p:txBody>
      </p:sp>
      <p:graphicFrame>
        <p:nvGraphicFramePr>
          <p:cNvPr id="3" name="Inhaltsplatzhalt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3243059"/>
              </p:ext>
            </p:extLst>
          </p:nvPr>
        </p:nvGraphicFramePr>
        <p:xfrm>
          <a:off x="2092570" y="2391384"/>
          <a:ext cx="7419987" cy="2919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3329">
                  <a:extLst>
                    <a:ext uri="{9D8B030D-6E8A-4147-A177-3AD203B41FA5}">
                      <a16:colId xmlns:a16="http://schemas.microsoft.com/office/drawing/2014/main" val="4048751009"/>
                    </a:ext>
                  </a:extLst>
                </a:gridCol>
                <a:gridCol w="2473329">
                  <a:extLst>
                    <a:ext uri="{9D8B030D-6E8A-4147-A177-3AD203B41FA5}">
                      <a16:colId xmlns:a16="http://schemas.microsoft.com/office/drawing/2014/main" val="2200299805"/>
                    </a:ext>
                  </a:extLst>
                </a:gridCol>
                <a:gridCol w="2473329">
                  <a:extLst>
                    <a:ext uri="{9D8B030D-6E8A-4147-A177-3AD203B41FA5}">
                      <a16:colId xmlns:a16="http://schemas.microsoft.com/office/drawing/2014/main" val="2786172172"/>
                    </a:ext>
                  </a:extLst>
                </a:gridCol>
              </a:tblGrid>
              <a:tr h="973056"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Ausweichen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Weiterfahren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879160"/>
                  </a:ext>
                </a:extLst>
              </a:tr>
              <a:tr h="973056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Ausweichen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(r , r)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(p</a:t>
                      </a:r>
                      <a:r>
                        <a:rPr lang="de-DE" baseline="0" dirty="0">
                          <a:solidFill>
                            <a:srgbClr val="FF0000"/>
                          </a:solidFill>
                        </a:rPr>
                        <a:t> , t)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145841"/>
                  </a:ext>
                </a:extLst>
              </a:tr>
              <a:tr h="973056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Weiterfahren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(t</a:t>
                      </a:r>
                      <a:r>
                        <a:rPr lang="de-DE" baseline="0" dirty="0">
                          <a:solidFill>
                            <a:srgbClr val="FF0000"/>
                          </a:solidFill>
                        </a:rPr>
                        <a:t> , p)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(s ,</a:t>
                      </a:r>
                      <a:r>
                        <a:rPr lang="de-DE" baseline="0" dirty="0">
                          <a:solidFill>
                            <a:schemeClr val="tx1"/>
                          </a:solidFill>
                        </a:rPr>
                        <a:t> s)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939293"/>
                  </a:ext>
                </a:extLst>
              </a:tr>
            </a:tbl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949570" y="366630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Fahrer 1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8197001" y="5587501"/>
            <a:ext cx="1315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/>
              <a:t>t &gt; r &gt; p &gt; s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231063" y="186431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Fahrer 2</a:t>
            </a:r>
          </a:p>
        </p:txBody>
      </p:sp>
      <p:cxnSp>
        <p:nvCxnSpPr>
          <p:cNvPr id="8" name="Gerader Verbinder 7"/>
          <p:cNvCxnSpPr/>
          <p:nvPr/>
        </p:nvCxnSpPr>
        <p:spPr>
          <a:xfrm>
            <a:off x="2092570" y="4334607"/>
            <a:ext cx="7419987" cy="58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7033846" y="2400176"/>
            <a:ext cx="8792" cy="2878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 flipV="1">
            <a:off x="2092570" y="3355731"/>
            <a:ext cx="7419987" cy="2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4572000" y="2400176"/>
            <a:ext cx="0" cy="2878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2086714" y="5287104"/>
            <a:ext cx="7419987" cy="58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>
            <a:off x="2095501" y="2412023"/>
            <a:ext cx="7419987" cy="58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H="1">
            <a:off x="2086714" y="2411904"/>
            <a:ext cx="17579" cy="28664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 flipH="1">
            <a:off x="9506701" y="2411899"/>
            <a:ext cx="9507" cy="28752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132377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419</Words>
  <Application>Microsoft Office PowerPoint</Application>
  <PresentationFormat>Breitbild</PresentationFormat>
  <Paragraphs>72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Rückblick</vt:lpstr>
      <vt:lpstr>SOAS Blatt 4</vt:lpstr>
      <vt:lpstr>Aufgabe 1a</vt:lpstr>
      <vt:lpstr>Aufgabe 1a</vt:lpstr>
      <vt:lpstr>Aufgabe 1a</vt:lpstr>
      <vt:lpstr>Aufgabe 1a</vt:lpstr>
      <vt:lpstr>Aufgabe 1b - Normalformenspiel</vt:lpstr>
      <vt:lpstr>Aufgabe 1b – Nash-Gleichgewichte</vt:lpstr>
      <vt:lpstr>Aufgabe 1b – Nash-Gleichgewichte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SOAS Blatt 4</dc:title>
  <dc:creator>Georg Heinz Kraus</dc:creator>
  <cp:lastModifiedBy>Georg Kraus</cp:lastModifiedBy>
  <cp:revision>13</cp:revision>
  <dcterms:created xsi:type="dcterms:W3CDTF">2016-11-11T12:28:50Z</dcterms:created>
  <dcterms:modified xsi:type="dcterms:W3CDTF">2016-11-12T14:21:05Z</dcterms:modified>
</cp:coreProperties>
</file>