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4" r:id="rId26"/>
    <p:sldId id="283" r:id="rId27"/>
    <p:sldId id="286" r:id="rId28"/>
    <p:sldId id="287" r:id="rId29"/>
    <p:sldId id="282" r:id="rId30"/>
    <p:sldId id="281" r:id="rId31"/>
    <p:sldId id="288" r:id="rId32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CF"/>
    <a:srgbClr val="489324"/>
    <a:srgbClr val="0087C1"/>
    <a:srgbClr val="D4002D"/>
    <a:srgbClr val="EB690B"/>
    <a:srgbClr val="F6A800"/>
    <a:srgbClr val="AD007C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83524" autoAdjust="0"/>
  </p:normalViewPr>
  <p:slideViewPr>
    <p:cSldViewPr>
      <p:cViewPr>
        <p:scale>
          <a:sx n="80" d="100"/>
          <a:sy n="80" d="100"/>
        </p:scale>
        <p:origin x="-2676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smtClean="0"/>
              <a:t>Mastertextformat bearbeiten</a:t>
            </a:r>
          </a:p>
          <a:p>
            <a:pPr lvl="1"/>
            <a:r>
              <a:rPr lang="de-DE" altLang="de-DE" noProof="0" smtClean="0"/>
              <a:t>Zweite Ebene</a:t>
            </a:r>
          </a:p>
          <a:p>
            <a:pPr lvl="2"/>
            <a:r>
              <a:rPr lang="de-DE" altLang="de-DE" noProof="0" smtClean="0"/>
              <a:t>Dritte Ebene</a:t>
            </a:r>
          </a:p>
          <a:p>
            <a:pPr lvl="3"/>
            <a:r>
              <a:rPr lang="de-DE" altLang="de-DE" noProof="0" smtClean="0"/>
              <a:t>Vierte Ebene</a:t>
            </a:r>
          </a:p>
          <a:p>
            <a:pPr lvl="4"/>
            <a:r>
              <a:rPr lang="de-DE" alt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2615586-FC4B-4C2A-8A6B-335BEED66FF4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298546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fld id="{65CFBD87-FE1A-4C0F-8770-84AEBBA08C26}" type="slidenum">
              <a:rPr lang="de-DE" altLang="de-DE" sz="1200" smtClean="0"/>
              <a:pPr/>
              <a:t>1</a:t>
            </a:fld>
            <a:endParaRPr lang="de-DE" altLang="de-DE" sz="1200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de-DE" dirty="0" smtClean="0"/>
              <a:t>Analog zu Aufgabe 1a)</a:t>
            </a:r>
          </a:p>
          <a:p>
            <a:r>
              <a:rPr lang="de-DE" altLang="de-DE" dirty="0" smtClean="0"/>
              <a:t>Aus Sicht</a:t>
            </a:r>
            <a:r>
              <a:rPr lang="de-DE" altLang="de-DE" baseline="0" dirty="0" smtClean="0"/>
              <a:t> von Spieler 1:</a:t>
            </a:r>
            <a:endParaRPr lang="de-DE" altLang="de-DE" dirty="0" smtClean="0"/>
          </a:p>
          <a:p>
            <a:r>
              <a:rPr lang="de-DE" altLang="de-DE" dirty="0" smtClean="0"/>
              <a:t>Angenommen </a:t>
            </a:r>
            <a:r>
              <a:rPr lang="de-DE" altLang="de-DE" dirty="0" err="1" smtClean="0"/>
              <a:t>Sp</a:t>
            </a:r>
            <a:r>
              <a:rPr lang="de-DE" altLang="de-DE" dirty="0" smtClean="0"/>
              <a:t> 2 wählt L, dann</a:t>
            </a:r>
            <a:r>
              <a:rPr lang="de-DE" altLang="de-DE" baseline="0" dirty="0" smtClean="0"/>
              <a:t> für </a:t>
            </a:r>
            <a:r>
              <a:rPr lang="de-DE" altLang="de-DE" baseline="0" dirty="0" err="1" smtClean="0"/>
              <a:t>Sp</a:t>
            </a:r>
            <a:r>
              <a:rPr lang="de-DE" altLang="de-DE" baseline="0" dirty="0" smtClean="0"/>
              <a:t> 1 beste Wahl C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………………………………….. M, …………………………………..</a:t>
            </a:r>
            <a:r>
              <a:rPr lang="de-DE" altLang="de-DE" baseline="0" dirty="0" smtClean="0"/>
              <a:t> U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………………………………….. R, ………………………………….. D</a:t>
            </a:r>
            <a:endParaRPr lang="de-DE" altLang="de-DE" baseline="0" dirty="0" smtClean="0"/>
          </a:p>
          <a:p>
            <a:r>
              <a:rPr lang="de-DE" altLang="de-DE" baseline="0" dirty="0" smtClean="0">
                <a:sym typeface="Wingdings" panose="05000000000000000000" pitchFamily="2" charset="2"/>
              </a:rPr>
              <a:t> Keine dominante Strategie</a:t>
            </a:r>
            <a:endParaRPr lang="de-DE" altLang="de-DE" baseline="0" dirty="0" smtClean="0"/>
          </a:p>
          <a:p>
            <a:endParaRPr lang="de-DE" altLang="de-DE" dirty="0" smtClean="0"/>
          </a:p>
        </p:txBody>
      </p:sp>
      <p:sp>
        <p:nvSpPr>
          <p:cNvPr id="614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fld id="{C72450B0-E4C3-4142-8D26-C1A545210996}" type="slidenum">
              <a:rPr lang="de-DE" altLang="de-DE" sz="1200" smtClean="0"/>
              <a:pPr/>
              <a:t>10</a:t>
            </a:fld>
            <a:endParaRPr lang="de-DE" altLang="de-DE" sz="12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de-DE" dirty="0" smtClean="0"/>
              <a:t>Aus Sicht</a:t>
            </a:r>
            <a:r>
              <a:rPr lang="de-DE" altLang="de-DE" baseline="0" dirty="0" smtClean="0"/>
              <a:t> von Spieler 2:</a:t>
            </a:r>
            <a:endParaRPr lang="de-DE" altLang="de-DE" dirty="0" smtClean="0"/>
          </a:p>
          <a:p>
            <a:r>
              <a:rPr lang="de-DE" altLang="de-DE" dirty="0" smtClean="0"/>
              <a:t>Angenommen </a:t>
            </a:r>
            <a:r>
              <a:rPr lang="de-DE" altLang="de-DE" dirty="0" err="1" smtClean="0"/>
              <a:t>Sp</a:t>
            </a:r>
            <a:r>
              <a:rPr lang="de-DE" altLang="de-DE" dirty="0" smtClean="0"/>
              <a:t> 1 wählt U, dann</a:t>
            </a:r>
            <a:r>
              <a:rPr lang="de-DE" altLang="de-DE" baseline="0" dirty="0" smtClean="0"/>
              <a:t> für </a:t>
            </a:r>
            <a:r>
              <a:rPr lang="de-DE" altLang="de-DE" baseline="0" dirty="0" err="1" smtClean="0"/>
              <a:t>Sp</a:t>
            </a:r>
            <a:r>
              <a:rPr lang="de-DE" altLang="de-DE" baseline="0" dirty="0" smtClean="0"/>
              <a:t> 1 beste Wahl 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………………………………….. C, …………………………………..</a:t>
            </a:r>
            <a:r>
              <a:rPr lang="de-DE" altLang="de-DE" baseline="0" dirty="0" smtClean="0"/>
              <a:t> M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………………………………….. D, ………………………………….. R</a:t>
            </a:r>
            <a:endParaRPr lang="de-DE" altLang="de-DE" baseline="0" dirty="0" smtClean="0"/>
          </a:p>
          <a:p>
            <a:r>
              <a:rPr lang="de-DE" altLang="de-DE" baseline="0" dirty="0" smtClean="0">
                <a:sym typeface="Wingdings" panose="05000000000000000000" pitchFamily="2" charset="2"/>
              </a:rPr>
              <a:t> Keine dominante Strategie</a:t>
            </a:r>
            <a:endParaRPr lang="de-DE" altLang="de-DE" baseline="0" dirty="0" smtClean="0"/>
          </a:p>
          <a:p>
            <a:endParaRPr lang="de-DE" altLang="de-DE" dirty="0" smtClean="0"/>
          </a:p>
        </p:txBody>
      </p:sp>
      <p:sp>
        <p:nvSpPr>
          <p:cNvPr id="614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fld id="{C72450B0-E4C3-4142-8D26-C1A545210996}" type="slidenum">
              <a:rPr lang="de-DE" altLang="de-DE" sz="1200" smtClean="0"/>
              <a:pPr/>
              <a:t>11</a:t>
            </a:fld>
            <a:endParaRPr lang="de-DE" altLang="de-DE" sz="12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de-DE" dirty="0" smtClean="0"/>
              <a:t>Methode: beste Antwort</a:t>
            </a:r>
          </a:p>
          <a:p>
            <a:r>
              <a:rPr lang="de-DE" altLang="de-DE" dirty="0" smtClean="0"/>
              <a:t>Dazu</a:t>
            </a:r>
            <a:r>
              <a:rPr lang="de-DE" altLang="de-DE" baseline="0" dirty="0" smtClean="0"/>
              <a:t> einfach die Markierungen für Spieler 1 und Spieler 2 zusammen auftragen</a:t>
            </a:r>
          </a:p>
          <a:p>
            <a:r>
              <a:rPr lang="de-DE" altLang="de-DE" baseline="0" dirty="0" smtClean="0">
                <a:sym typeface="Wingdings" panose="05000000000000000000" pitchFamily="2" charset="2"/>
              </a:rPr>
              <a:t> Nash-</a:t>
            </a:r>
            <a:r>
              <a:rPr lang="de-DE" altLang="de-DE" baseline="0" dirty="0" err="1" smtClean="0">
                <a:sym typeface="Wingdings" panose="05000000000000000000" pitchFamily="2" charset="2"/>
              </a:rPr>
              <a:t>Equilibirum</a:t>
            </a:r>
            <a:r>
              <a:rPr lang="de-DE" altLang="de-DE" baseline="0" dirty="0" smtClean="0">
                <a:sym typeface="Wingdings" panose="05000000000000000000" pitchFamily="2" charset="2"/>
              </a:rPr>
              <a:t>, wenn beide Werte innerhalb eines Tupels markiert</a:t>
            </a:r>
          </a:p>
          <a:p>
            <a:r>
              <a:rPr lang="de-DE" altLang="de-DE" baseline="0" dirty="0" smtClean="0">
                <a:sym typeface="Wingdings" panose="05000000000000000000" pitchFamily="2" charset="2"/>
              </a:rPr>
              <a:t> Nash-GGW bei &lt;D,R&gt;</a:t>
            </a:r>
            <a:endParaRPr lang="de-DE" altLang="de-DE" dirty="0" smtClean="0"/>
          </a:p>
        </p:txBody>
      </p:sp>
      <p:sp>
        <p:nvSpPr>
          <p:cNvPr id="614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fld id="{C72450B0-E4C3-4142-8D26-C1A545210996}" type="slidenum">
              <a:rPr lang="de-DE" altLang="de-DE" sz="1200" smtClean="0"/>
              <a:pPr/>
              <a:t>12</a:t>
            </a:fld>
            <a:endParaRPr lang="de-DE" altLang="de-DE" sz="120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Spieler</a:t>
            </a:r>
            <a:r>
              <a:rPr lang="de-DE" baseline="0" dirty="0" smtClean="0"/>
              <a:t> 1 bekommt momentan 0.3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Wenn er einen Anteil &gt;0.3 angibt, ist die Summe beider Anteile größer 1 </a:t>
            </a:r>
            <a:r>
              <a:rPr lang="de-DE" baseline="0" dirty="0" smtClean="0">
                <a:sym typeface="Wingdings" panose="05000000000000000000" pitchFamily="2" charset="2"/>
              </a:rPr>
              <a:t> bekommt nichts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>
                <a:sym typeface="Wingdings" panose="05000000000000000000" pitchFamily="2" charset="2"/>
              </a:rPr>
              <a:t>Wenn er einen Anteil &lt;0.3 angibt, bekommt er diesen geringeren Anteil  bekommt weniger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15586-FC4B-4C2A-8A6B-335BEED66FF4}" type="slidenum">
              <a:rPr lang="de-DE" altLang="de-DE" smtClean="0"/>
              <a:pPr>
                <a:defRPr/>
              </a:pPr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56046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Spieler</a:t>
            </a:r>
            <a:r>
              <a:rPr lang="de-DE" baseline="0" dirty="0" smtClean="0"/>
              <a:t> 2 bekommt momentan 0.7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Wenn er einen Anteil &gt;0.7 angibt, ist die Summe beider Anteile größer 1 </a:t>
            </a:r>
            <a:r>
              <a:rPr lang="de-DE" baseline="0" dirty="0" smtClean="0">
                <a:sym typeface="Wingdings" panose="05000000000000000000" pitchFamily="2" charset="2"/>
              </a:rPr>
              <a:t> bekommt nichts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>
                <a:sym typeface="Wingdings" panose="05000000000000000000" pitchFamily="2" charset="2"/>
              </a:rPr>
              <a:t>Wenn er einen Anteil &lt;0.7 angibt, bekommt er diesen geringeren Anteil  bekommt weniger</a:t>
            </a:r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15586-FC4B-4C2A-8A6B-335BEED66FF4}" type="slidenum">
              <a:rPr lang="de-DE" altLang="de-DE" smtClean="0"/>
              <a:pPr>
                <a:defRPr/>
              </a:pPr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043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15586-FC4B-4C2A-8A6B-335BEED66FF4}" type="slidenum">
              <a:rPr lang="de-DE" altLang="de-DE" smtClean="0"/>
              <a:pPr>
                <a:defRPr/>
              </a:pPr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56621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Analog</a:t>
            </a:r>
            <a:r>
              <a:rPr lang="de-DE" baseline="0" dirty="0" smtClean="0"/>
              <a:t> zu Fall (0.3, 0.7)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15586-FC4B-4C2A-8A6B-335BEED66FF4}" type="slidenum">
              <a:rPr lang="de-DE" altLang="de-DE" smtClean="0"/>
              <a:pPr>
                <a:defRPr/>
              </a:pPr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59880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15586-FC4B-4C2A-8A6B-335BEED66FF4}" type="slidenum">
              <a:rPr lang="de-DE" altLang="de-DE" smtClean="0"/>
              <a:pPr>
                <a:defRPr/>
              </a:pPr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56621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de-DE" dirty="0" smtClean="0"/>
              <a:t>Strikt dominante Aktion</a:t>
            </a:r>
            <a:r>
              <a:rPr lang="de-DE" altLang="de-DE" baseline="0" dirty="0" smtClean="0"/>
              <a:t> =</a:t>
            </a:r>
            <a:r>
              <a:rPr lang="de-DE" altLang="de-DE" dirty="0" smtClean="0"/>
              <a:t> für diesen Spieler</a:t>
            </a:r>
            <a:r>
              <a:rPr lang="de-DE" altLang="de-DE" baseline="0" dirty="0" smtClean="0"/>
              <a:t> (strikt) beste </a:t>
            </a:r>
            <a:r>
              <a:rPr lang="de-DE" altLang="de-DE" dirty="0" smtClean="0"/>
              <a:t>Aktion, für</a:t>
            </a:r>
            <a:r>
              <a:rPr lang="de-DE" altLang="de-DE" baseline="0" dirty="0" smtClean="0"/>
              <a:t> gegebene Aktion der anderen Spieler</a:t>
            </a:r>
          </a:p>
          <a:p>
            <a:r>
              <a:rPr lang="de-DE" altLang="de-DE" baseline="0" dirty="0" smtClean="0"/>
              <a:t>Strikt </a:t>
            </a:r>
            <a:r>
              <a:rPr lang="de-DE" altLang="de-DE" baseline="0" dirty="0" smtClean="0">
                <a:sym typeface="Wingdings" panose="05000000000000000000" pitchFamily="2" charset="2"/>
              </a:rPr>
              <a:t> Utility-Funktionswert muss echt größer sein</a:t>
            </a:r>
            <a:endParaRPr lang="de-DE" altLang="de-DE" dirty="0" smtClean="0"/>
          </a:p>
        </p:txBody>
      </p:sp>
      <p:sp>
        <p:nvSpPr>
          <p:cNvPr id="614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fld id="{C72450B0-E4C3-4142-8D26-C1A545210996}" type="slidenum">
              <a:rPr lang="de-DE" altLang="de-DE" sz="1200" smtClean="0"/>
              <a:pPr/>
              <a:t>2</a:t>
            </a:fld>
            <a:endParaRPr lang="de-DE" altLang="de-DE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de-DE" dirty="0" smtClean="0"/>
              <a:t>Für</a:t>
            </a:r>
            <a:r>
              <a:rPr lang="de-DE" altLang="de-DE" baseline="0" dirty="0" smtClean="0"/>
              <a:t> Spieler 1:</a:t>
            </a:r>
          </a:p>
          <a:p>
            <a:r>
              <a:rPr lang="de-DE" altLang="de-DE" baseline="0" dirty="0" smtClean="0"/>
              <a:t>Angenommen, Spieler 2 wählt Aktion  x </a:t>
            </a:r>
            <a:r>
              <a:rPr lang="de-DE" altLang="de-DE" baseline="0" dirty="0" smtClean="0">
                <a:sym typeface="Wingdings" panose="05000000000000000000" pitchFamily="2" charset="2"/>
              </a:rPr>
              <a:t> Spieler 1 bekommt besten Utility-Wert bei Aktion c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……………..……………………………………… y </a:t>
            </a:r>
            <a:r>
              <a:rPr lang="de-DE" altLang="de-DE" baseline="0" dirty="0" smtClean="0">
                <a:sym typeface="Wingdings" panose="05000000000000000000" pitchFamily="2" charset="2"/>
              </a:rPr>
              <a:t> ……………………………………………………………………. c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……………..……………………………………… z </a:t>
            </a:r>
            <a:r>
              <a:rPr lang="de-DE" altLang="de-DE" baseline="0" dirty="0" smtClean="0">
                <a:sym typeface="Wingdings" panose="05000000000000000000" pitchFamily="2" charset="2"/>
              </a:rPr>
              <a:t> ……………………………………………………………………. c</a:t>
            </a:r>
          </a:p>
          <a:p>
            <a:endParaRPr lang="de-DE" altLang="de-DE" baseline="0" dirty="0" smtClean="0">
              <a:sym typeface="Wingdings" panose="05000000000000000000" pitchFamily="2" charset="2"/>
            </a:endParaRPr>
          </a:p>
          <a:p>
            <a:r>
              <a:rPr lang="de-DE" altLang="de-DE" dirty="0" smtClean="0">
                <a:sym typeface="Wingdings" panose="05000000000000000000" pitchFamily="2" charset="2"/>
              </a:rPr>
              <a:t> Überall</a:t>
            </a:r>
            <a:r>
              <a:rPr lang="de-DE" altLang="de-DE" baseline="0" dirty="0" smtClean="0">
                <a:sym typeface="Wingdings" panose="05000000000000000000" pitchFamily="2" charset="2"/>
              </a:rPr>
              <a:t> strikt größere Funktionswerte  strikt dominante Strategie: c</a:t>
            </a:r>
            <a:endParaRPr lang="de-DE" altLang="de-DE" dirty="0" smtClean="0"/>
          </a:p>
        </p:txBody>
      </p:sp>
      <p:sp>
        <p:nvSpPr>
          <p:cNvPr id="614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fld id="{C72450B0-E4C3-4142-8D26-C1A545210996}" type="slidenum">
              <a:rPr lang="de-DE" altLang="de-DE" sz="1200" smtClean="0"/>
              <a:pPr/>
              <a:t>3</a:t>
            </a:fld>
            <a:endParaRPr lang="de-DE" altLang="de-DE" sz="12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de-DE" dirty="0" smtClean="0"/>
              <a:t>Für</a:t>
            </a:r>
            <a:r>
              <a:rPr lang="de-DE" altLang="de-DE" baseline="0" dirty="0" smtClean="0"/>
              <a:t> Spieler 2:</a:t>
            </a:r>
          </a:p>
          <a:p>
            <a:r>
              <a:rPr lang="de-DE" altLang="de-DE" baseline="0" dirty="0" smtClean="0"/>
              <a:t>Angenommen, Spieler 1 wählt Aktion  a </a:t>
            </a:r>
            <a:r>
              <a:rPr lang="de-DE" altLang="de-DE" baseline="0" dirty="0" smtClean="0">
                <a:sym typeface="Wingdings" panose="05000000000000000000" pitchFamily="2" charset="2"/>
              </a:rPr>
              <a:t> Spieler 2 bekommt beste Utility-Werte bei Aktionen x und 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……………..……………………………………… b </a:t>
            </a:r>
            <a:r>
              <a:rPr lang="de-DE" altLang="de-DE" baseline="0" dirty="0" smtClean="0">
                <a:sym typeface="Wingdings" panose="05000000000000000000" pitchFamily="2" charset="2"/>
              </a:rPr>
              <a:t> ……………………………………………………………………. 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……………..……………………………………… c </a:t>
            </a:r>
            <a:r>
              <a:rPr lang="de-DE" altLang="de-DE" baseline="0" dirty="0" smtClean="0">
                <a:sym typeface="Wingdings" panose="05000000000000000000" pitchFamily="2" charset="2"/>
              </a:rPr>
              <a:t> ……………………………………………………………………. 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……………..……………………………………… d </a:t>
            </a:r>
            <a:r>
              <a:rPr lang="de-DE" altLang="de-DE" baseline="0" dirty="0" smtClean="0">
                <a:sym typeface="Wingdings" panose="05000000000000000000" pitchFamily="2" charset="2"/>
              </a:rPr>
              <a:t> ……………………………………………………………………. y</a:t>
            </a:r>
          </a:p>
          <a:p>
            <a:endParaRPr lang="de-DE" altLang="de-DE" baseline="0" dirty="0" smtClean="0">
              <a:sym typeface="Wingdings" panose="05000000000000000000" pitchFamily="2" charset="2"/>
            </a:endParaRPr>
          </a:p>
          <a:p>
            <a:r>
              <a:rPr lang="de-DE" altLang="de-DE" dirty="0" smtClean="0">
                <a:sym typeface="Wingdings" panose="05000000000000000000" pitchFamily="2" charset="2"/>
              </a:rPr>
              <a:t> In erster Zeile zwei gleichgroße Utility-Funktionswerte</a:t>
            </a:r>
            <a:r>
              <a:rPr lang="de-DE" altLang="de-DE" baseline="0" dirty="0" smtClean="0">
                <a:sym typeface="Wingdings" panose="05000000000000000000" pitchFamily="2" charset="2"/>
              </a:rPr>
              <a:t>  KEINE strikt dominante Strategie</a:t>
            </a:r>
            <a:endParaRPr lang="de-DE" altLang="de-DE" dirty="0" smtClean="0"/>
          </a:p>
          <a:p>
            <a:endParaRPr lang="de-DE" altLang="de-DE" dirty="0" smtClean="0"/>
          </a:p>
        </p:txBody>
      </p:sp>
      <p:sp>
        <p:nvSpPr>
          <p:cNvPr id="614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fld id="{C72450B0-E4C3-4142-8D26-C1A545210996}" type="slidenum">
              <a:rPr lang="de-DE" altLang="de-DE" sz="1200" smtClean="0"/>
              <a:pPr/>
              <a:t>4</a:t>
            </a:fld>
            <a:endParaRPr lang="de-DE" altLang="de-DE" sz="12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de-DE" dirty="0" smtClean="0"/>
              <a:t>Beste</a:t>
            </a:r>
            <a:r>
              <a:rPr lang="de-DE" altLang="de-DE" baseline="0" dirty="0" smtClean="0"/>
              <a:t> Antwort = Antwort des Spielers mit höchstem Utility-Funktionswert</a:t>
            </a:r>
            <a:endParaRPr lang="de-DE" altLang="de-DE" dirty="0" smtClean="0"/>
          </a:p>
        </p:txBody>
      </p:sp>
      <p:sp>
        <p:nvSpPr>
          <p:cNvPr id="614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fld id="{C72450B0-E4C3-4142-8D26-C1A545210996}" type="slidenum">
              <a:rPr lang="de-DE" altLang="de-DE" sz="1200" smtClean="0"/>
              <a:pPr/>
              <a:t>5</a:t>
            </a:fld>
            <a:endParaRPr lang="de-DE" altLang="de-DE" sz="12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de-DE" dirty="0" smtClean="0"/>
          </a:p>
        </p:txBody>
      </p:sp>
      <p:sp>
        <p:nvSpPr>
          <p:cNvPr id="614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fld id="{C72450B0-E4C3-4142-8D26-C1A545210996}" type="slidenum">
              <a:rPr lang="de-DE" altLang="de-DE" sz="1200" smtClean="0"/>
              <a:pPr/>
              <a:t>6</a:t>
            </a:fld>
            <a:endParaRPr lang="de-DE" altLang="de-DE" sz="12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de-DE" dirty="0" smtClean="0"/>
          </a:p>
        </p:txBody>
      </p:sp>
      <p:sp>
        <p:nvSpPr>
          <p:cNvPr id="614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fld id="{C72450B0-E4C3-4142-8D26-C1A545210996}" type="slidenum">
              <a:rPr lang="de-DE" altLang="de-DE" sz="1200" smtClean="0"/>
              <a:pPr/>
              <a:t>7</a:t>
            </a:fld>
            <a:endParaRPr lang="de-DE" altLang="de-DE" sz="12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de-DE" dirty="0" smtClean="0"/>
              <a:t>Zur Lösung die Besten</a:t>
            </a:r>
            <a:r>
              <a:rPr lang="de-DE" altLang="de-DE" baseline="0" dirty="0" smtClean="0"/>
              <a:t> Antworten beider Spieler (siehe Aufgabe 1a) ) zusammen einzeichnen</a:t>
            </a:r>
            <a:br>
              <a:rPr lang="de-DE" altLang="de-DE" baseline="0" dirty="0" smtClean="0"/>
            </a:br>
            <a:r>
              <a:rPr lang="de-DE" altLang="de-DE" baseline="0" dirty="0" smtClean="0">
                <a:sym typeface="Wingdings" panose="05000000000000000000" pitchFamily="2" charset="2"/>
              </a:rPr>
              <a:t> Nash-Gleichgewicht, wenn beide Stellen des Tupels beste Antworten sind.</a:t>
            </a:r>
          </a:p>
          <a:p>
            <a:r>
              <a:rPr lang="de-DE" altLang="de-DE" baseline="0" dirty="0" smtClean="0">
                <a:sym typeface="Wingdings" panose="05000000000000000000" pitchFamily="2" charset="2"/>
              </a:rPr>
              <a:t> Nash-Gleichgewicht bei &lt;</a:t>
            </a:r>
            <a:r>
              <a:rPr lang="de-DE" altLang="de-DE" baseline="0" dirty="0" err="1" smtClean="0">
                <a:sym typeface="Wingdings" panose="05000000000000000000" pitchFamily="2" charset="2"/>
              </a:rPr>
              <a:t>c,y</a:t>
            </a:r>
            <a:r>
              <a:rPr lang="de-DE" altLang="de-DE" baseline="0" dirty="0" smtClean="0">
                <a:sym typeface="Wingdings" panose="05000000000000000000" pitchFamily="2" charset="2"/>
              </a:rPr>
              <a:t>&gt;</a:t>
            </a:r>
            <a:endParaRPr lang="de-DE" altLang="de-DE" dirty="0" smtClean="0"/>
          </a:p>
        </p:txBody>
      </p:sp>
      <p:sp>
        <p:nvSpPr>
          <p:cNvPr id="614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fld id="{C72450B0-E4C3-4142-8D26-C1A545210996}" type="slidenum">
              <a:rPr lang="de-DE" altLang="de-DE" sz="1200" smtClean="0"/>
              <a:pPr/>
              <a:t>8</a:t>
            </a:fld>
            <a:endParaRPr lang="de-DE" altLang="de-DE" sz="12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de-DE" dirty="0" smtClean="0"/>
          </a:p>
        </p:txBody>
      </p:sp>
      <p:sp>
        <p:nvSpPr>
          <p:cNvPr id="614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fld id="{C72450B0-E4C3-4142-8D26-C1A545210996}" type="slidenum">
              <a:rPr lang="de-DE" altLang="de-DE" sz="1200" smtClean="0"/>
              <a:pPr/>
              <a:t>9</a:t>
            </a:fld>
            <a:endParaRPr lang="de-DE" altLang="de-DE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E9AC7-3337-424A-AC4F-A72C142A32B7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67163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35C7C-E651-476E-82E8-28659278D4E8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67878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5F8C4-6C15-473F-A2C1-E86D1E3AEFFF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8019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DF0CF-126D-4795-ABF1-6D92CD4A8E1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1947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19B1E-0F44-4D72-921D-45B38844DA7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8153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C5AAB5-4336-415C-A838-7079FA791710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77670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D332E-A95D-4FDA-B124-FA0F2393CB7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9629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CC4A0-492E-44B4-BBEC-2BD7F78DB470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43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7C725-8DDF-4236-A6DC-61FA7BF80B6E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105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14EF7-CB38-427F-A0CF-37A483E46FFF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2606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833EC-74E5-437C-B94E-C8128BA6DF07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1830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4D13E773-2FE8-42DE-95C4-1C0F81919B35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2" name="Rectangle 7"/>
          <p:cNvSpPr>
            <a:spLocks noChangeArrowheads="1"/>
          </p:cNvSpPr>
          <p:nvPr userDrawn="1"/>
        </p:nvSpPr>
        <p:spPr bwMode="auto">
          <a:xfrm>
            <a:off x="1219200" y="0"/>
            <a:ext cx="7921625" cy="990600"/>
          </a:xfrm>
          <a:prstGeom prst="rect">
            <a:avLst/>
          </a:pr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>
              <a:defRPr/>
            </a:pPr>
            <a:endParaRPr lang="de-DE" altLang="de-DE" smtClean="0"/>
          </a:p>
        </p:txBody>
      </p:sp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1219200" y="0"/>
            <a:ext cx="5407025" cy="990600"/>
          </a:xfrm>
          <a:prstGeom prst="rect">
            <a:avLst/>
          </a:prstGeom>
          <a:solidFill>
            <a:srgbClr val="4893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>
              <a:defRPr/>
            </a:pPr>
            <a:endParaRPr lang="de-DE" altLang="de-DE" smtClean="0"/>
          </a:p>
        </p:txBody>
      </p:sp>
      <p:pic>
        <p:nvPicPr>
          <p:cNvPr id="1031" name="Picture 11" descr="Uni_Aug_Logo_Basis_pos_B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300" y="76200"/>
            <a:ext cx="22225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04800"/>
            <a:ext cx="5257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pic>
        <p:nvPicPr>
          <p:cNvPr id="1033" name="Picture 14" descr="Uni_Aug_Siegel_32Grad_schwarz_cut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3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 anchor="ctr"/>
          <a:lstStyle/>
          <a:p>
            <a:pPr algn="ctr" eaLnBrk="1" hangingPunct="1">
              <a:defRPr/>
            </a:pPr>
            <a:r>
              <a:rPr lang="de-DE" altLang="de-DE" sz="2800" dirty="0" smtClean="0">
                <a:solidFill>
                  <a:schemeClr val="bg1">
                    <a:lumMod val="50000"/>
                  </a:schemeClr>
                </a:solidFill>
              </a:rPr>
              <a:t>Selbstorganisierende adaptive Systeme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smtClean="0"/>
              <a:t>Übungsblatt 04</a:t>
            </a:r>
          </a:p>
          <a:p>
            <a:pPr eaLnBrk="1" hangingPunct="1"/>
            <a:r>
              <a:rPr lang="de-DE" altLang="de-DE" smtClean="0"/>
              <a:t>Aufgabe 2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6165850"/>
            <a:ext cx="9144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48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48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48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48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48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48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48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algn="ctr" eaLnBrk="1" hangingPunct="1">
              <a:defRPr/>
            </a:pPr>
            <a:r>
              <a:rPr lang="de-DE" altLang="de-DE" sz="1400" kern="0" dirty="0" smtClean="0">
                <a:solidFill>
                  <a:schemeClr val="bg1">
                    <a:lumMod val="50000"/>
                  </a:schemeClr>
                </a:solidFill>
              </a:rPr>
              <a:t>18.11.2016								Gruppe 10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65"/>
    </mc:Choice>
    <mc:Fallback>
      <p:transition spd="slow" advTm="436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Aufgabe </a:t>
            </a:r>
            <a:r>
              <a:rPr lang="de-DE" altLang="de-DE" dirty="0" smtClean="0"/>
              <a:t>2d</a:t>
            </a:r>
            <a:r>
              <a:rPr lang="de-DE" altLang="de-DE" dirty="0" smtClean="0"/>
              <a:t>)</a:t>
            </a:r>
          </a:p>
        </p:txBody>
      </p:sp>
      <p:sp>
        <p:nvSpPr>
          <p:cNvPr id="3075" name="Inhaltsplatzhalt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sz="2800" dirty="0"/>
              <a:t>Hat das Spiel eine dominante </a:t>
            </a:r>
            <a:r>
              <a:rPr lang="de-DE" sz="2800" dirty="0" smtClean="0"/>
              <a:t>Strategie?</a:t>
            </a:r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r>
              <a:rPr lang="de-DE" sz="2800" dirty="0" smtClean="0"/>
              <a:t>Spieler 1:</a:t>
            </a:r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endParaRPr lang="de-DE" sz="2800" dirty="0" smtClean="0"/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endParaRPr lang="de-DE" sz="2800" dirty="0" smtClean="0"/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r>
              <a:rPr lang="de-DE" sz="2800" dirty="0" smtClean="0">
                <a:sym typeface="Wingdings" panose="05000000000000000000" pitchFamily="2" charset="2"/>
              </a:rPr>
              <a:t>  keine dominante Strategie</a:t>
            </a:r>
            <a:endParaRPr lang="de-DE" sz="28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000" y="3284984"/>
            <a:ext cx="3600000" cy="1582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5"/>
          <p:cNvSpPr/>
          <p:nvPr/>
        </p:nvSpPr>
        <p:spPr bwMode="auto">
          <a:xfrm>
            <a:off x="2915816" y="4220902"/>
            <a:ext cx="1044000" cy="252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4608024" y="4240138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5220072" y="3952106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5822635" y="4528170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169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Aufgabe </a:t>
            </a:r>
            <a:r>
              <a:rPr lang="de-DE" altLang="de-DE" dirty="0" smtClean="0"/>
              <a:t>2d</a:t>
            </a:r>
            <a:r>
              <a:rPr lang="de-DE" altLang="de-DE" dirty="0" smtClean="0"/>
              <a:t>)</a:t>
            </a:r>
          </a:p>
        </p:txBody>
      </p:sp>
      <p:sp>
        <p:nvSpPr>
          <p:cNvPr id="3075" name="Inhaltsplatzhalt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sz="2800" dirty="0"/>
              <a:t>Hat das Spiel eine dominante </a:t>
            </a:r>
            <a:r>
              <a:rPr lang="de-DE" sz="2800" dirty="0" smtClean="0"/>
              <a:t>Strategie?</a:t>
            </a:r>
          </a:p>
          <a:p>
            <a:pPr marL="0" indent="0">
              <a:buNone/>
            </a:pPr>
            <a:endParaRPr lang="de-DE" sz="2800" dirty="0" smtClean="0"/>
          </a:p>
          <a:p>
            <a:pPr marL="0" indent="0">
              <a:buNone/>
            </a:pPr>
            <a:r>
              <a:rPr lang="de-DE" sz="2800" dirty="0" smtClean="0"/>
              <a:t>Spieler </a:t>
            </a:r>
            <a:r>
              <a:rPr lang="de-DE" sz="2800" dirty="0"/>
              <a:t>2</a:t>
            </a:r>
            <a:r>
              <a:rPr lang="de-DE" sz="2800" dirty="0" smtClean="0"/>
              <a:t>:</a:t>
            </a:r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endParaRPr lang="de-DE" sz="2800" dirty="0" smtClean="0"/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endParaRPr lang="de-DE" sz="2800" dirty="0" smtClean="0"/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r>
              <a:rPr lang="de-DE" sz="2800" dirty="0" smtClean="0"/>
              <a:t> </a:t>
            </a:r>
            <a:r>
              <a:rPr lang="de-DE" sz="2800" dirty="0" smtClean="0">
                <a:sym typeface="Wingdings" panose="05000000000000000000" pitchFamily="2" charset="2"/>
              </a:rPr>
              <a:t> keine dominante Strategie</a:t>
            </a:r>
            <a:endParaRPr lang="de-DE" sz="28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000" y="3284984"/>
            <a:ext cx="3600000" cy="1582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eck 6"/>
          <p:cNvSpPr/>
          <p:nvPr/>
        </p:nvSpPr>
        <p:spPr bwMode="auto">
          <a:xfrm>
            <a:off x="4896152" y="3348692"/>
            <a:ext cx="1044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4807074" y="3952106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5409637" y="4230613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6031210" y="4535627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370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Aufgabe </a:t>
            </a:r>
            <a:r>
              <a:rPr lang="de-DE" altLang="de-DE" dirty="0" smtClean="0"/>
              <a:t>2d</a:t>
            </a:r>
            <a:r>
              <a:rPr lang="de-DE" altLang="de-DE" dirty="0" smtClean="0"/>
              <a:t>)</a:t>
            </a:r>
          </a:p>
        </p:txBody>
      </p:sp>
      <p:sp>
        <p:nvSpPr>
          <p:cNvPr id="3075" name="Inhaltsplatzhalt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sz="2800" dirty="0" smtClean="0"/>
              <a:t>Bestimmen </a:t>
            </a:r>
            <a:r>
              <a:rPr lang="de-DE" sz="2800" dirty="0"/>
              <a:t>Sie das oder die Nash-</a:t>
            </a:r>
            <a:r>
              <a:rPr lang="de-DE" sz="2800" dirty="0" err="1"/>
              <a:t>Equilibria</a:t>
            </a:r>
            <a:r>
              <a:rPr lang="de-DE" sz="2800" dirty="0"/>
              <a:t>. Welche Methode haben Sie angewandt</a:t>
            </a:r>
            <a:r>
              <a:rPr lang="de-DE" sz="2800" dirty="0" smtClean="0"/>
              <a:t>?</a:t>
            </a:r>
          </a:p>
          <a:p>
            <a:endParaRPr lang="de-DE" altLang="de-DE" sz="2800" dirty="0"/>
          </a:p>
          <a:p>
            <a:endParaRPr lang="de-DE" altLang="de-DE" sz="2800" dirty="0" smtClean="0"/>
          </a:p>
          <a:p>
            <a:endParaRPr lang="de-DE" altLang="de-DE" sz="2800" dirty="0"/>
          </a:p>
          <a:p>
            <a:endParaRPr lang="de-DE" altLang="de-DE" sz="2800" dirty="0" smtClean="0"/>
          </a:p>
          <a:p>
            <a:endParaRPr lang="de-DE" altLang="de-DE" sz="2800" dirty="0"/>
          </a:p>
          <a:p>
            <a:endParaRPr lang="de-DE" altLang="de-DE" sz="2800" dirty="0" smtClean="0"/>
          </a:p>
          <a:p>
            <a:pPr marL="0" indent="0">
              <a:buNone/>
            </a:pPr>
            <a:r>
              <a:rPr lang="de-DE" altLang="de-DE" sz="2800" dirty="0" smtClean="0">
                <a:sym typeface="Wingdings" panose="05000000000000000000" pitchFamily="2" charset="2"/>
              </a:rPr>
              <a:t> Nash-Equilibrium bei &lt;D,R&gt;</a:t>
            </a:r>
            <a:endParaRPr lang="de-DE" altLang="de-DE" sz="2800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000" y="3284984"/>
            <a:ext cx="3600000" cy="1582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/>
          <p:cNvSpPr/>
          <p:nvPr/>
        </p:nvSpPr>
        <p:spPr bwMode="auto">
          <a:xfrm>
            <a:off x="2915816" y="4220902"/>
            <a:ext cx="1044000" cy="252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4608024" y="4240138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5220072" y="3952106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5822635" y="4528170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4896152" y="3348692"/>
            <a:ext cx="1044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4807074" y="3952106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5409637" y="4230613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6031210" y="4535627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958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</a:t>
            </a:r>
            <a:r>
              <a:rPr lang="de-DE" dirty="0" smtClean="0"/>
              <a:t>2e</a:t>
            </a:r>
            <a:r>
              <a:rPr lang="de-DE" dirty="0" smtClean="0"/>
              <a:t>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b="1" dirty="0" smtClean="0"/>
                  <a:t>Gewinnaufteilung zwischen 2 Spielern</a:t>
                </a:r>
                <a:r>
                  <a:rPr lang="de-DE" dirty="0" smtClean="0"/>
                  <a:t/>
                </a:r>
                <a:br>
                  <a:rPr lang="de-DE" dirty="0" smtClean="0"/>
                </a:br>
                <a:endParaRPr lang="de-DE" sz="2800" dirty="0" smtClean="0"/>
              </a:p>
              <a:p>
                <a:r>
                  <a:rPr lang="de-DE" sz="2800" dirty="0" smtClean="0"/>
                  <a:t>Gleichzeitige Angabe des gewünschten </a:t>
                </a:r>
                <a:br>
                  <a:rPr lang="de-DE" sz="2800" dirty="0" smtClean="0"/>
                </a:br>
                <a:r>
                  <a:rPr lang="de-DE" sz="2800" dirty="0" smtClean="0"/>
                  <a:t>Anteils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e-DE" sz="28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de-DE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e-DE" sz="2800" b="0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de-DE" sz="28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de-DE" sz="2800" b="0" i="1" smtClean="0">
                            <a:latin typeface="Cambria Math"/>
                            <a:ea typeface="Cambria Math"/>
                          </a:rPr>
                          <m:t>0,1</m:t>
                        </m:r>
                      </m:e>
                    </m:d>
                  </m:oMath>
                </a14:m>
                <a:r>
                  <a:rPr lang="de-DE" sz="2800" dirty="0" smtClean="0"/>
                  <a:t/>
                </a:r>
                <a:br>
                  <a:rPr lang="de-DE" sz="2800" dirty="0" smtClean="0"/>
                </a:br>
                <a:endParaRPr lang="de-DE" sz="1200" dirty="0" smtClean="0"/>
              </a:p>
              <a:p>
                <a:r>
                  <a:rPr lang="de-DE" sz="2800" dirty="0" smtClean="0"/>
                  <a:t>Falls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e-DE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e-DE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e-DE" sz="2800" b="0" i="1" smtClean="0">
                        <a:latin typeface="Cambria Math"/>
                        <a:ea typeface="Cambria Math"/>
                      </a:rPr>
                      <m:t>≤1</m:t>
                    </m:r>
                  </m:oMath>
                </a14:m>
                <a:r>
                  <a:rPr lang="de-DE" sz="2800" dirty="0" smtClean="0"/>
                  <a:t>, dann bekommt jeder den gewünschten Anteil</a:t>
                </a:r>
                <a:br>
                  <a:rPr lang="de-DE" sz="2800" dirty="0" smtClean="0"/>
                </a:br>
                <a:endParaRPr lang="de-DE" sz="1200" dirty="0" smtClean="0"/>
              </a:p>
              <a:p>
                <a:r>
                  <a:rPr lang="de-DE" sz="2800" dirty="0" smtClean="0"/>
                  <a:t>Falls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e-DE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e-DE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e-DE" sz="2800" b="0" i="1" smtClean="0">
                        <a:latin typeface="Cambria Math"/>
                        <a:ea typeface="Cambria Math"/>
                      </a:rPr>
                      <m:t>&gt;1</m:t>
                    </m:r>
                  </m:oMath>
                </a14:m>
                <a:r>
                  <a:rPr lang="de-DE" sz="2800" dirty="0" smtClean="0"/>
                  <a:t>, bekommen beide 0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4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</a:t>
            </a:r>
            <a:r>
              <a:rPr lang="de-DE" dirty="0" smtClean="0"/>
              <a:t>2e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dirty="0" smtClean="0"/>
              <a:t>Welche der folgenden Aktionsprofile sind Nash-Gleichgewichte in reinen Strategien?</a:t>
            </a:r>
            <a:br>
              <a:rPr lang="de-DE" sz="2800" dirty="0" smtClean="0"/>
            </a:br>
            <a:endParaRPr lang="de-DE" sz="2800" dirty="0" smtClean="0"/>
          </a:p>
          <a:p>
            <a:r>
              <a:rPr lang="de-DE" sz="2800" dirty="0" smtClean="0"/>
              <a:t>(0.3, 0.7)</a:t>
            </a:r>
          </a:p>
          <a:p>
            <a:r>
              <a:rPr lang="de-DE" sz="2800" dirty="0" smtClean="0"/>
              <a:t>(0.5, 0.5)</a:t>
            </a:r>
          </a:p>
          <a:p>
            <a:r>
              <a:rPr lang="de-DE" sz="2800" dirty="0" smtClean="0"/>
              <a:t>(1.0, 1.0)</a:t>
            </a:r>
          </a:p>
        </p:txBody>
      </p:sp>
    </p:spTree>
    <p:extLst>
      <p:ext uri="{BB962C8B-B14F-4D97-AF65-F5344CB8AC3E}">
        <p14:creationId xmlns:p14="http://schemas.microsoft.com/office/powerpoint/2010/main" val="266957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</a:t>
            </a:r>
            <a:r>
              <a:rPr lang="de-DE" dirty="0" smtClean="0"/>
              <a:t>2e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dirty="0" smtClean="0"/>
              <a:t>Welche der folgenden Aktionsprofile sind Nash-Gleichgewichte in reinen Strategien?</a:t>
            </a:r>
            <a:br>
              <a:rPr lang="de-DE" sz="2800" dirty="0" smtClean="0"/>
            </a:br>
            <a:endParaRPr lang="de-DE" sz="2800" dirty="0" smtClean="0"/>
          </a:p>
          <a:p>
            <a:r>
              <a:rPr lang="de-DE" sz="2800" b="1" dirty="0" smtClean="0"/>
              <a:t>(0.3, 0.7)</a:t>
            </a:r>
          </a:p>
          <a:p>
            <a:endParaRPr lang="de-DE" sz="2800" b="1" dirty="0"/>
          </a:p>
          <a:p>
            <a:pPr marL="0" indent="0">
              <a:buNone/>
            </a:pPr>
            <a:r>
              <a:rPr lang="de-DE" sz="2800" dirty="0" smtClean="0">
                <a:solidFill>
                  <a:srgbClr val="FF0000"/>
                </a:solidFill>
              </a:rPr>
              <a:t>Spieler 1:</a:t>
            </a:r>
            <a:r>
              <a:rPr lang="de-DE" sz="2800" dirty="0" smtClean="0"/>
              <a:t>   aktueller Gewinn: 0.3</a:t>
            </a:r>
            <a:endParaRPr lang="de-DE" sz="2800" dirty="0" smtClean="0">
              <a:solidFill>
                <a:srgbClr val="FF0000"/>
              </a:solidFill>
            </a:endParaRPr>
          </a:p>
          <a:p>
            <a:r>
              <a:rPr lang="de-DE" sz="2800" dirty="0" smtClean="0"/>
              <a:t>Geringeren Anteil angeben </a:t>
            </a:r>
            <a:r>
              <a:rPr lang="de-DE" sz="2800" dirty="0" smtClean="0">
                <a:sym typeface="Wingdings" panose="05000000000000000000" pitchFamily="2" charset="2"/>
              </a:rPr>
              <a:t> bekommt weniger</a:t>
            </a:r>
          </a:p>
          <a:p>
            <a:r>
              <a:rPr lang="de-DE" sz="2800" dirty="0" smtClean="0">
                <a:sym typeface="Wingdings" panose="05000000000000000000" pitchFamily="2" charset="2"/>
              </a:rPr>
              <a:t>Höheren Anteil angeben    </a:t>
            </a:r>
            <a:r>
              <a:rPr lang="de-DE" sz="900" dirty="0" smtClean="0">
                <a:sym typeface="Wingdings" panose="05000000000000000000" pitchFamily="2" charset="2"/>
              </a:rPr>
              <a:t> </a:t>
            </a:r>
            <a:r>
              <a:rPr lang="de-DE" sz="2800" dirty="0" smtClean="0">
                <a:sym typeface="Wingdings" panose="05000000000000000000" pitchFamily="2" charset="2"/>
              </a:rPr>
              <a:t>  bekommt 0</a:t>
            </a:r>
          </a:p>
          <a:p>
            <a:pPr marL="0" indent="0">
              <a:buNone/>
            </a:pPr>
            <a:r>
              <a:rPr lang="de-DE" sz="2800" dirty="0" smtClean="0">
                <a:sym typeface="Wingdings" panose="05000000000000000000" pitchFamily="2" charset="2"/>
              </a:rPr>
              <a:t> Spieler 1 kann seinen Gewinn nicht erhöhen</a:t>
            </a:r>
            <a:endParaRPr lang="de-DE" sz="2800" dirty="0" smtClean="0"/>
          </a:p>
        </p:txBody>
      </p:sp>
    </p:spTree>
    <p:extLst>
      <p:ext uri="{BB962C8B-B14F-4D97-AF65-F5344CB8AC3E}">
        <p14:creationId xmlns:p14="http://schemas.microsoft.com/office/powerpoint/2010/main" val="253630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</a:t>
            </a:r>
            <a:r>
              <a:rPr lang="de-DE" dirty="0" smtClean="0"/>
              <a:t>2e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dirty="0" smtClean="0"/>
              <a:t>Welche der folgenden Aktionsprofile sind Nash-Gleichgewichte in reinen Strategien?</a:t>
            </a:r>
            <a:br>
              <a:rPr lang="de-DE" sz="2800" dirty="0" smtClean="0"/>
            </a:br>
            <a:endParaRPr lang="de-DE" sz="2800" dirty="0" smtClean="0"/>
          </a:p>
          <a:p>
            <a:r>
              <a:rPr lang="de-DE" sz="2800" b="1" dirty="0" smtClean="0"/>
              <a:t>(0.3, 0.7)</a:t>
            </a:r>
          </a:p>
          <a:p>
            <a:endParaRPr lang="de-DE" sz="2800" b="1" dirty="0"/>
          </a:p>
          <a:p>
            <a:pPr marL="0" indent="0">
              <a:buNone/>
            </a:pPr>
            <a:r>
              <a:rPr lang="de-DE" sz="2800" dirty="0" smtClean="0">
                <a:solidFill>
                  <a:srgbClr val="00B0F0"/>
                </a:solidFill>
              </a:rPr>
              <a:t>Spieler 2:   </a:t>
            </a:r>
            <a:r>
              <a:rPr lang="de-DE" sz="2800" dirty="0" smtClean="0"/>
              <a:t>aktueller Gewinn: 0.7</a:t>
            </a:r>
            <a:endParaRPr lang="de-DE" sz="2800" dirty="0" smtClean="0">
              <a:solidFill>
                <a:srgbClr val="00B0F0"/>
              </a:solidFill>
            </a:endParaRPr>
          </a:p>
          <a:p>
            <a:pPr>
              <a:tabLst>
                <a:tab pos="4667250" algn="l"/>
              </a:tabLst>
            </a:pPr>
            <a:r>
              <a:rPr lang="de-DE" sz="2800" dirty="0" smtClean="0"/>
              <a:t>Geringeren Anteil angeben</a:t>
            </a:r>
            <a:r>
              <a:rPr lang="de-DE" sz="2000" dirty="0" smtClean="0"/>
              <a:t> </a:t>
            </a:r>
            <a:r>
              <a:rPr lang="de-DE" sz="2800" dirty="0" smtClean="0">
                <a:sym typeface="Wingdings" panose="05000000000000000000" pitchFamily="2" charset="2"/>
              </a:rPr>
              <a:t> bekommt weniger</a:t>
            </a:r>
          </a:p>
          <a:p>
            <a:pPr>
              <a:tabLst>
                <a:tab pos="4667250" algn="l"/>
              </a:tabLst>
            </a:pPr>
            <a:r>
              <a:rPr lang="de-DE" sz="2800" dirty="0" smtClean="0">
                <a:sym typeface="Wingdings" panose="05000000000000000000" pitchFamily="2" charset="2"/>
              </a:rPr>
              <a:t>Höheren Anteil angeben 	 bekommt 0</a:t>
            </a:r>
          </a:p>
          <a:p>
            <a:pPr marL="0" indent="0">
              <a:buNone/>
            </a:pPr>
            <a:r>
              <a:rPr lang="de-DE" sz="2800" dirty="0" smtClean="0">
                <a:sym typeface="Wingdings" panose="05000000000000000000" pitchFamily="2" charset="2"/>
              </a:rPr>
              <a:t> Spieler 2 kann seinen Gewinn nicht erhöhen</a:t>
            </a:r>
            <a:endParaRPr lang="de-DE" sz="2800" dirty="0" smtClean="0"/>
          </a:p>
        </p:txBody>
      </p:sp>
    </p:spTree>
    <p:extLst>
      <p:ext uri="{BB962C8B-B14F-4D97-AF65-F5344CB8AC3E}">
        <p14:creationId xmlns:p14="http://schemas.microsoft.com/office/powerpoint/2010/main" val="301886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</a:t>
            </a:r>
            <a:r>
              <a:rPr lang="de-DE" dirty="0" smtClean="0"/>
              <a:t>2e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dirty="0" smtClean="0"/>
              <a:t>Welche der folgenden Aktionsprofile sind Nash-Gleichgewichte in reinen Strategien?</a:t>
            </a:r>
            <a:br>
              <a:rPr lang="de-DE" sz="2800" dirty="0" smtClean="0"/>
            </a:br>
            <a:endParaRPr lang="de-DE" sz="2800" dirty="0" smtClean="0"/>
          </a:p>
          <a:p>
            <a:r>
              <a:rPr lang="de-DE" sz="2800" b="1" dirty="0" smtClean="0"/>
              <a:t>(0.3, 0.7)</a:t>
            </a:r>
          </a:p>
          <a:p>
            <a:endParaRPr lang="de-DE" sz="2800" b="1" dirty="0" smtClean="0"/>
          </a:p>
          <a:p>
            <a:pPr marL="0" indent="0">
              <a:buNone/>
            </a:pPr>
            <a:r>
              <a:rPr lang="de-DE" sz="2800" dirty="0" smtClean="0"/>
              <a:t>Kein Spieler kann seinen eigenen Gewinn erhöhen</a:t>
            </a:r>
          </a:p>
          <a:p>
            <a:pPr marL="0" indent="0">
              <a:buNone/>
            </a:pPr>
            <a:r>
              <a:rPr lang="de-DE" sz="2800" b="1" dirty="0" smtClean="0">
                <a:sym typeface="Wingdings" panose="05000000000000000000" pitchFamily="2" charset="2"/>
              </a:rPr>
              <a:t> Nash-Equilibrium</a:t>
            </a:r>
          </a:p>
          <a:p>
            <a:pPr marL="0" indent="0">
              <a:buNone/>
            </a:pP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1253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</a:t>
            </a:r>
            <a:r>
              <a:rPr lang="de-DE" dirty="0" smtClean="0"/>
              <a:t>2e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dirty="0" smtClean="0"/>
              <a:t>Welche der folgenden Aktionsprofile sind Nash-Gleichgewichte in reinen Strategien?</a:t>
            </a:r>
            <a:br>
              <a:rPr lang="de-DE" sz="2800" dirty="0" smtClean="0"/>
            </a:br>
            <a:endParaRPr lang="de-DE" sz="2800" dirty="0" smtClean="0"/>
          </a:p>
          <a:p>
            <a:r>
              <a:rPr lang="de-DE" sz="2800" b="1" dirty="0" smtClean="0"/>
              <a:t>(0.5, 0.5)</a:t>
            </a:r>
          </a:p>
          <a:p>
            <a:endParaRPr lang="de-DE" sz="2800" b="1" dirty="0" smtClean="0"/>
          </a:p>
          <a:p>
            <a:pPr marL="0" indent="0">
              <a:buNone/>
            </a:pPr>
            <a:r>
              <a:rPr lang="de-DE" sz="2800" dirty="0" smtClean="0"/>
              <a:t>Kein Spieler kann seinen eigenen Gewinn erhöhen</a:t>
            </a:r>
          </a:p>
          <a:p>
            <a:pPr marL="0" indent="0">
              <a:buNone/>
            </a:pPr>
            <a:r>
              <a:rPr lang="de-DE" sz="2800" b="1" dirty="0" smtClean="0">
                <a:sym typeface="Wingdings" panose="05000000000000000000" pitchFamily="2" charset="2"/>
              </a:rPr>
              <a:t> Nash-Equilibrium</a:t>
            </a:r>
          </a:p>
          <a:p>
            <a:pPr marL="0" indent="0">
              <a:buNone/>
            </a:pP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60879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</a:t>
            </a:r>
            <a:r>
              <a:rPr lang="de-DE" dirty="0" smtClean="0"/>
              <a:t>2e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dirty="0" smtClean="0"/>
              <a:t>Welche der folgenden Aktionsprofile sind Nash-Gleichgewichte in reinen Strategien?</a:t>
            </a:r>
            <a:br>
              <a:rPr lang="de-DE" sz="2800" dirty="0" smtClean="0"/>
            </a:br>
            <a:endParaRPr lang="de-DE" sz="2800" dirty="0" smtClean="0"/>
          </a:p>
          <a:p>
            <a:r>
              <a:rPr lang="de-DE" sz="2800" b="1" dirty="0" smtClean="0"/>
              <a:t>(1.0, 1.0)</a:t>
            </a:r>
          </a:p>
          <a:p>
            <a:endParaRPr lang="de-DE" sz="2800" b="1" dirty="0"/>
          </a:p>
          <a:p>
            <a:pPr marL="0" indent="0">
              <a:buNone/>
            </a:pPr>
            <a:r>
              <a:rPr lang="de-DE" sz="2800" dirty="0" smtClean="0">
                <a:solidFill>
                  <a:srgbClr val="FF0000"/>
                </a:solidFill>
              </a:rPr>
              <a:t>Spieler 1:   </a:t>
            </a:r>
            <a:r>
              <a:rPr lang="de-DE" sz="2800" dirty="0" smtClean="0"/>
              <a:t>aktueller Gewinn: 0</a:t>
            </a:r>
          </a:p>
          <a:p>
            <a:pPr>
              <a:tabLst>
                <a:tab pos="4845050" algn="l"/>
              </a:tabLst>
            </a:pPr>
            <a:r>
              <a:rPr lang="de-DE" sz="2800" dirty="0" smtClean="0"/>
              <a:t>Geringeren Anteil angeben 	</a:t>
            </a:r>
            <a:r>
              <a:rPr lang="de-DE" sz="2800" dirty="0" smtClean="0">
                <a:sym typeface="Wingdings" panose="05000000000000000000" pitchFamily="2" charset="2"/>
              </a:rPr>
              <a:t> bekommt 0</a:t>
            </a:r>
          </a:p>
          <a:p>
            <a:pPr>
              <a:tabLst>
                <a:tab pos="4845050" algn="l"/>
              </a:tabLst>
            </a:pPr>
            <a:r>
              <a:rPr lang="de-DE" sz="2800" dirty="0" smtClean="0">
                <a:sym typeface="Wingdings" panose="05000000000000000000" pitchFamily="2" charset="2"/>
              </a:rPr>
              <a:t>Anteil von 0 angeben 	 bekommt 0</a:t>
            </a:r>
          </a:p>
          <a:p>
            <a:pPr marL="0" indent="0">
              <a:buNone/>
            </a:pPr>
            <a:r>
              <a:rPr lang="de-DE" sz="2800" dirty="0" smtClean="0">
                <a:sym typeface="Wingdings" panose="05000000000000000000" pitchFamily="2" charset="2"/>
              </a:rPr>
              <a:t> Spieler 1 kann seinen Gewinn nicht erhöhen</a:t>
            </a:r>
            <a:endParaRPr lang="de-DE" sz="2800" dirty="0" smtClean="0"/>
          </a:p>
        </p:txBody>
      </p:sp>
    </p:spTree>
    <p:extLst>
      <p:ext uri="{BB962C8B-B14F-4D97-AF65-F5344CB8AC3E}">
        <p14:creationId xmlns:p14="http://schemas.microsoft.com/office/powerpoint/2010/main" val="130760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Aufgabe </a:t>
            </a:r>
            <a:r>
              <a:rPr lang="de-DE" altLang="de-DE" dirty="0" smtClean="0"/>
              <a:t>2a</a:t>
            </a:r>
            <a:r>
              <a:rPr lang="de-DE" altLang="de-DE" dirty="0" smtClean="0"/>
              <a:t>)</a:t>
            </a:r>
          </a:p>
        </p:txBody>
      </p:sp>
      <p:sp>
        <p:nvSpPr>
          <p:cNvPr id="3075" name="Inhaltsplatzhalt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FontTx/>
              <a:buNone/>
            </a:pPr>
            <a:r>
              <a:rPr lang="de-DE" sz="2800" dirty="0"/>
              <a:t>Bestimmen Sie eine strikt dominante Strategie eines der beiden Spieler im folgenden Spiel:</a:t>
            </a:r>
            <a:endParaRPr lang="de-DE" altLang="de-DE" sz="2800" dirty="0" smtClean="0"/>
          </a:p>
        </p:txBody>
      </p:sp>
      <p:pic>
        <p:nvPicPr>
          <p:cNvPr id="307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796" y="3284984"/>
            <a:ext cx="3606404" cy="187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</a:t>
            </a:r>
            <a:r>
              <a:rPr lang="de-DE" dirty="0" smtClean="0"/>
              <a:t>2e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dirty="0" smtClean="0"/>
              <a:t>Welche der folgenden Aktionsprofile sind Nash-Gleichgewichte in reinen Strategien?</a:t>
            </a:r>
            <a:br>
              <a:rPr lang="de-DE" sz="2800" dirty="0" smtClean="0"/>
            </a:br>
            <a:endParaRPr lang="de-DE" sz="2800" dirty="0" smtClean="0"/>
          </a:p>
          <a:p>
            <a:r>
              <a:rPr lang="de-DE" sz="2800" b="1" dirty="0" smtClean="0"/>
              <a:t>(1.0, 1.0)</a:t>
            </a:r>
          </a:p>
          <a:p>
            <a:endParaRPr lang="de-DE" sz="2800" b="1" dirty="0"/>
          </a:p>
          <a:p>
            <a:pPr marL="0" indent="0">
              <a:buNone/>
            </a:pPr>
            <a:r>
              <a:rPr lang="de-DE" sz="2800" dirty="0" smtClean="0">
                <a:solidFill>
                  <a:srgbClr val="00B0F0"/>
                </a:solidFill>
              </a:rPr>
              <a:t>Spieler 2:   </a:t>
            </a:r>
            <a:r>
              <a:rPr lang="de-DE" sz="2800" dirty="0" smtClean="0"/>
              <a:t>aktueller Gewinn: 0</a:t>
            </a:r>
            <a:endParaRPr lang="de-DE" sz="2800" dirty="0" smtClean="0">
              <a:solidFill>
                <a:srgbClr val="00B0F0"/>
              </a:solidFill>
            </a:endParaRPr>
          </a:p>
          <a:p>
            <a:pPr>
              <a:tabLst>
                <a:tab pos="4845050" algn="l"/>
              </a:tabLst>
            </a:pPr>
            <a:r>
              <a:rPr lang="de-DE" sz="2800" dirty="0" smtClean="0"/>
              <a:t>Geringeren Anteil angeben	</a:t>
            </a:r>
            <a:r>
              <a:rPr lang="de-DE" sz="2800" dirty="0" smtClean="0">
                <a:sym typeface="Wingdings" panose="05000000000000000000" pitchFamily="2" charset="2"/>
              </a:rPr>
              <a:t> bekommt 0</a:t>
            </a:r>
          </a:p>
          <a:p>
            <a:pPr>
              <a:tabLst>
                <a:tab pos="4845050" algn="l"/>
              </a:tabLst>
            </a:pPr>
            <a:r>
              <a:rPr lang="de-DE" sz="2800" dirty="0" smtClean="0">
                <a:sym typeface="Wingdings" panose="05000000000000000000" pitchFamily="2" charset="2"/>
              </a:rPr>
              <a:t>Anteil von 0 angeben </a:t>
            </a:r>
            <a:r>
              <a:rPr lang="de-DE" sz="2800" dirty="0">
                <a:sym typeface="Wingdings" panose="05000000000000000000" pitchFamily="2" charset="2"/>
              </a:rPr>
              <a:t>	</a:t>
            </a:r>
            <a:r>
              <a:rPr lang="de-DE" sz="2800" dirty="0" smtClean="0">
                <a:sym typeface="Wingdings" panose="05000000000000000000" pitchFamily="2" charset="2"/>
              </a:rPr>
              <a:t> bekommt 0</a:t>
            </a:r>
          </a:p>
          <a:p>
            <a:pPr marL="0" indent="0">
              <a:buNone/>
            </a:pPr>
            <a:r>
              <a:rPr lang="de-DE" sz="2800" dirty="0" smtClean="0">
                <a:sym typeface="Wingdings" panose="05000000000000000000" pitchFamily="2" charset="2"/>
              </a:rPr>
              <a:t> Spieler 1 kann seinen Gewinn nicht erhöhen</a:t>
            </a:r>
            <a:endParaRPr lang="de-DE" sz="2800" dirty="0" smtClean="0"/>
          </a:p>
        </p:txBody>
      </p:sp>
    </p:spTree>
    <p:extLst>
      <p:ext uri="{BB962C8B-B14F-4D97-AF65-F5344CB8AC3E}">
        <p14:creationId xmlns:p14="http://schemas.microsoft.com/office/powerpoint/2010/main" val="339403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</a:t>
            </a:r>
            <a:r>
              <a:rPr lang="de-DE" dirty="0" smtClean="0"/>
              <a:t>2e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dirty="0" smtClean="0"/>
              <a:t>Welche der folgenden Aktionsprofile sind Nash-Gleichgewichte in reinen Strategien?</a:t>
            </a:r>
            <a:br>
              <a:rPr lang="de-DE" sz="2800" dirty="0" smtClean="0"/>
            </a:br>
            <a:endParaRPr lang="de-DE" sz="2800" dirty="0" smtClean="0"/>
          </a:p>
          <a:p>
            <a:r>
              <a:rPr lang="de-DE" sz="2800" b="1" dirty="0" smtClean="0"/>
              <a:t>(1.0, 1.0)</a:t>
            </a:r>
          </a:p>
          <a:p>
            <a:endParaRPr lang="de-DE" sz="2800" b="1" dirty="0" smtClean="0"/>
          </a:p>
          <a:p>
            <a:pPr marL="0" indent="0">
              <a:buNone/>
            </a:pPr>
            <a:r>
              <a:rPr lang="de-DE" sz="2800" dirty="0" smtClean="0"/>
              <a:t>Kein Spieler kann seinen </a:t>
            </a:r>
            <a:r>
              <a:rPr lang="de-DE" sz="2800" b="1" dirty="0" smtClean="0"/>
              <a:t>eigenen</a:t>
            </a:r>
            <a:r>
              <a:rPr lang="de-DE" sz="2800" dirty="0" smtClean="0"/>
              <a:t> Gewinn erhöhen</a:t>
            </a:r>
          </a:p>
          <a:p>
            <a:pPr marL="0" indent="0">
              <a:buNone/>
            </a:pPr>
            <a:r>
              <a:rPr lang="de-DE" sz="2800" b="1" dirty="0" smtClean="0">
                <a:sym typeface="Wingdings" panose="05000000000000000000" pitchFamily="2" charset="2"/>
              </a:rPr>
              <a:t> Nash-Equilibrium</a:t>
            </a:r>
          </a:p>
          <a:p>
            <a:pPr marL="0" indent="0">
              <a:buNone/>
            </a:pP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43726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</a:t>
            </a:r>
            <a:r>
              <a:rPr lang="de-DE" dirty="0" smtClean="0"/>
              <a:t>2f</a:t>
            </a:r>
            <a:r>
              <a:rPr lang="de-DE" dirty="0" smtClean="0"/>
              <a:t>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b="1" dirty="0" smtClean="0"/>
                  <a:t>Bertrand-Duopol</a:t>
                </a:r>
                <a:r>
                  <a:rPr lang="de-DE" dirty="0" smtClean="0"/>
                  <a:t/>
                </a:r>
                <a:br>
                  <a:rPr lang="de-DE" dirty="0" smtClean="0"/>
                </a:br>
                <a:endParaRPr lang="de-DE" sz="2400" dirty="0" smtClean="0"/>
              </a:p>
              <a:p>
                <a:r>
                  <a:rPr lang="de-DE" sz="2800" dirty="0" smtClean="0"/>
                  <a:t>Produktionskosten pro Einheit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/>
                      </a:rPr>
                      <m:t>𝑐</m:t>
                    </m:r>
                    <m:r>
                      <a:rPr lang="de-DE" sz="2800" b="0" i="1" smtClean="0">
                        <a:latin typeface="Cambria Math"/>
                        <a:ea typeface="Cambria Math"/>
                      </a:rPr>
                      <m:t>&gt;0</m:t>
                    </m:r>
                  </m:oMath>
                </a14:m>
                <a:r>
                  <a:rPr lang="de-DE" sz="2800" dirty="0" smtClean="0"/>
                  <a:t> </a:t>
                </a:r>
              </a:p>
              <a:p>
                <a:r>
                  <a:rPr lang="de-DE" sz="2800" dirty="0" smtClean="0"/>
                  <a:t>Nachfrage an Gütern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/>
                      </a:rPr>
                      <m:t>𝐷</m:t>
                    </m:r>
                    <m:r>
                      <a:rPr lang="de-DE" sz="2800" b="0" i="1" smtClean="0">
                        <a:latin typeface="Cambria Math"/>
                        <a:ea typeface="Cambria Math"/>
                      </a:rPr>
                      <m:t>&gt;0</m:t>
                    </m:r>
                  </m:oMath>
                </a14:m>
                <a:endParaRPr lang="de-DE" sz="2800" b="0" dirty="0" smtClean="0">
                  <a:ea typeface="Cambria Math"/>
                </a:endParaRPr>
              </a:p>
              <a:p>
                <a:r>
                  <a:rPr lang="de-DE" sz="2800" dirty="0" smtClean="0"/>
                  <a:t>Preise für Güter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de-DE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e-DE" sz="28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de-DE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de-DE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e-DE" sz="2800" b="0" i="1" smtClean="0"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endParaRPr lang="de-DE" sz="2800" b="0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de-DE" sz="1400" dirty="0" smtClean="0"/>
              </a:p>
              <a:p>
                <a:r>
                  <a:rPr lang="de-DE" sz="2800" dirty="0" smtClean="0"/>
                  <a:t>Gewinn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de-DE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e-DE" sz="2800" b="0" i="1" smtClean="0">
                        <a:latin typeface="Cambria Math"/>
                      </a:rPr>
                      <m:t>≔ </m:t>
                    </m:r>
                    <m:d>
                      <m:dPr>
                        <m:begChr m:val="{"/>
                        <m:endChr m:val=""/>
                        <m:ctrlPr>
                          <a:rPr lang="de-DE" sz="2800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sz="2800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de-DE" sz="2800" b="0" i="1" smtClean="0">
                                <a:latin typeface="Cambria Math"/>
                              </a:rPr>
                              <m:t>0, </m:t>
                            </m:r>
                          </m:e>
                          <m:e>
                            <m:box>
                              <m:boxPr>
                                <m:ctrlPr>
                                  <a:rPr lang="de-DE" sz="2800" b="0" i="1" smtClean="0"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de-DE" sz="28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2800" b="0" i="1" smtClean="0">
                                        <a:latin typeface="Cambria Math"/>
                                      </a:rPr>
                                      <m:t>𝐷</m:t>
                                    </m:r>
                                  </m:num>
                                  <m:den>
                                    <m:r>
                                      <a:rPr lang="de-DE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box>
                            <m:r>
                              <a:rPr lang="de-DE" sz="2800" b="0" i="1" smtClean="0">
                                <a:latin typeface="Cambria Math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de-DE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8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DE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de-DE" sz="28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de-DE" sz="2800" b="0" i="1" smtClean="0">
                                <a:latin typeface="Cambria Math"/>
                              </a:rPr>
                              <m:t>,</m:t>
                            </m:r>
                          </m:e>
                          <m:e>
                            <m:r>
                              <a:rPr lang="de-DE" sz="2800" b="0" i="1" smtClean="0">
                                <a:latin typeface="Cambria Math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de-DE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8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DE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de-DE" sz="28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de-DE" sz="2800" b="0" i="1" smtClean="0">
                                <a:latin typeface="Cambria Math"/>
                              </a:rPr>
                              <m:t>,</m:t>
                            </m:r>
                          </m:e>
                        </m:eqArr>
                      </m:e>
                    </m:d>
                    <m:r>
                      <a:rPr lang="de-DE" sz="2800" b="0" i="1" smtClean="0">
                        <a:latin typeface="Cambria Math"/>
                      </a:rPr>
                      <m:t> 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de-DE" sz="2800" b="0" i="1" smtClean="0"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de-DE" sz="28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de-DE" sz="2800" b="0" i="1" smtClean="0">
                              <a:latin typeface="Cambria Math"/>
                            </a:rPr>
                            <m:t>𝑎𝑙𝑙𝑠</m:t>
                          </m:r>
                          <m:r>
                            <a:rPr lang="de-DE" sz="28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de-DE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de-DE" sz="28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de-DE" sz="2800" b="0" i="1" smtClean="0">
                              <a:latin typeface="Cambria Math"/>
                              <a:ea typeface="Cambria Math"/>
                            </a:rPr>
                            <m:t>&gt;</m:t>
                          </m:r>
                          <m:sSub>
                            <m:sSubPr>
                              <m:ctrlPr>
                                <a:rPr lang="de-DE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𝑓𝑎𝑙𝑙𝑠</m:t>
                          </m:r>
                          <m:r>
                            <a:rPr lang="de-DE" sz="2800" b="0" i="1" smtClean="0">
                              <a:latin typeface="Cambria Math"/>
                            </a:rPr>
                            <m:t>  </m:t>
                          </m:r>
                          <m:sSub>
                            <m:sSubPr>
                              <m:ctrlPr>
                                <a:rPr lang="de-DE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sz="2800" b="0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de-DE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𝑓𝑎𝑙𝑙𝑠</m:t>
                          </m:r>
                          <m:r>
                            <a:rPr lang="de-DE" sz="2800" b="0" i="1" smtClean="0">
                              <a:latin typeface="Cambria Math"/>
                            </a:rPr>
                            <m:t>  </m:t>
                          </m:r>
                          <m:sSub>
                            <m:sSubPr>
                              <m:ctrlPr>
                                <a:rPr lang="de-DE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sz="2800" b="0" i="1" smtClean="0">
                              <a:latin typeface="Cambria Math"/>
                              <a:ea typeface="Cambria Math"/>
                            </a:rPr>
                            <m:t>&lt;</m:t>
                          </m:r>
                          <m:sSub>
                            <m:sSubPr>
                              <m:ctrlPr>
                                <a:rPr lang="de-DE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mr>
                    </m:m>
                  </m:oMath>
                </a14:m>
                <a:endParaRPr lang="de-DE" sz="2800" dirty="0" smtClean="0"/>
              </a:p>
              <a:p>
                <a:endParaRPr lang="de-DE" sz="2800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384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</a:t>
            </a:r>
            <a:r>
              <a:rPr lang="de-DE" dirty="0" smtClean="0"/>
              <a:t>2f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3313113" algn="l"/>
              </a:tabLst>
            </a:pPr>
            <a:r>
              <a:rPr lang="de-DE" sz="2800" dirty="0" smtClean="0"/>
              <a:t>Bestimmen Sie das Nash-Gleichgewicht in reinen Strategien. </a:t>
            </a:r>
            <a:br>
              <a:rPr lang="de-DE" sz="2800" dirty="0" smtClean="0"/>
            </a:br>
            <a:endParaRPr lang="de-DE" sz="2800" dirty="0" smtClean="0"/>
          </a:p>
          <a:p>
            <a:r>
              <a:rPr lang="de-DE" sz="2800" dirty="0" smtClean="0"/>
              <a:t>(0, 0)</a:t>
            </a:r>
          </a:p>
          <a:p>
            <a:r>
              <a:rPr lang="de-DE" sz="2800" dirty="0" smtClean="0"/>
              <a:t>(c, 0)</a:t>
            </a:r>
          </a:p>
          <a:p>
            <a:r>
              <a:rPr lang="de-DE" sz="2800" dirty="0" smtClean="0"/>
              <a:t>(0, c)</a:t>
            </a:r>
          </a:p>
          <a:p>
            <a:r>
              <a:rPr lang="de-DE" sz="2800" dirty="0" smtClean="0"/>
              <a:t>(c, c)</a:t>
            </a:r>
          </a:p>
          <a:p>
            <a:pPr marL="0" indent="0">
              <a:buNone/>
            </a:pP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35942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</a:t>
            </a:r>
            <a:r>
              <a:rPr lang="de-DE" dirty="0" smtClean="0"/>
              <a:t>2f</a:t>
            </a:r>
            <a:r>
              <a:rPr lang="de-DE" dirty="0" smtClean="0"/>
              <a:t>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  <a:tabLst>
                    <a:tab pos="3313113" algn="l"/>
                  </a:tabLst>
                </a:pPr>
                <a:r>
                  <a:rPr lang="de-DE" sz="2800" dirty="0" smtClean="0"/>
                  <a:t>Bestimmen Sie das Nash-Gleichgewicht in reinen Strategien. </a:t>
                </a:r>
                <a:br>
                  <a:rPr lang="de-DE" sz="2800" dirty="0" smtClean="0"/>
                </a:br>
                <a:endParaRPr lang="de-DE" sz="2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de-DE" sz="28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de-DE" sz="2800" b="1" i="1" smtClean="0">
                        <a:latin typeface="Cambria Math"/>
                      </a:rPr>
                      <m:t>=</m:t>
                    </m:r>
                    <m:r>
                      <a:rPr lang="de-DE" sz="2800" b="1" i="1" smtClean="0">
                        <a:latin typeface="Cambria Math"/>
                      </a:rPr>
                      <m:t>𝟎</m:t>
                    </m:r>
                    <m:r>
                      <a:rPr lang="de-DE" sz="2800" b="1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de-DE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de-DE" sz="28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de-DE" sz="2800" b="1" i="1" smtClean="0">
                        <a:latin typeface="Cambria Math"/>
                      </a:rPr>
                      <m:t>=</m:t>
                    </m:r>
                    <m:r>
                      <a:rPr lang="de-DE" sz="2800" b="1" i="1" smtClean="0">
                        <a:latin typeface="Cambria Math"/>
                      </a:rPr>
                      <m:t>𝟎</m:t>
                    </m:r>
                  </m:oMath>
                </a14:m>
                <a:endParaRPr lang="de-DE" sz="2800" dirty="0" smtClean="0"/>
              </a:p>
              <a:p>
                <a:pPr marL="0" indent="0">
                  <a:buNone/>
                </a:pPr>
                <a:endParaRPr lang="de-DE" sz="2800" dirty="0" smtClean="0"/>
              </a:p>
              <a:p>
                <a:pPr marL="0" indent="0">
                  <a:buNone/>
                </a:pPr>
                <a:r>
                  <a:rPr lang="de-DE" sz="2800" dirty="0" smtClean="0">
                    <a:solidFill>
                      <a:srgbClr val="FF0000"/>
                    </a:solidFill>
                  </a:rPr>
                  <a:t>Firma 1:   </a:t>
                </a:r>
                <a:r>
                  <a:rPr lang="de-DE" sz="2800" dirty="0" smtClean="0"/>
                  <a:t>aktueller „Gewinn“: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sz="2800" b="0" i="1" smtClean="0">
                            <a:latin typeface="Cambria Math"/>
                          </a:rPr>
                          <m:t>−</m:t>
                        </m:r>
                        <m:r>
                          <a:rPr lang="de-DE" sz="2800" b="0" i="1" smtClean="0">
                            <a:latin typeface="Cambria Math"/>
                          </a:rPr>
                          <m:t>𝐷𝑐</m:t>
                        </m:r>
                      </m:num>
                      <m:den>
                        <m:r>
                          <a:rPr lang="de-DE" sz="28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de-DE" sz="2800" dirty="0" smtClean="0">
                  <a:solidFill>
                    <a:srgbClr val="FF0000"/>
                  </a:solidFill>
                </a:endParaRPr>
              </a:p>
              <a:p>
                <a:r>
                  <a:rPr lang="de-DE" sz="2800" dirty="0" smtClean="0"/>
                  <a:t>Preis anheben 	</a:t>
                </a:r>
                <a:r>
                  <a:rPr lang="de-DE" sz="2800" dirty="0" smtClean="0">
                    <a:sym typeface="Wingdings" panose="05000000000000000000" pitchFamily="2" charset="2"/>
                  </a:rPr>
                  <a:t> Gewinn </a:t>
                </a:r>
                <a:r>
                  <a:rPr lang="de-DE" sz="2800" b="1" dirty="0" smtClean="0">
                    <a:sym typeface="Wingdings" panose="05000000000000000000" pitchFamily="2" charset="2"/>
                  </a:rPr>
                  <a:t>steigt</a:t>
                </a:r>
                <a:r>
                  <a:rPr lang="de-DE" sz="2800" dirty="0" smtClean="0">
                    <a:sym typeface="Wingdings" panose="05000000000000000000" pitchFamily="2" charset="2"/>
                  </a:rPr>
                  <a:t> auf 0</a:t>
                </a:r>
              </a:p>
              <a:p>
                <a:pPr marL="0" indent="0">
                  <a:buNone/>
                </a:pPr>
                <a:endParaRPr lang="de-DE" sz="1600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de-DE" sz="2800" dirty="0" smtClean="0">
                    <a:sym typeface="Wingdings" panose="05000000000000000000" pitchFamily="2" charset="2"/>
                  </a:rPr>
                  <a:t> Firma 1 wird ihren Preis anheben</a:t>
                </a:r>
                <a:endParaRPr lang="de-DE" sz="280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348" b="-17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325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</a:t>
            </a:r>
            <a:r>
              <a:rPr lang="de-DE" dirty="0" smtClean="0"/>
              <a:t>2f</a:t>
            </a:r>
            <a:r>
              <a:rPr lang="de-DE" dirty="0" smtClean="0"/>
              <a:t>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  <a:tabLst>
                    <a:tab pos="3313113" algn="l"/>
                  </a:tabLst>
                </a:pPr>
                <a:r>
                  <a:rPr lang="de-DE" sz="2800" dirty="0" smtClean="0"/>
                  <a:t>Bestimmen Sie das Nash-Gleichgewicht in reinen Strategien. </a:t>
                </a:r>
                <a:br>
                  <a:rPr lang="de-DE" sz="2800" dirty="0" smtClean="0"/>
                </a:br>
                <a:endParaRPr lang="de-DE" sz="2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de-DE" sz="28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de-DE" sz="2800" b="1" i="1" smtClean="0">
                        <a:latin typeface="Cambria Math"/>
                      </a:rPr>
                      <m:t>=</m:t>
                    </m:r>
                    <m:r>
                      <a:rPr lang="de-DE" sz="2800" b="1" i="1" smtClean="0">
                        <a:latin typeface="Cambria Math"/>
                      </a:rPr>
                      <m:t>𝟎</m:t>
                    </m:r>
                    <m:r>
                      <a:rPr lang="de-DE" sz="2800" b="1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de-DE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de-DE" sz="28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de-DE" sz="2800" b="1" i="1" smtClean="0">
                        <a:latin typeface="Cambria Math"/>
                      </a:rPr>
                      <m:t>=</m:t>
                    </m:r>
                    <m:r>
                      <a:rPr lang="de-DE" sz="2800" b="1" i="1" smtClean="0">
                        <a:latin typeface="Cambria Math"/>
                      </a:rPr>
                      <m:t>𝟎</m:t>
                    </m:r>
                  </m:oMath>
                </a14:m>
                <a:endParaRPr lang="de-DE" sz="2800" b="1" dirty="0" smtClean="0"/>
              </a:p>
              <a:p>
                <a:pPr marL="0" indent="0">
                  <a:buNone/>
                </a:pPr>
                <a:endParaRPr lang="de-DE" sz="2800" dirty="0" smtClean="0"/>
              </a:p>
              <a:p>
                <a:pPr marL="0" indent="0">
                  <a:buNone/>
                </a:pPr>
                <a:r>
                  <a:rPr lang="de-DE" sz="2800" b="1" dirty="0" smtClean="0">
                    <a:sym typeface="Wingdings" panose="05000000000000000000" pitchFamily="2" charset="2"/>
                  </a:rPr>
                  <a:t> Kein Nash-Gleichgewicht</a:t>
                </a:r>
                <a:endParaRPr lang="de-DE" sz="2800" b="1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472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</a:t>
            </a:r>
            <a:r>
              <a:rPr lang="de-DE" dirty="0" smtClean="0"/>
              <a:t>2f</a:t>
            </a:r>
            <a:r>
              <a:rPr lang="de-DE" dirty="0" smtClean="0"/>
              <a:t>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  <a:tabLst>
                    <a:tab pos="3313113" algn="l"/>
                  </a:tabLst>
                </a:pPr>
                <a:r>
                  <a:rPr lang="de-DE" sz="2800" dirty="0" smtClean="0"/>
                  <a:t>Bestimmen Sie das Nash-Gleichgewicht in reinen Strategien. </a:t>
                </a:r>
                <a:br>
                  <a:rPr lang="de-DE" sz="2800" dirty="0" smtClean="0"/>
                </a:br>
                <a:endParaRPr lang="de-DE" sz="2800" b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de-DE" sz="28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de-DE" sz="2800" b="1" i="1" smtClean="0">
                        <a:latin typeface="Cambria Math"/>
                      </a:rPr>
                      <m:t>=</m:t>
                    </m:r>
                    <m:r>
                      <a:rPr lang="de-DE" sz="2800" b="1" i="1" smtClean="0">
                        <a:latin typeface="Cambria Math"/>
                      </a:rPr>
                      <m:t>𝒄</m:t>
                    </m:r>
                    <m:r>
                      <a:rPr lang="de-DE" sz="2800" b="1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de-DE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de-DE" sz="28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de-DE" sz="2800" b="1" i="1" smtClean="0">
                        <a:latin typeface="Cambria Math"/>
                      </a:rPr>
                      <m:t>=</m:t>
                    </m:r>
                    <m:r>
                      <a:rPr lang="de-DE" sz="2800" b="1" i="1" smtClean="0">
                        <a:latin typeface="Cambria Math"/>
                      </a:rPr>
                      <m:t>𝟎</m:t>
                    </m:r>
                  </m:oMath>
                </a14:m>
                <a:endParaRPr lang="de-DE" sz="2800" b="1" dirty="0" smtClean="0"/>
              </a:p>
              <a:p>
                <a:pPr marL="0" indent="0">
                  <a:buNone/>
                </a:pPr>
                <a:endParaRPr lang="de-DE" sz="2800" dirty="0" smtClean="0"/>
              </a:p>
              <a:p>
                <a:pPr marL="0" indent="0">
                  <a:buNone/>
                </a:pPr>
                <a:r>
                  <a:rPr lang="de-DE" sz="2800" dirty="0" smtClean="0">
                    <a:solidFill>
                      <a:srgbClr val="FF0000"/>
                    </a:solidFill>
                  </a:rPr>
                  <a:t>Firma 1: </a:t>
                </a:r>
                <a:r>
                  <a:rPr lang="de-DE" sz="2800" dirty="0" smtClean="0"/>
                  <a:t>  aktueller Gewinn: 0</a:t>
                </a:r>
                <a:endParaRPr lang="de-DE" sz="2800" dirty="0" smtClean="0">
                  <a:solidFill>
                    <a:srgbClr val="FF0000"/>
                  </a:solidFill>
                </a:endParaRPr>
              </a:p>
              <a:p>
                <a:pPr>
                  <a:tabLst>
                    <a:tab pos="4121150" algn="l"/>
                  </a:tabLst>
                </a:pPr>
                <a:r>
                  <a:rPr lang="de-DE" sz="2800" dirty="0" smtClean="0"/>
                  <a:t>Preis senken (nicht 0) 	</a:t>
                </a:r>
                <a:r>
                  <a:rPr lang="de-DE" sz="2800" dirty="0" smtClean="0">
                    <a:sym typeface="Wingdings" panose="05000000000000000000" pitchFamily="2" charset="2"/>
                  </a:rPr>
                  <a:t> Gewinn bleibt bei 0</a:t>
                </a:r>
              </a:p>
              <a:p>
                <a:pPr>
                  <a:tabLst>
                    <a:tab pos="4121150" algn="l"/>
                  </a:tabLst>
                </a:pPr>
                <a:r>
                  <a:rPr lang="de-DE" sz="2800" dirty="0" smtClean="0">
                    <a:sym typeface="Wingdings" panose="05000000000000000000" pitchFamily="2" charset="2"/>
                  </a:rPr>
                  <a:t>Preis auf 0 senken 	 Gewinn sinkt auf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sz="2800" b="0" i="1" smtClean="0">
                            <a:latin typeface="Cambria Math"/>
                          </a:rPr>
                          <m:t>−</m:t>
                        </m:r>
                        <m:r>
                          <a:rPr lang="de-DE" sz="2800" b="0" i="1" smtClean="0">
                            <a:latin typeface="Cambria Math"/>
                          </a:rPr>
                          <m:t>𝐷𝑐</m:t>
                        </m:r>
                      </m:num>
                      <m:den>
                        <m:r>
                          <a:rPr lang="de-DE" sz="28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de-DE" sz="2800" dirty="0" smtClean="0">
                  <a:sym typeface="Wingdings" panose="05000000000000000000" pitchFamily="2" charset="2"/>
                </a:endParaRPr>
              </a:p>
              <a:p>
                <a:pPr>
                  <a:tabLst>
                    <a:tab pos="4121150" algn="l"/>
                  </a:tabLst>
                </a:pPr>
                <a:r>
                  <a:rPr lang="de-DE" sz="2800" dirty="0" smtClean="0">
                    <a:sym typeface="Wingdings" panose="05000000000000000000" pitchFamily="2" charset="2"/>
                  </a:rPr>
                  <a:t>Preis anheben  	 Gewinn bleibt bei 0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348" b="-66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74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</a:t>
            </a:r>
            <a:r>
              <a:rPr lang="de-DE" dirty="0" smtClean="0"/>
              <a:t>2f</a:t>
            </a:r>
            <a:r>
              <a:rPr lang="de-DE" dirty="0" smtClean="0"/>
              <a:t>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  <a:tabLst>
                    <a:tab pos="3313113" algn="l"/>
                  </a:tabLst>
                </a:pPr>
                <a:r>
                  <a:rPr lang="de-DE" sz="2800" dirty="0" smtClean="0"/>
                  <a:t>Bestimmen Sie das Nash-Gleichgewicht in reinen Strategien. </a:t>
                </a:r>
                <a:br>
                  <a:rPr lang="de-DE" sz="2800" dirty="0" smtClean="0"/>
                </a:br>
                <a:endParaRPr lang="de-DE" sz="2800" b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de-DE" sz="28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de-DE" sz="2800" b="1" i="1" smtClean="0">
                        <a:latin typeface="Cambria Math"/>
                      </a:rPr>
                      <m:t>=</m:t>
                    </m:r>
                    <m:r>
                      <a:rPr lang="de-DE" sz="2800" b="1" i="1" smtClean="0">
                        <a:latin typeface="Cambria Math"/>
                      </a:rPr>
                      <m:t>𝒄</m:t>
                    </m:r>
                    <m:r>
                      <a:rPr lang="de-DE" sz="2800" b="1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de-DE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de-DE" sz="28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de-DE" sz="2800" b="1" i="1" smtClean="0">
                        <a:latin typeface="Cambria Math"/>
                      </a:rPr>
                      <m:t>=</m:t>
                    </m:r>
                    <m:r>
                      <a:rPr lang="de-DE" sz="2800" b="1" i="1" smtClean="0">
                        <a:latin typeface="Cambria Math"/>
                      </a:rPr>
                      <m:t>𝟎</m:t>
                    </m:r>
                  </m:oMath>
                </a14:m>
                <a:endParaRPr lang="de-DE" sz="2800" b="1" dirty="0" smtClean="0"/>
              </a:p>
              <a:p>
                <a:pPr marL="0" indent="0">
                  <a:buNone/>
                </a:pPr>
                <a:endParaRPr lang="de-DE" sz="2800" dirty="0" smtClean="0"/>
              </a:p>
              <a:p>
                <a:pPr marL="0" indent="0">
                  <a:buNone/>
                </a:pPr>
                <a:r>
                  <a:rPr lang="de-DE" sz="2800" dirty="0" smtClean="0">
                    <a:solidFill>
                      <a:srgbClr val="00B0F0"/>
                    </a:solidFill>
                  </a:rPr>
                  <a:t>Firma 2:</a:t>
                </a:r>
                <a:r>
                  <a:rPr lang="de-DE" sz="2800" dirty="0" smtClean="0">
                    <a:solidFill>
                      <a:srgbClr val="FF0000"/>
                    </a:solidFill>
                  </a:rPr>
                  <a:t> </a:t>
                </a:r>
                <a:r>
                  <a:rPr lang="de-DE" sz="2800" dirty="0" smtClean="0"/>
                  <a:t>  aktueller „Gewinn“: 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/>
                      </a:rPr>
                      <m:t>−</m:t>
                    </m:r>
                    <m:r>
                      <a:rPr lang="de-DE" sz="2800" b="0" i="1" smtClean="0">
                        <a:latin typeface="Cambria Math"/>
                      </a:rPr>
                      <m:t>𝐷𝑐</m:t>
                    </m:r>
                  </m:oMath>
                </a14:m>
                <a:endParaRPr lang="de-DE" sz="2800" dirty="0" smtClean="0">
                  <a:solidFill>
                    <a:srgbClr val="FF0000"/>
                  </a:solidFill>
                </a:endParaRPr>
              </a:p>
              <a:p>
                <a:r>
                  <a:rPr lang="de-DE" sz="2800" dirty="0" smtClean="0">
                    <a:sym typeface="Wingdings" panose="05000000000000000000" pitchFamily="2" charset="2"/>
                  </a:rPr>
                  <a:t>Preis anheben (unter c)	 Gewinn </a:t>
                </a:r>
                <a:r>
                  <a:rPr lang="de-DE" sz="2800" b="1" dirty="0" smtClean="0">
                    <a:sym typeface="Wingdings" panose="05000000000000000000" pitchFamily="2" charset="2"/>
                  </a:rPr>
                  <a:t>steigt</a:t>
                </a:r>
              </a:p>
              <a:p>
                <a:r>
                  <a:rPr lang="de-DE" sz="2800" dirty="0" smtClean="0">
                    <a:sym typeface="Wingdings" panose="05000000000000000000" pitchFamily="2" charset="2"/>
                  </a:rPr>
                  <a:t>Preis auf/über c anheben	 Gewinn 0</a:t>
                </a:r>
              </a:p>
              <a:p>
                <a:pPr marL="0" indent="0">
                  <a:buNone/>
                </a:pPr>
                <a:r>
                  <a:rPr lang="de-DE" sz="2800" dirty="0" smtClean="0">
                    <a:sym typeface="Wingdings" panose="05000000000000000000" pitchFamily="2" charset="2"/>
                  </a:rPr>
                  <a:t> Firma 2 wird ihren Preis anheben</a:t>
                </a:r>
                <a:endParaRPr lang="de-DE" sz="280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348" b="-18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36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</a:t>
            </a:r>
            <a:r>
              <a:rPr lang="de-DE" dirty="0" smtClean="0"/>
              <a:t>2f</a:t>
            </a:r>
            <a:r>
              <a:rPr lang="de-DE" dirty="0" smtClean="0"/>
              <a:t>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  <a:tabLst>
                    <a:tab pos="3313113" algn="l"/>
                  </a:tabLst>
                </a:pPr>
                <a:r>
                  <a:rPr lang="de-DE" sz="2800" dirty="0" smtClean="0"/>
                  <a:t>Bestimmen Sie das Nash-Gleichgewicht in reinen Strategien. </a:t>
                </a:r>
                <a:br>
                  <a:rPr lang="de-DE" sz="2800" dirty="0" smtClean="0"/>
                </a:br>
                <a:endParaRPr lang="de-DE" sz="2800" b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de-DE" sz="28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de-DE" sz="2800" b="1" i="1" smtClean="0">
                        <a:latin typeface="Cambria Math"/>
                      </a:rPr>
                      <m:t>=</m:t>
                    </m:r>
                    <m:r>
                      <a:rPr lang="de-DE" sz="2800" b="1" i="1" smtClean="0">
                        <a:latin typeface="Cambria Math"/>
                      </a:rPr>
                      <m:t>𝒄</m:t>
                    </m:r>
                    <m:r>
                      <a:rPr lang="de-DE" sz="2800" b="1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de-DE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de-DE" sz="28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de-DE" sz="2800" b="1" i="1" smtClean="0">
                        <a:latin typeface="Cambria Math"/>
                      </a:rPr>
                      <m:t>=</m:t>
                    </m:r>
                    <m:r>
                      <a:rPr lang="de-DE" sz="2800" b="1" i="1" smtClean="0">
                        <a:latin typeface="Cambria Math"/>
                      </a:rPr>
                      <m:t>𝟎</m:t>
                    </m:r>
                  </m:oMath>
                </a14:m>
                <a:endParaRPr lang="de-DE" sz="2800" b="1" dirty="0" smtClean="0"/>
              </a:p>
              <a:p>
                <a:pPr marL="0" indent="0">
                  <a:buNone/>
                </a:pPr>
                <a:endParaRPr lang="de-DE" sz="2800" dirty="0" smtClean="0"/>
              </a:p>
              <a:p>
                <a:pPr marL="0" indent="0">
                  <a:buNone/>
                </a:pPr>
                <a:r>
                  <a:rPr lang="de-DE" sz="2800" b="1" dirty="0" smtClean="0">
                    <a:sym typeface="Wingdings" panose="05000000000000000000" pitchFamily="2" charset="2"/>
                  </a:rPr>
                  <a:t> Kein Nash-Gleichgewicht</a:t>
                </a:r>
                <a:endParaRPr lang="de-DE" sz="2800" b="1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285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</a:t>
            </a:r>
            <a:r>
              <a:rPr lang="de-DE" dirty="0" smtClean="0"/>
              <a:t>2f</a:t>
            </a:r>
            <a:r>
              <a:rPr lang="de-DE" dirty="0" smtClean="0"/>
              <a:t>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  <a:tabLst>
                    <a:tab pos="3313113" algn="l"/>
                  </a:tabLst>
                </a:pPr>
                <a:r>
                  <a:rPr lang="de-DE" sz="2800" dirty="0" smtClean="0"/>
                  <a:t>Bestimmen Sie das Nash-Gleichgewicht in reinen Strategien. </a:t>
                </a:r>
                <a:br>
                  <a:rPr lang="de-DE" sz="2800" dirty="0" smtClean="0"/>
                </a:br>
                <a:endParaRPr lang="de-DE" sz="2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de-DE" sz="28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de-DE" sz="2800" b="1" i="1" smtClean="0">
                        <a:latin typeface="Cambria Math"/>
                      </a:rPr>
                      <m:t>=</m:t>
                    </m:r>
                    <m:r>
                      <a:rPr lang="de-DE" sz="2800" b="1" i="1" smtClean="0">
                        <a:latin typeface="Cambria Math"/>
                      </a:rPr>
                      <m:t>𝟎</m:t>
                    </m:r>
                    <m:r>
                      <a:rPr lang="de-DE" sz="2800" b="1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de-DE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de-DE" sz="28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de-DE" sz="2800" b="1" i="1" smtClean="0">
                        <a:latin typeface="Cambria Math"/>
                      </a:rPr>
                      <m:t>=</m:t>
                    </m:r>
                    <m:r>
                      <a:rPr lang="de-DE" sz="2800" b="1" i="1" smtClean="0">
                        <a:latin typeface="Cambria Math"/>
                      </a:rPr>
                      <m:t>𝒄</m:t>
                    </m:r>
                  </m:oMath>
                </a14:m>
                <a:endParaRPr lang="de-DE" sz="2800" b="1" dirty="0" smtClean="0"/>
              </a:p>
              <a:p>
                <a:pPr marL="0" indent="0">
                  <a:buNone/>
                </a:pPr>
                <a:endParaRPr lang="de-DE" sz="2800" dirty="0" smtClean="0"/>
              </a:p>
              <a:p>
                <a:pPr marL="0" indent="0">
                  <a:buNone/>
                </a:pPr>
                <a:r>
                  <a:rPr lang="de-DE" sz="2800" dirty="0" smtClean="0"/>
                  <a:t>Analog zu eben:</a:t>
                </a:r>
                <a:br>
                  <a:rPr lang="de-DE" sz="2800" dirty="0" smtClean="0"/>
                </a:br>
                <a:r>
                  <a:rPr lang="de-DE" sz="2800" b="1" dirty="0" smtClean="0">
                    <a:sym typeface="Wingdings" panose="05000000000000000000" pitchFamily="2" charset="2"/>
                  </a:rPr>
                  <a:t> Kein Nash-Gleichgewicht</a:t>
                </a:r>
                <a:endParaRPr lang="de-DE" sz="2800" b="1" dirty="0" smtClean="0"/>
              </a:p>
              <a:p>
                <a:pPr marL="0" indent="0">
                  <a:buNone/>
                </a:pPr>
                <a:endParaRPr lang="de-DE" sz="280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84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Aufgabe </a:t>
            </a:r>
            <a:r>
              <a:rPr lang="de-DE" altLang="de-DE" dirty="0" smtClean="0"/>
              <a:t>2a</a:t>
            </a:r>
            <a:r>
              <a:rPr lang="de-DE" altLang="de-DE" dirty="0" smtClean="0"/>
              <a:t>)</a:t>
            </a:r>
          </a:p>
        </p:txBody>
      </p:sp>
      <p:sp>
        <p:nvSpPr>
          <p:cNvPr id="3075" name="Inhaltsplatzhalt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FontTx/>
              <a:buNone/>
            </a:pPr>
            <a:r>
              <a:rPr lang="de-DE" sz="2800" dirty="0" smtClean="0"/>
              <a:t>Strikt dominante </a:t>
            </a:r>
            <a:r>
              <a:rPr lang="de-DE" sz="2800" dirty="0"/>
              <a:t>Strategie </a:t>
            </a:r>
            <a:r>
              <a:rPr lang="de-DE" sz="2800" dirty="0" smtClean="0"/>
              <a:t>für Spieler 1:</a:t>
            </a:r>
          </a:p>
          <a:p>
            <a:pPr marL="0" indent="0" eaLnBrk="1" hangingPunct="1">
              <a:buFontTx/>
              <a:buNone/>
            </a:pPr>
            <a:endParaRPr lang="de-DE" altLang="de-DE" sz="2800" dirty="0"/>
          </a:p>
          <a:p>
            <a:pPr marL="0" indent="0" eaLnBrk="1" hangingPunct="1">
              <a:buFontTx/>
              <a:buNone/>
            </a:pPr>
            <a:endParaRPr lang="de-DE" altLang="de-DE" sz="2800" dirty="0" smtClean="0"/>
          </a:p>
          <a:p>
            <a:pPr marL="0" indent="0" eaLnBrk="1" hangingPunct="1">
              <a:buFontTx/>
              <a:buNone/>
            </a:pPr>
            <a:endParaRPr lang="de-DE" altLang="de-DE" sz="2800" dirty="0"/>
          </a:p>
          <a:p>
            <a:pPr marL="0" indent="0" eaLnBrk="1" hangingPunct="1">
              <a:buFontTx/>
              <a:buNone/>
            </a:pPr>
            <a:endParaRPr lang="de-DE" altLang="de-DE" sz="2800" dirty="0" smtClean="0"/>
          </a:p>
          <a:p>
            <a:pPr marL="0" indent="0" eaLnBrk="1" hangingPunct="1">
              <a:buFontTx/>
              <a:buNone/>
            </a:pPr>
            <a:endParaRPr lang="de-DE" altLang="de-DE" sz="2800" dirty="0"/>
          </a:p>
          <a:p>
            <a:pPr marL="0" indent="0" eaLnBrk="1" hangingPunct="1">
              <a:buFontTx/>
              <a:buNone/>
            </a:pPr>
            <a:endParaRPr lang="de-DE" altLang="de-DE" sz="2800" dirty="0" smtClean="0"/>
          </a:p>
          <a:p>
            <a:pPr marL="0" indent="0" eaLnBrk="1" hangingPunct="1">
              <a:buFontTx/>
              <a:buNone/>
            </a:pPr>
            <a:r>
              <a:rPr lang="de-DE" altLang="de-DE" sz="2800" dirty="0" smtClean="0"/>
              <a:t/>
            </a:r>
            <a:br>
              <a:rPr lang="de-DE" altLang="de-DE" sz="2800" dirty="0" smtClean="0"/>
            </a:br>
            <a:r>
              <a:rPr lang="de-DE" altLang="de-DE" sz="2800" dirty="0" smtClean="0">
                <a:sym typeface="Wingdings" panose="05000000000000000000" pitchFamily="2" charset="2"/>
              </a:rPr>
              <a:t> </a:t>
            </a:r>
            <a:r>
              <a:rPr lang="de-DE" altLang="de-DE" sz="2800" dirty="0" smtClean="0"/>
              <a:t>Strikt dominante Strategie: c</a:t>
            </a:r>
            <a:endParaRPr lang="de-DE" altLang="de-DE" sz="2800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2765796" y="3284984"/>
            <a:ext cx="3606404" cy="1871836"/>
            <a:chOff x="2765796" y="3284984"/>
            <a:chExt cx="3606404" cy="1871836"/>
          </a:xfrm>
        </p:grpSpPr>
        <p:pic>
          <p:nvPicPr>
            <p:cNvPr id="307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5796" y="3284984"/>
              <a:ext cx="3606404" cy="1871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hteck 1"/>
            <p:cNvSpPr/>
            <p:nvPr/>
          </p:nvSpPr>
          <p:spPr bwMode="auto">
            <a:xfrm>
              <a:off x="4597353" y="4537113"/>
              <a:ext cx="180000" cy="2520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endParaRPr>
            </a:p>
          </p:txBody>
        </p:sp>
        <p:sp>
          <p:nvSpPr>
            <p:cNvPr id="6" name="Rechteck 5"/>
            <p:cNvSpPr/>
            <p:nvPr/>
          </p:nvSpPr>
          <p:spPr bwMode="auto">
            <a:xfrm>
              <a:off x="5220072" y="4545152"/>
              <a:ext cx="180000" cy="2520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endParaRPr>
            </a:p>
          </p:txBody>
        </p:sp>
        <p:sp>
          <p:nvSpPr>
            <p:cNvPr id="7" name="Rechteck 6"/>
            <p:cNvSpPr/>
            <p:nvPr/>
          </p:nvSpPr>
          <p:spPr bwMode="auto">
            <a:xfrm>
              <a:off x="5832160" y="4545152"/>
              <a:ext cx="180000" cy="2520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2915816" y="4220902"/>
              <a:ext cx="1044000" cy="2520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526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</a:t>
            </a:r>
            <a:r>
              <a:rPr lang="de-DE" dirty="0" smtClean="0"/>
              <a:t>2f</a:t>
            </a:r>
            <a:r>
              <a:rPr lang="de-DE" dirty="0" smtClean="0"/>
              <a:t>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91264" cy="4525963"/>
              </a:xfrm>
            </p:spPr>
            <p:txBody>
              <a:bodyPr/>
              <a:lstStyle/>
              <a:p>
                <a:pPr marL="0" indent="0">
                  <a:buNone/>
                  <a:tabLst>
                    <a:tab pos="3313113" algn="l"/>
                  </a:tabLst>
                </a:pPr>
                <a:r>
                  <a:rPr lang="de-DE" sz="2800" dirty="0" smtClean="0"/>
                  <a:t>Bestimmen Sie das Nash-Gleichgewicht in reinen Strategien. </a:t>
                </a:r>
                <a:br>
                  <a:rPr lang="de-DE" sz="2800" dirty="0" smtClean="0"/>
                </a:br>
                <a:endParaRPr lang="de-DE" sz="2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de-DE" sz="28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de-DE" sz="2800" b="1" i="1" smtClean="0">
                        <a:latin typeface="Cambria Math"/>
                      </a:rPr>
                      <m:t>=</m:t>
                    </m:r>
                    <m:r>
                      <a:rPr lang="de-DE" sz="2800" b="1" i="1" smtClean="0">
                        <a:latin typeface="Cambria Math"/>
                      </a:rPr>
                      <m:t>𝒄</m:t>
                    </m:r>
                    <m:r>
                      <a:rPr lang="de-DE" sz="2800" b="1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de-DE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de-DE" sz="28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de-DE" sz="2800" b="1" i="1" smtClean="0">
                        <a:latin typeface="Cambria Math"/>
                      </a:rPr>
                      <m:t>=</m:t>
                    </m:r>
                    <m:r>
                      <a:rPr lang="de-DE" sz="2800" b="1" i="1" smtClean="0">
                        <a:latin typeface="Cambria Math"/>
                      </a:rPr>
                      <m:t>𝒄</m:t>
                    </m:r>
                  </m:oMath>
                </a14:m>
                <a:endParaRPr lang="de-DE" sz="2800" b="1" dirty="0" smtClean="0"/>
              </a:p>
              <a:p>
                <a:pPr marL="0" indent="0">
                  <a:buNone/>
                </a:pPr>
                <a:endParaRPr lang="de-DE" sz="2800" dirty="0" smtClean="0"/>
              </a:p>
              <a:p>
                <a:pPr marL="0" indent="0">
                  <a:buNone/>
                </a:pPr>
                <a:r>
                  <a:rPr lang="de-DE" sz="2800" dirty="0" smtClean="0">
                    <a:solidFill>
                      <a:srgbClr val="FF0000"/>
                    </a:solidFill>
                  </a:rPr>
                  <a:t>Firma 1:   </a:t>
                </a:r>
                <a:r>
                  <a:rPr lang="de-DE" sz="2800" dirty="0" smtClean="0"/>
                  <a:t>aktueller Gewinn: 0</a:t>
                </a:r>
              </a:p>
              <a:p>
                <a:pPr>
                  <a:tabLst>
                    <a:tab pos="2695575" algn="l"/>
                  </a:tabLst>
                </a:pPr>
                <a:r>
                  <a:rPr lang="de-DE" sz="2800" dirty="0" smtClean="0"/>
                  <a:t>Preis anheben 	</a:t>
                </a:r>
                <a:r>
                  <a:rPr lang="de-DE" sz="2800" dirty="0" smtClean="0">
                    <a:sym typeface="Wingdings" panose="05000000000000000000" pitchFamily="2" charset="2"/>
                  </a:rPr>
                  <a:t> Gewinn 0</a:t>
                </a:r>
              </a:p>
              <a:p>
                <a:pPr>
                  <a:tabLst>
                    <a:tab pos="2695575" algn="l"/>
                  </a:tabLst>
                </a:pPr>
                <a:r>
                  <a:rPr lang="de-DE" sz="2800" dirty="0" smtClean="0">
                    <a:sym typeface="Wingdings" panose="05000000000000000000" pitchFamily="2" charset="2"/>
                  </a:rPr>
                  <a:t>Preis senken  </a:t>
                </a:r>
                <a:r>
                  <a:rPr lang="de-DE" sz="2800" dirty="0">
                    <a:sym typeface="Wingdings" panose="05000000000000000000" pitchFamily="2" charset="2"/>
                  </a:rPr>
                  <a:t> </a:t>
                </a:r>
                <a:r>
                  <a:rPr lang="de-DE" sz="2800" dirty="0" smtClean="0">
                    <a:sym typeface="Wingdings" panose="05000000000000000000" pitchFamily="2" charset="2"/>
                  </a:rPr>
                  <a:t>	 Gewinn sinkt auf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/>
                        <a:sym typeface="Wingdings" panose="05000000000000000000" pitchFamily="2" charset="2"/>
                      </a:rPr>
                      <m:t>𝐷</m:t>
                    </m:r>
                    <m:r>
                      <a:rPr lang="de-DE" sz="2800" b="0" i="1" smtClean="0">
                        <a:latin typeface="Cambria Math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de-DE" sz="2800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de-DE" sz="2800" b="0" i="1" smtClean="0">
                            <a:latin typeface="Cambria Math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de-DE" sz="2800" b="0" i="1" smtClean="0">
                        <a:latin typeface="Cambria Math"/>
                        <a:sym typeface="Wingdings" panose="05000000000000000000" pitchFamily="2" charset="2"/>
                      </a:rPr>
                      <m:t>−</m:t>
                    </m:r>
                    <m:r>
                      <a:rPr lang="de-DE" sz="2800" b="0" i="1" smtClean="0">
                        <a:latin typeface="Cambria Math"/>
                        <a:sym typeface="Wingdings" panose="05000000000000000000" pitchFamily="2" charset="2"/>
                      </a:rPr>
                      <m:t>𝑐</m:t>
                    </m:r>
                    <m:r>
                      <a:rPr lang="de-DE" sz="2800" b="0" i="1" smtClean="0">
                        <a:latin typeface="Cambria Math"/>
                        <a:sym typeface="Wingdings" panose="05000000000000000000" pitchFamily="2" charset="2"/>
                      </a:rPr>
                      <m:t>)&lt;0</m:t>
                    </m:r>
                  </m:oMath>
                </a14:m>
                <a:endParaRPr lang="de-DE" sz="280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91264" cy="4525963"/>
              </a:xfrm>
              <a:blipFill rotWithShape="1">
                <a:blip r:embed="rId2"/>
                <a:stretch>
                  <a:fillRect l="-1471" t="-1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843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</a:t>
            </a:r>
            <a:r>
              <a:rPr lang="de-DE" dirty="0" smtClean="0"/>
              <a:t>2f</a:t>
            </a:r>
            <a:r>
              <a:rPr lang="de-DE" dirty="0" smtClean="0"/>
              <a:t>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  <a:tabLst>
                    <a:tab pos="3313113" algn="l"/>
                  </a:tabLst>
                </a:pPr>
                <a:r>
                  <a:rPr lang="de-DE" sz="2800" dirty="0" smtClean="0"/>
                  <a:t>Bestimmen Sie das Nash-Gleichgewicht in reinen Strategien. </a:t>
                </a:r>
                <a:br>
                  <a:rPr lang="de-DE" sz="2800" dirty="0" smtClean="0"/>
                </a:br>
                <a:endParaRPr lang="de-DE" sz="2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de-DE" sz="28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de-DE" sz="2800" b="1" i="1" smtClean="0">
                        <a:latin typeface="Cambria Math"/>
                      </a:rPr>
                      <m:t>=</m:t>
                    </m:r>
                    <m:r>
                      <a:rPr lang="de-DE" sz="2800" b="1" i="1" smtClean="0">
                        <a:latin typeface="Cambria Math"/>
                      </a:rPr>
                      <m:t>𝒄</m:t>
                    </m:r>
                    <m:r>
                      <a:rPr lang="de-DE" sz="2800" b="1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de-DE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de-DE" sz="28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de-DE" sz="2800" b="1" i="1" smtClean="0">
                        <a:latin typeface="Cambria Math"/>
                      </a:rPr>
                      <m:t>=</m:t>
                    </m:r>
                    <m:r>
                      <a:rPr lang="de-DE" sz="2800" b="1" i="1" smtClean="0">
                        <a:latin typeface="Cambria Math"/>
                      </a:rPr>
                      <m:t>𝒄</m:t>
                    </m:r>
                  </m:oMath>
                </a14:m>
                <a:endParaRPr lang="de-DE" sz="2800" b="1" dirty="0" smtClean="0"/>
              </a:p>
              <a:p>
                <a:pPr marL="0" indent="0">
                  <a:buNone/>
                </a:pPr>
                <a:endParaRPr lang="de-DE" sz="2800" dirty="0" smtClean="0"/>
              </a:p>
              <a:p>
                <a:pPr marL="0" indent="0">
                  <a:buNone/>
                </a:pPr>
                <a:r>
                  <a:rPr lang="de-DE" sz="2800" dirty="0" smtClean="0"/>
                  <a:t>Keine Firma kann ihren Gewinn erhöhen</a:t>
                </a:r>
              </a:p>
              <a:p>
                <a:pPr marL="0" indent="0">
                  <a:buNone/>
                </a:pPr>
                <a:r>
                  <a:rPr lang="de-DE" sz="2800" b="1" dirty="0" smtClean="0">
                    <a:sym typeface="Wingdings" panose="05000000000000000000" pitchFamily="2" charset="2"/>
                  </a:rPr>
                  <a:t> Nash-Equilibrium</a:t>
                </a:r>
                <a:endParaRPr lang="de-DE" sz="2800" b="1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38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Aufgabe </a:t>
            </a:r>
            <a:r>
              <a:rPr lang="de-DE" altLang="de-DE" dirty="0" smtClean="0"/>
              <a:t>2a</a:t>
            </a:r>
            <a:r>
              <a:rPr lang="de-DE" altLang="de-DE" dirty="0" smtClean="0"/>
              <a:t>)</a:t>
            </a:r>
          </a:p>
        </p:txBody>
      </p:sp>
      <p:sp>
        <p:nvSpPr>
          <p:cNvPr id="3075" name="Inhaltsplatzhalt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FontTx/>
              <a:buNone/>
            </a:pPr>
            <a:r>
              <a:rPr lang="de-DE" sz="2800" dirty="0" smtClean="0"/>
              <a:t>Strikt dominante </a:t>
            </a:r>
            <a:r>
              <a:rPr lang="de-DE" sz="2800" dirty="0"/>
              <a:t>Strategie </a:t>
            </a:r>
            <a:r>
              <a:rPr lang="de-DE" sz="2800" dirty="0" smtClean="0"/>
              <a:t>für Spieler 2:</a:t>
            </a:r>
          </a:p>
          <a:p>
            <a:pPr marL="0" indent="0" eaLnBrk="1" hangingPunct="1">
              <a:buFontTx/>
              <a:buNone/>
            </a:pPr>
            <a:endParaRPr lang="de-DE" altLang="de-DE" sz="2800" dirty="0"/>
          </a:p>
          <a:p>
            <a:pPr marL="0" indent="0" eaLnBrk="1" hangingPunct="1">
              <a:buFontTx/>
              <a:buNone/>
            </a:pPr>
            <a:endParaRPr lang="de-DE" altLang="de-DE" sz="2800" dirty="0" smtClean="0"/>
          </a:p>
          <a:p>
            <a:pPr marL="0" indent="0" eaLnBrk="1" hangingPunct="1">
              <a:buFontTx/>
              <a:buNone/>
            </a:pPr>
            <a:endParaRPr lang="de-DE" altLang="de-DE" sz="2800" dirty="0"/>
          </a:p>
          <a:p>
            <a:pPr marL="0" indent="0" eaLnBrk="1" hangingPunct="1">
              <a:buFontTx/>
              <a:buNone/>
            </a:pPr>
            <a:endParaRPr lang="de-DE" altLang="de-DE" sz="2800" dirty="0" smtClean="0"/>
          </a:p>
          <a:p>
            <a:pPr marL="0" indent="0" eaLnBrk="1" hangingPunct="1">
              <a:buFontTx/>
              <a:buNone/>
            </a:pPr>
            <a:endParaRPr lang="de-DE" altLang="de-DE" sz="2800" dirty="0"/>
          </a:p>
          <a:p>
            <a:pPr marL="0" indent="0" eaLnBrk="1" hangingPunct="1">
              <a:buFontTx/>
              <a:buNone/>
            </a:pPr>
            <a:endParaRPr lang="de-DE" altLang="de-DE" sz="2800" dirty="0" smtClean="0"/>
          </a:p>
          <a:p>
            <a:pPr marL="0" indent="0" eaLnBrk="1" hangingPunct="1">
              <a:buFontTx/>
              <a:buNone/>
            </a:pPr>
            <a:r>
              <a:rPr lang="de-DE" altLang="de-DE" sz="2800" dirty="0" smtClean="0"/>
              <a:t/>
            </a:r>
            <a:br>
              <a:rPr lang="de-DE" altLang="de-DE" sz="2800" dirty="0" smtClean="0"/>
            </a:br>
            <a:r>
              <a:rPr lang="de-DE" altLang="de-DE" sz="2800" dirty="0" smtClean="0">
                <a:sym typeface="Wingdings" panose="05000000000000000000" pitchFamily="2" charset="2"/>
              </a:rPr>
              <a:t> </a:t>
            </a:r>
            <a:r>
              <a:rPr lang="de-DE" altLang="de-DE" sz="2800" dirty="0" smtClean="0"/>
              <a:t>keine strikt dominante Strategie</a:t>
            </a:r>
            <a:endParaRPr lang="de-DE" altLang="de-DE" sz="2800" dirty="0"/>
          </a:p>
        </p:txBody>
      </p:sp>
      <p:pic>
        <p:nvPicPr>
          <p:cNvPr id="307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798" y="3284984"/>
            <a:ext cx="3606404" cy="187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eck 1"/>
          <p:cNvSpPr/>
          <p:nvPr/>
        </p:nvSpPr>
        <p:spPr bwMode="auto">
          <a:xfrm>
            <a:off x="5420436" y="3937819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5417208" y="4247594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5429572" y="4833184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4883132" y="3321016"/>
            <a:ext cx="1044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4790079" y="3937819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5417403" y="4545152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372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Aufgabe </a:t>
            </a:r>
            <a:r>
              <a:rPr lang="de-DE" altLang="de-DE" dirty="0" smtClean="0"/>
              <a:t>2b</a:t>
            </a:r>
            <a:r>
              <a:rPr lang="de-DE" altLang="de-DE" dirty="0" smtClean="0"/>
              <a:t>)</a:t>
            </a:r>
          </a:p>
        </p:txBody>
      </p:sp>
      <p:sp>
        <p:nvSpPr>
          <p:cNvPr id="3075" name="Inhaltsplatzhalt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de-DE" sz="2800" dirty="0"/>
              <a:t>A</a:t>
            </a:r>
            <a:r>
              <a:rPr lang="de-DE" sz="2800" dirty="0" smtClean="0"/>
              <a:t>ngenommen </a:t>
            </a:r>
            <a:r>
              <a:rPr lang="de-DE" sz="2800" dirty="0"/>
              <a:t>Spieler 1 </a:t>
            </a:r>
            <a:r>
              <a:rPr lang="de-DE" sz="2800" dirty="0" smtClean="0"/>
              <a:t>w</a:t>
            </a:r>
            <a:r>
              <a:rPr lang="de-DE" sz="2800" dirty="0"/>
              <a:t>ü</a:t>
            </a:r>
            <a:r>
              <a:rPr lang="de-DE" sz="2800" dirty="0" smtClean="0"/>
              <a:t>rde </a:t>
            </a:r>
            <a:r>
              <a:rPr lang="de-DE" sz="2800" dirty="0"/>
              <a:t>d </a:t>
            </a:r>
            <a:r>
              <a:rPr lang="de-DE" sz="2800" dirty="0" smtClean="0"/>
              <a:t>wählen</a:t>
            </a:r>
            <a:r>
              <a:rPr lang="de-DE" sz="2800" dirty="0"/>
              <a:t>, was ist die beste Antwort </a:t>
            </a:r>
            <a:r>
              <a:rPr lang="de-DE" sz="2800" dirty="0" smtClean="0"/>
              <a:t>von Spieler </a:t>
            </a:r>
            <a:r>
              <a:rPr lang="de-DE" sz="2800" dirty="0"/>
              <a:t>2</a:t>
            </a:r>
            <a:r>
              <a:rPr lang="de-DE" sz="2800" dirty="0" smtClean="0"/>
              <a:t>?</a:t>
            </a:r>
          </a:p>
        </p:txBody>
      </p:sp>
      <p:pic>
        <p:nvPicPr>
          <p:cNvPr id="307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796" y="3284984"/>
            <a:ext cx="3606404" cy="187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300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Aufgabe </a:t>
            </a:r>
            <a:r>
              <a:rPr lang="de-DE" altLang="de-DE" dirty="0" smtClean="0"/>
              <a:t>2b</a:t>
            </a:r>
            <a:r>
              <a:rPr lang="de-DE" altLang="de-DE" dirty="0" smtClean="0"/>
              <a:t>)</a:t>
            </a:r>
          </a:p>
        </p:txBody>
      </p:sp>
      <p:sp>
        <p:nvSpPr>
          <p:cNvPr id="3075" name="Inhaltsplatzhalt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de-DE" sz="2800" dirty="0"/>
              <a:t>A</a:t>
            </a:r>
            <a:r>
              <a:rPr lang="de-DE" sz="2800" dirty="0" smtClean="0"/>
              <a:t>ngenommen </a:t>
            </a:r>
            <a:r>
              <a:rPr lang="de-DE" sz="2800" dirty="0"/>
              <a:t>Spieler 1 </a:t>
            </a:r>
            <a:r>
              <a:rPr lang="de-DE" sz="2800" dirty="0" smtClean="0"/>
              <a:t>w</a:t>
            </a:r>
            <a:r>
              <a:rPr lang="de-DE" sz="2800" dirty="0"/>
              <a:t>ü</a:t>
            </a:r>
            <a:r>
              <a:rPr lang="de-DE" sz="2800" dirty="0" smtClean="0"/>
              <a:t>rde </a:t>
            </a:r>
            <a:r>
              <a:rPr lang="de-DE" sz="2800" dirty="0"/>
              <a:t>d </a:t>
            </a:r>
            <a:r>
              <a:rPr lang="de-DE" sz="2800" dirty="0" smtClean="0"/>
              <a:t>wählen</a:t>
            </a:r>
            <a:r>
              <a:rPr lang="de-DE" sz="2800" dirty="0"/>
              <a:t>, was ist die beste Antwort </a:t>
            </a:r>
            <a:r>
              <a:rPr lang="de-DE" sz="2800" dirty="0" smtClean="0"/>
              <a:t>von Spieler </a:t>
            </a:r>
            <a:r>
              <a:rPr lang="de-DE" sz="2800" dirty="0"/>
              <a:t>2</a:t>
            </a:r>
            <a:r>
              <a:rPr lang="de-DE" sz="2800" dirty="0" smtClean="0"/>
              <a:t>?</a:t>
            </a:r>
          </a:p>
          <a:p>
            <a:pPr marL="0" indent="0">
              <a:buNone/>
            </a:pPr>
            <a:endParaRPr lang="de-DE" altLang="de-DE" sz="2800" dirty="0"/>
          </a:p>
          <a:p>
            <a:pPr marL="0" indent="0">
              <a:buNone/>
            </a:pPr>
            <a:endParaRPr lang="de-DE" altLang="de-DE" sz="2800" dirty="0" smtClean="0"/>
          </a:p>
          <a:p>
            <a:pPr marL="0" indent="0">
              <a:buNone/>
            </a:pPr>
            <a:endParaRPr lang="de-DE" altLang="de-DE" sz="2800" dirty="0"/>
          </a:p>
          <a:p>
            <a:pPr marL="0" indent="0">
              <a:buNone/>
            </a:pPr>
            <a:endParaRPr lang="de-DE" altLang="de-DE" sz="2800" dirty="0" smtClean="0"/>
          </a:p>
          <a:p>
            <a:pPr marL="0" indent="0">
              <a:buNone/>
            </a:pPr>
            <a:endParaRPr lang="de-DE" altLang="de-DE" sz="2800" dirty="0"/>
          </a:p>
          <a:p>
            <a:pPr marL="0" indent="0">
              <a:buNone/>
            </a:pPr>
            <a:endParaRPr lang="de-DE" altLang="de-DE" sz="2800" dirty="0" smtClean="0"/>
          </a:p>
          <a:p>
            <a:pPr marL="0" indent="0">
              <a:buNone/>
            </a:pPr>
            <a:r>
              <a:rPr lang="de-DE" altLang="de-DE" sz="2800" dirty="0" smtClean="0">
                <a:sym typeface="Wingdings" panose="05000000000000000000" pitchFamily="2" charset="2"/>
              </a:rPr>
              <a:t>  </a:t>
            </a:r>
            <a:r>
              <a:rPr lang="de-DE" altLang="de-DE" sz="2800" dirty="0" smtClean="0"/>
              <a:t>Beste Antwort von Spieler 2: y</a:t>
            </a:r>
          </a:p>
        </p:txBody>
      </p:sp>
      <p:pic>
        <p:nvPicPr>
          <p:cNvPr id="307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796" y="3284984"/>
            <a:ext cx="3606404" cy="187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5"/>
          <p:cNvSpPr/>
          <p:nvPr/>
        </p:nvSpPr>
        <p:spPr bwMode="auto">
          <a:xfrm>
            <a:off x="4500184" y="4833184"/>
            <a:ext cx="1836000" cy="288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5436096" y="4850436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498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Aufgabe 2c)</a:t>
            </a:r>
            <a:endParaRPr lang="de-DE" altLang="de-DE" dirty="0" smtClean="0"/>
          </a:p>
        </p:txBody>
      </p:sp>
      <p:sp>
        <p:nvSpPr>
          <p:cNvPr id="3075" name="Inhaltsplatzhalt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FontTx/>
              <a:buNone/>
            </a:pPr>
            <a:r>
              <a:rPr lang="de-DE" sz="2800" dirty="0"/>
              <a:t>Bestimmen Sie die Nash-Gleichgewichte in reinen </a:t>
            </a:r>
            <a:r>
              <a:rPr lang="de-DE" sz="2800" dirty="0" smtClean="0"/>
              <a:t>Strategien.</a:t>
            </a:r>
            <a:endParaRPr lang="de-DE" altLang="de-DE" sz="2800" dirty="0" smtClean="0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796" y="3284984"/>
            <a:ext cx="3606404" cy="187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834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Aufgabe </a:t>
            </a:r>
            <a:r>
              <a:rPr lang="de-DE" altLang="de-DE" dirty="0" smtClean="0"/>
              <a:t>2c</a:t>
            </a:r>
            <a:r>
              <a:rPr lang="de-DE" altLang="de-DE" dirty="0" smtClean="0"/>
              <a:t>)</a:t>
            </a:r>
          </a:p>
        </p:txBody>
      </p:sp>
      <p:sp>
        <p:nvSpPr>
          <p:cNvPr id="3075" name="Inhaltsplatzhalt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FontTx/>
              <a:buNone/>
            </a:pPr>
            <a:r>
              <a:rPr lang="de-DE" sz="2800" dirty="0"/>
              <a:t>Bestimmen Sie die Nash-Gleichgewichte in reinen </a:t>
            </a:r>
            <a:r>
              <a:rPr lang="de-DE" sz="2800" dirty="0" smtClean="0"/>
              <a:t>Strategien.</a:t>
            </a:r>
          </a:p>
          <a:p>
            <a:pPr marL="0" indent="0" eaLnBrk="1" hangingPunct="1">
              <a:buFontTx/>
              <a:buNone/>
            </a:pPr>
            <a:endParaRPr lang="de-DE" altLang="de-DE" sz="2800" dirty="0"/>
          </a:p>
          <a:p>
            <a:pPr marL="0" indent="0" eaLnBrk="1" hangingPunct="1">
              <a:buFontTx/>
              <a:buNone/>
            </a:pPr>
            <a:endParaRPr lang="de-DE" altLang="de-DE" sz="2800" dirty="0" smtClean="0"/>
          </a:p>
          <a:p>
            <a:pPr marL="0" indent="0" eaLnBrk="1" hangingPunct="1">
              <a:buFontTx/>
              <a:buNone/>
            </a:pPr>
            <a:endParaRPr lang="de-DE" altLang="de-DE" sz="2800" dirty="0"/>
          </a:p>
          <a:p>
            <a:pPr marL="0" indent="0" eaLnBrk="1" hangingPunct="1">
              <a:buFontTx/>
              <a:buNone/>
            </a:pPr>
            <a:endParaRPr lang="de-DE" altLang="de-DE" sz="2800" dirty="0" smtClean="0"/>
          </a:p>
          <a:p>
            <a:pPr marL="0" indent="0" eaLnBrk="1" hangingPunct="1">
              <a:buFontTx/>
              <a:buNone/>
            </a:pPr>
            <a:endParaRPr lang="de-DE" altLang="de-DE" sz="2800" dirty="0"/>
          </a:p>
          <a:p>
            <a:pPr marL="0" indent="0" eaLnBrk="1" hangingPunct="1">
              <a:buFontTx/>
              <a:buNone/>
            </a:pPr>
            <a:endParaRPr lang="de-DE" altLang="de-DE" sz="2800" dirty="0" smtClean="0"/>
          </a:p>
          <a:p>
            <a:pPr marL="0" indent="0" eaLnBrk="1" hangingPunct="1">
              <a:buFontTx/>
              <a:buNone/>
            </a:pPr>
            <a:r>
              <a:rPr lang="de-DE" altLang="de-DE" sz="2800" dirty="0" smtClean="0">
                <a:sym typeface="Wingdings" panose="05000000000000000000" pitchFamily="2" charset="2"/>
              </a:rPr>
              <a:t>  Nash-Gleichgewicht bei &lt;</a:t>
            </a:r>
            <a:r>
              <a:rPr lang="de-DE" altLang="de-DE" sz="2800" dirty="0" err="1" smtClean="0">
                <a:sym typeface="Wingdings" panose="05000000000000000000" pitchFamily="2" charset="2"/>
              </a:rPr>
              <a:t>c,y</a:t>
            </a:r>
            <a:r>
              <a:rPr lang="de-DE" altLang="de-DE" sz="2800" dirty="0" smtClean="0">
                <a:sym typeface="Wingdings" panose="05000000000000000000" pitchFamily="2" charset="2"/>
              </a:rPr>
              <a:t>&gt;</a:t>
            </a:r>
            <a:endParaRPr lang="de-DE" altLang="de-DE" sz="2800" dirty="0" smtClean="0"/>
          </a:p>
        </p:txBody>
      </p:sp>
      <p:pic>
        <p:nvPicPr>
          <p:cNvPr id="307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796" y="3284984"/>
            <a:ext cx="3606404" cy="187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5"/>
          <p:cNvSpPr/>
          <p:nvPr/>
        </p:nvSpPr>
        <p:spPr bwMode="auto">
          <a:xfrm>
            <a:off x="4597353" y="4537113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5211446" y="4545152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5832160" y="4545152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4788024" y="3941682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5417364" y="3941682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5417364" y="4239868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5417364" y="4545152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4" name="Rechteck 13"/>
          <p:cNvSpPr/>
          <p:nvPr/>
        </p:nvSpPr>
        <p:spPr bwMode="auto">
          <a:xfrm>
            <a:off x="5417364" y="4833184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2915816" y="4220902"/>
            <a:ext cx="1044000" cy="252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4896152" y="3329642"/>
            <a:ext cx="1044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573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Aufgabe </a:t>
            </a:r>
            <a:r>
              <a:rPr lang="de-DE" altLang="de-DE" dirty="0"/>
              <a:t>2</a:t>
            </a:r>
            <a:r>
              <a:rPr lang="de-DE" altLang="de-DE" dirty="0" smtClean="0"/>
              <a:t>d</a:t>
            </a:r>
            <a:r>
              <a:rPr lang="de-DE" altLang="de-DE" dirty="0" smtClean="0"/>
              <a:t>)</a:t>
            </a:r>
          </a:p>
        </p:txBody>
      </p:sp>
      <p:sp>
        <p:nvSpPr>
          <p:cNvPr id="3075" name="Inhaltsplatzhalt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sz="2800" dirty="0"/>
              <a:t>Hat das Spiel eine dominante Strategie?</a:t>
            </a:r>
          </a:p>
          <a:p>
            <a:r>
              <a:rPr lang="de-DE" sz="2800" dirty="0"/>
              <a:t>Bestimmen Sie das oder die </a:t>
            </a:r>
            <a:r>
              <a:rPr lang="de-DE" sz="2800" dirty="0" smtClean="0"/>
              <a:t>Nash-</a:t>
            </a:r>
            <a:r>
              <a:rPr lang="de-DE" sz="2800" dirty="0" err="1" smtClean="0"/>
              <a:t>Equilibria</a:t>
            </a:r>
            <a:r>
              <a:rPr lang="de-DE" sz="2800" dirty="0" smtClean="0"/>
              <a:t>. </a:t>
            </a:r>
            <a:r>
              <a:rPr lang="de-DE" sz="2800" dirty="0"/>
              <a:t>Welche Methode haben Sie angewandt?</a:t>
            </a:r>
            <a:endParaRPr lang="de-DE" altLang="de-DE" sz="2800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000" y="3284984"/>
            <a:ext cx="3600000" cy="1582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84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762</Words>
  <Application>Microsoft Office PowerPoint</Application>
  <PresentationFormat>Bildschirmpräsentation (4:3)</PresentationFormat>
  <Paragraphs>260</Paragraphs>
  <Slides>31</Slides>
  <Notes>17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2" baseType="lpstr">
      <vt:lpstr>Leere Präsentation</vt:lpstr>
      <vt:lpstr>Selbstorganisierende adaptive Systeme</vt:lpstr>
      <vt:lpstr>Aufgabe 2a)</vt:lpstr>
      <vt:lpstr>Aufgabe 2a)</vt:lpstr>
      <vt:lpstr>Aufgabe 2a)</vt:lpstr>
      <vt:lpstr>Aufgabe 2b)</vt:lpstr>
      <vt:lpstr>Aufgabe 2b)</vt:lpstr>
      <vt:lpstr>Aufgabe 2c)</vt:lpstr>
      <vt:lpstr>Aufgabe 2c)</vt:lpstr>
      <vt:lpstr>Aufgabe 2d)</vt:lpstr>
      <vt:lpstr>Aufgabe 2d)</vt:lpstr>
      <vt:lpstr>Aufgabe 2d)</vt:lpstr>
      <vt:lpstr>Aufgabe 2d)</vt:lpstr>
      <vt:lpstr>Aufgabe 2e)</vt:lpstr>
      <vt:lpstr>Aufgabe 2e)</vt:lpstr>
      <vt:lpstr>Aufgabe 2e)</vt:lpstr>
      <vt:lpstr>Aufgabe 2e)</vt:lpstr>
      <vt:lpstr>Aufgabe 2e)</vt:lpstr>
      <vt:lpstr>Aufgabe 2e)</vt:lpstr>
      <vt:lpstr>Aufgabe 2e)</vt:lpstr>
      <vt:lpstr>Aufgabe 2e)</vt:lpstr>
      <vt:lpstr>Aufgabe 2e)</vt:lpstr>
      <vt:lpstr>Aufgabe 2f)</vt:lpstr>
      <vt:lpstr>Aufgabe 2f)</vt:lpstr>
      <vt:lpstr>Aufgabe 2f)</vt:lpstr>
      <vt:lpstr>Aufgabe 2f)</vt:lpstr>
      <vt:lpstr>Aufgabe 2f)</vt:lpstr>
      <vt:lpstr>Aufgabe 2f)</vt:lpstr>
      <vt:lpstr>Aufgabe 2f)</vt:lpstr>
      <vt:lpstr>Aufgabe 2f)</vt:lpstr>
      <vt:lpstr>Aufgabe 2f)</vt:lpstr>
      <vt:lpstr>Aufgabe 2f)</vt:lpstr>
    </vt:vector>
  </TitlesOfParts>
  <Company>Thomas Ottmann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Ottmann</dc:creator>
  <cp:lastModifiedBy>Carola Gajek</cp:lastModifiedBy>
  <cp:revision>37</cp:revision>
  <dcterms:created xsi:type="dcterms:W3CDTF">2010-04-06T07:30:39Z</dcterms:created>
  <dcterms:modified xsi:type="dcterms:W3CDTF">2016-11-18T12:47:24Z</dcterms:modified>
</cp:coreProperties>
</file>