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3" r:id="rId27"/>
    <p:sldId id="286" r:id="rId28"/>
    <p:sldId id="287" r:id="rId29"/>
    <p:sldId id="282" r:id="rId30"/>
    <p:sldId id="281" r:id="rId31"/>
    <p:sldId id="288" r:id="rId3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CF"/>
    <a:srgbClr val="489324"/>
    <a:srgbClr val="0087C1"/>
    <a:srgbClr val="D4002D"/>
    <a:srgbClr val="EB690B"/>
    <a:srgbClr val="F6A800"/>
    <a:srgbClr val="AD007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3524" autoAdjust="0"/>
  </p:normalViewPr>
  <p:slideViewPr>
    <p:cSldViewPr>
      <p:cViewPr>
        <p:scale>
          <a:sx n="80" d="100"/>
          <a:sy n="80" d="100"/>
        </p:scale>
        <p:origin x="-272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615586-FC4B-4C2A-8A6B-335BEED66FF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29854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65CFBD87-FE1A-4C0F-8770-84AEBBA08C26}" type="slidenum">
              <a:rPr lang="de-DE" altLang="de-DE" sz="1200" smtClean="0"/>
              <a:pPr/>
              <a:t>1</a:t>
            </a:fld>
            <a:endParaRPr lang="de-DE" altLang="de-DE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Analog zu Aufgabe 1a)</a:t>
            </a:r>
          </a:p>
          <a:p>
            <a:r>
              <a:rPr lang="de-DE" altLang="de-DE" dirty="0" smtClean="0"/>
              <a:t>Aus Sicht</a:t>
            </a:r>
            <a:r>
              <a:rPr lang="de-DE" altLang="de-DE" baseline="0" dirty="0" smtClean="0"/>
              <a:t> von Spieler 1:</a:t>
            </a:r>
            <a:endParaRPr lang="de-DE" altLang="de-DE" dirty="0" smtClean="0"/>
          </a:p>
          <a:p>
            <a:r>
              <a:rPr lang="de-DE" altLang="de-DE" dirty="0" smtClean="0"/>
              <a:t>Angenommen </a:t>
            </a:r>
            <a:r>
              <a:rPr lang="de-DE" altLang="de-DE" dirty="0" err="1" smtClean="0"/>
              <a:t>Sp</a:t>
            </a:r>
            <a:r>
              <a:rPr lang="de-DE" altLang="de-DE" dirty="0" smtClean="0"/>
              <a:t> 2 wählt L, dann</a:t>
            </a:r>
            <a:r>
              <a:rPr lang="de-DE" altLang="de-DE" baseline="0" dirty="0" smtClean="0"/>
              <a:t> für </a:t>
            </a:r>
            <a:r>
              <a:rPr lang="de-DE" altLang="de-DE" baseline="0" dirty="0" err="1" smtClean="0"/>
              <a:t>Sp</a:t>
            </a:r>
            <a:r>
              <a:rPr lang="de-DE" altLang="de-DE" baseline="0" dirty="0" smtClean="0"/>
              <a:t> 1 beste Wahl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M, …………………………………..</a:t>
            </a:r>
            <a:r>
              <a:rPr lang="de-DE" altLang="de-DE" baseline="0" dirty="0" smtClean="0"/>
              <a:t> 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R, ………………………………….. D</a:t>
            </a:r>
            <a:endParaRPr lang="de-DE" altLang="de-DE" baseline="0" dirty="0" smtClean="0"/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Keine dominante Strategie</a:t>
            </a:r>
            <a:endParaRPr lang="de-DE" altLang="de-DE" baseline="0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10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Aus Sicht</a:t>
            </a:r>
            <a:r>
              <a:rPr lang="de-DE" altLang="de-DE" baseline="0" dirty="0" smtClean="0"/>
              <a:t> von Spieler 2:</a:t>
            </a:r>
            <a:endParaRPr lang="de-DE" altLang="de-DE" dirty="0" smtClean="0"/>
          </a:p>
          <a:p>
            <a:r>
              <a:rPr lang="de-DE" altLang="de-DE" dirty="0" smtClean="0"/>
              <a:t>Angenommen </a:t>
            </a:r>
            <a:r>
              <a:rPr lang="de-DE" altLang="de-DE" dirty="0" err="1" smtClean="0"/>
              <a:t>Sp</a:t>
            </a:r>
            <a:r>
              <a:rPr lang="de-DE" altLang="de-DE" dirty="0" smtClean="0"/>
              <a:t> 1 wählt U, dann</a:t>
            </a:r>
            <a:r>
              <a:rPr lang="de-DE" altLang="de-DE" baseline="0" dirty="0" smtClean="0"/>
              <a:t> für </a:t>
            </a:r>
            <a:r>
              <a:rPr lang="de-DE" altLang="de-DE" baseline="0" dirty="0" err="1" smtClean="0"/>
              <a:t>Sp</a:t>
            </a:r>
            <a:r>
              <a:rPr lang="de-DE" altLang="de-DE" baseline="0" dirty="0" smtClean="0"/>
              <a:t> 1 beste Wahl 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C, …………………………………..</a:t>
            </a:r>
            <a:r>
              <a:rPr lang="de-DE" altLang="de-DE" baseline="0" dirty="0" smtClean="0"/>
              <a:t> 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………………………………….. D, ………………………………….. R</a:t>
            </a:r>
            <a:endParaRPr lang="de-DE" altLang="de-DE" baseline="0" dirty="0" smtClean="0"/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Keine dominante Strategie</a:t>
            </a:r>
            <a:endParaRPr lang="de-DE" altLang="de-DE" baseline="0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11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Methode: beste Antwort</a:t>
            </a:r>
          </a:p>
          <a:p>
            <a:r>
              <a:rPr lang="de-DE" altLang="de-DE" dirty="0" smtClean="0"/>
              <a:t>Dazu</a:t>
            </a:r>
            <a:r>
              <a:rPr lang="de-DE" altLang="de-DE" baseline="0" dirty="0" smtClean="0"/>
              <a:t> einfach die Markierungen für Spieler 1 und Spieler 2 zusammen auftragen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</a:t>
            </a:r>
            <a:r>
              <a:rPr lang="de-DE" altLang="de-DE" baseline="0" dirty="0" err="1" smtClean="0">
                <a:sym typeface="Wingdings" panose="05000000000000000000" pitchFamily="2" charset="2"/>
              </a:rPr>
              <a:t>Equilibirum</a:t>
            </a:r>
            <a:r>
              <a:rPr lang="de-DE" altLang="de-DE" baseline="0" dirty="0" smtClean="0">
                <a:sym typeface="Wingdings" panose="05000000000000000000" pitchFamily="2" charset="2"/>
              </a:rPr>
              <a:t>, wenn beide Werte innerhalb eines Tupels markiert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Nash-GGW bei &lt;D,R&gt;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12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Spieler</a:t>
            </a:r>
            <a:r>
              <a:rPr lang="de-DE" baseline="0" dirty="0" smtClean="0"/>
              <a:t> 1 bekommt momentan 0.3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Wenn er einen Anteil &gt;0.3 angibt, ist die Summe beider Anteile größer 1 </a:t>
            </a:r>
            <a:r>
              <a:rPr lang="de-DE" baseline="0" dirty="0" smtClean="0">
                <a:sym typeface="Wingdings" panose="05000000000000000000" pitchFamily="2" charset="2"/>
              </a:rPr>
              <a:t> bekommt nichts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Wenn er einen Anteil &lt;0.3 angibt, bekommt er diesen geringeren Anteil  bekommt weniger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604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Spieler</a:t>
            </a:r>
            <a:r>
              <a:rPr lang="de-DE" baseline="0" dirty="0" smtClean="0"/>
              <a:t> 2 bekommt momentan 0.7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Wenn er einen Anteil &gt;0.7 angibt, ist die Summe beider Anteile größer 1 </a:t>
            </a:r>
            <a:r>
              <a:rPr lang="de-DE" baseline="0" dirty="0" smtClean="0">
                <a:sym typeface="Wingdings" panose="05000000000000000000" pitchFamily="2" charset="2"/>
              </a:rPr>
              <a:t> bekommt nichts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Wenn er einen Anteil &lt;0.7 angibt, bekommt er diesen geringeren Anteil  bekommt weniger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4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6621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Analog</a:t>
            </a:r>
            <a:r>
              <a:rPr lang="de-DE" baseline="0" dirty="0" smtClean="0"/>
              <a:t> zu Fall (0.3, 0.7)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9880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15586-FC4B-4C2A-8A6B-335BEED66FF4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662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Strikt dominante Aktion</a:t>
            </a:r>
            <a:r>
              <a:rPr lang="de-DE" altLang="de-DE" baseline="0" dirty="0" smtClean="0"/>
              <a:t> =</a:t>
            </a:r>
            <a:r>
              <a:rPr lang="de-DE" altLang="de-DE" dirty="0" smtClean="0"/>
              <a:t> für diesen Spieler</a:t>
            </a:r>
            <a:r>
              <a:rPr lang="de-DE" altLang="de-DE" baseline="0" dirty="0" smtClean="0"/>
              <a:t> (strikt) beste </a:t>
            </a:r>
            <a:r>
              <a:rPr lang="de-DE" altLang="de-DE" dirty="0" smtClean="0"/>
              <a:t>Aktion, für</a:t>
            </a:r>
            <a:r>
              <a:rPr lang="de-DE" altLang="de-DE" baseline="0" dirty="0" smtClean="0"/>
              <a:t> gegebene Aktion der anderen Spieler</a:t>
            </a:r>
          </a:p>
          <a:p>
            <a:r>
              <a:rPr lang="de-DE" altLang="de-DE" baseline="0" dirty="0" smtClean="0"/>
              <a:t>Strikt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Utility-Funktionswert muss echt größer sein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2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Für</a:t>
            </a:r>
            <a:r>
              <a:rPr lang="de-DE" altLang="de-DE" baseline="0" dirty="0" smtClean="0"/>
              <a:t> Spieler 1:</a:t>
            </a:r>
          </a:p>
          <a:p>
            <a:r>
              <a:rPr lang="de-DE" altLang="de-DE" baseline="0" dirty="0" smtClean="0"/>
              <a:t>Angenommen, Spieler 2 wählt Aktion  x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Spieler 1 bekommt besten Utility-Wert bei Aktion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y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z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c</a:t>
            </a:r>
          </a:p>
          <a:p>
            <a:endParaRPr lang="de-DE" altLang="de-DE" baseline="0" dirty="0" smtClean="0">
              <a:sym typeface="Wingdings" panose="05000000000000000000" pitchFamily="2" charset="2"/>
            </a:endParaRPr>
          </a:p>
          <a:p>
            <a:r>
              <a:rPr lang="de-DE" altLang="de-DE" dirty="0" smtClean="0">
                <a:sym typeface="Wingdings" panose="05000000000000000000" pitchFamily="2" charset="2"/>
              </a:rPr>
              <a:t> Überall</a:t>
            </a:r>
            <a:r>
              <a:rPr lang="de-DE" altLang="de-DE" baseline="0" dirty="0" smtClean="0">
                <a:sym typeface="Wingdings" panose="05000000000000000000" pitchFamily="2" charset="2"/>
              </a:rPr>
              <a:t> strikt größere Funktionswerte  strikt dominante Strategie: c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3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Für</a:t>
            </a:r>
            <a:r>
              <a:rPr lang="de-DE" altLang="de-DE" baseline="0" dirty="0" smtClean="0"/>
              <a:t> Spieler 2:</a:t>
            </a:r>
          </a:p>
          <a:p>
            <a:r>
              <a:rPr lang="de-DE" altLang="de-DE" baseline="0" dirty="0" smtClean="0"/>
              <a:t>Angenommen, Spieler 1 wählt Aktion  a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Spieler 2 bekommt beste Utility-Werte bei Aktionen x und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b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c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……………..……………………………………… d </a:t>
            </a:r>
            <a:r>
              <a:rPr lang="de-DE" altLang="de-DE" baseline="0" dirty="0" smtClean="0">
                <a:sym typeface="Wingdings" panose="05000000000000000000" pitchFamily="2" charset="2"/>
              </a:rPr>
              <a:t> ……………………………………………………………………. y</a:t>
            </a:r>
          </a:p>
          <a:p>
            <a:endParaRPr lang="de-DE" altLang="de-DE" baseline="0" dirty="0" smtClean="0">
              <a:sym typeface="Wingdings" panose="05000000000000000000" pitchFamily="2" charset="2"/>
            </a:endParaRPr>
          </a:p>
          <a:p>
            <a:r>
              <a:rPr lang="de-DE" altLang="de-DE" dirty="0" smtClean="0">
                <a:sym typeface="Wingdings" panose="05000000000000000000" pitchFamily="2" charset="2"/>
              </a:rPr>
              <a:t> In erster Zeile zwei gleichgroße Utility-Funktionswerte</a:t>
            </a:r>
            <a:r>
              <a:rPr lang="de-DE" altLang="de-DE" baseline="0" dirty="0" smtClean="0">
                <a:sym typeface="Wingdings" panose="05000000000000000000" pitchFamily="2" charset="2"/>
              </a:rPr>
              <a:t>  KEINE strikt dominante Strategie</a:t>
            </a:r>
            <a:endParaRPr lang="de-DE" altLang="de-DE" dirty="0" smtClean="0"/>
          </a:p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4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Beste</a:t>
            </a:r>
            <a:r>
              <a:rPr lang="de-DE" altLang="de-DE" baseline="0" dirty="0" smtClean="0"/>
              <a:t> Antwort = Antwort des Spielers mit höchstem Utility-Funktionswert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5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6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7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 smtClean="0"/>
              <a:t>Zur Lösung die Besten</a:t>
            </a:r>
            <a:r>
              <a:rPr lang="de-DE" altLang="de-DE" baseline="0" dirty="0" smtClean="0"/>
              <a:t> Antworten beider Spieler (siehe Aufgabe 1a) ) zusammen einzeichnen</a:t>
            </a:r>
            <a:br>
              <a:rPr lang="de-DE" altLang="de-DE" baseline="0" dirty="0" smtClean="0"/>
            </a:br>
            <a:r>
              <a:rPr lang="de-DE" altLang="de-DE" baseline="0" dirty="0" smtClean="0">
                <a:sym typeface="Wingdings" panose="05000000000000000000" pitchFamily="2" charset="2"/>
              </a:rPr>
              <a:t> Nash-Gleichgewicht, wenn beide Stellen des Tupels beste Antworten sind.</a:t>
            </a:r>
          </a:p>
          <a:p>
            <a:r>
              <a:rPr lang="de-DE" altLang="de-DE" baseline="0" dirty="0" smtClean="0">
                <a:sym typeface="Wingdings" panose="05000000000000000000" pitchFamily="2" charset="2"/>
              </a:rPr>
              <a:t> Nash-Gleichgewicht bei &lt;</a:t>
            </a:r>
            <a:r>
              <a:rPr lang="de-DE" altLang="de-DE" baseline="0" dirty="0" err="1" smtClean="0">
                <a:sym typeface="Wingdings" panose="05000000000000000000" pitchFamily="2" charset="2"/>
              </a:rPr>
              <a:t>c,y</a:t>
            </a:r>
            <a:r>
              <a:rPr lang="de-DE" altLang="de-DE" baseline="0" dirty="0" smtClean="0">
                <a:sym typeface="Wingdings" panose="05000000000000000000" pitchFamily="2" charset="2"/>
              </a:rPr>
              <a:t>&gt;</a:t>
            </a:r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8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dirty="0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fld id="{C72450B0-E4C3-4142-8D26-C1A545210996}" type="slidenum">
              <a:rPr lang="de-DE" altLang="de-DE" sz="1200" smtClean="0"/>
              <a:pPr/>
              <a:t>9</a:t>
            </a:fld>
            <a:endParaRPr lang="de-DE" altLang="de-DE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E9AC7-3337-424A-AC4F-A72C142A32B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716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35C7C-E651-476E-82E8-28659278D4E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78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5F8C4-6C15-473F-A2C1-E86D1E3AEFF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019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DF0CF-126D-4795-ABF1-6D92CD4A8E1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947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19B1E-0F44-4D72-921D-45B38844DA7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153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5AAB5-4336-415C-A838-7079FA79171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7767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D332E-A95D-4FDA-B124-FA0F2393CB7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629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CC4A0-492E-44B4-BBEC-2BD7F78DB47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43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7C725-8DDF-4236-A6DC-61FA7BF80B6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0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4EF7-CB38-427F-A0CF-37A483E46FF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60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833EC-74E5-437C-B94E-C8128BA6DF0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830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4D13E773-2FE8-42DE-95C4-1C0F81919B3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pic>
        <p:nvPicPr>
          <p:cNvPr id="1031" name="Picture 11" descr="Uni_Aug_Logo_Basis_pos_B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pPr algn="ctr" eaLnBrk="1" hangingPunct="1">
              <a:defRPr/>
            </a:pPr>
            <a:r>
              <a:rPr lang="de-DE" altLang="de-DE" sz="2800" dirty="0" smtClean="0">
                <a:solidFill>
                  <a:schemeClr val="bg1">
                    <a:lumMod val="50000"/>
                  </a:schemeClr>
                </a:solidFill>
              </a:rPr>
              <a:t>Selbstorganisierende adaptive Systeme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mtClean="0"/>
              <a:t>Übungsblatt 04</a:t>
            </a:r>
          </a:p>
          <a:p>
            <a:pPr eaLnBrk="1" hangingPunct="1"/>
            <a:r>
              <a:rPr lang="de-DE" altLang="de-DE" smtClean="0"/>
              <a:t>Aufgabe 2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ctr" eaLnBrk="1" hangingPunct="1">
              <a:defRPr/>
            </a:pPr>
            <a:r>
              <a:rPr lang="de-DE" altLang="de-DE" sz="1400" kern="0" dirty="0" smtClean="0">
                <a:solidFill>
                  <a:schemeClr val="bg1">
                    <a:lumMod val="50000"/>
                  </a:schemeClr>
                </a:solidFill>
              </a:rPr>
              <a:t>18.11.2016					</a:t>
            </a:r>
            <a:r>
              <a:rPr lang="de-DE" altLang="de-DE" sz="1400" kern="0" dirty="0" smtClean="0">
                <a:solidFill>
                  <a:schemeClr val="bg1">
                    <a:lumMod val="50000"/>
                  </a:schemeClr>
                </a:solidFill>
              </a:rPr>
              <a:t>			Gruppe 10</a:t>
            </a:r>
            <a:endParaRPr lang="de-DE" altLang="de-DE" sz="1400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1d)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</a:t>
            </a:r>
            <a:r>
              <a:rPr lang="de-DE" sz="2800" dirty="0" smtClean="0"/>
              <a:t>Strategie?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/>
              <a:t>Spieler 1: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  keine dominante Strategie</a:t>
            </a:r>
            <a:endParaRPr lang="de-DE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608024" y="424013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5220072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822635" y="4528170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6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1d)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</a:t>
            </a:r>
            <a:r>
              <a:rPr lang="de-DE" sz="2800" dirty="0" smtClean="0"/>
              <a:t>Strategie?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Spieler </a:t>
            </a:r>
            <a:r>
              <a:rPr lang="de-DE" sz="2800" dirty="0"/>
              <a:t>2</a:t>
            </a:r>
            <a:r>
              <a:rPr lang="de-DE" sz="2800" dirty="0" smtClean="0"/>
              <a:t>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smtClean="0"/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 keine dominante Strategie</a:t>
            </a:r>
            <a:endParaRPr lang="de-DE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4896152" y="334869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807074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409637" y="42306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6031210" y="4535627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7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1d)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 smtClean="0"/>
              <a:t>Bestimmen </a:t>
            </a:r>
            <a:r>
              <a:rPr lang="de-DE" sz="2800" dirty="0"/>
              <a:t>Sie das oder die Nash-</a:t>
            </a:r>
            <a:r>
              <a:rPr lang="de-DE" sz="2800" dirty="0" err="1"/>
              <a:t>Equilibria</a:t>
            </a:r>
            <a:r>
              <a:rPr lang="de-DE" sz="2800" dirty="0"/>
              <a:t>. Welche Methode haben Sie angewandt</a:t>
            </a:r>
            <a:r>
              <a:rPr lang="de-DE" sz="2800" dirty="0" smtClean="0"/>
              <a:t>?</a:t>
            </a:r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endParaRPr lang="de-DE" altLang="de-DE" sz="2800" dirty="0"/>
          </a:p>
          <a:p>
            <a:endParaRPr lang="de-DE" altLang="de-DE" sz="2800" dirty="0" smtClean="0"/>
          </a:p>
          <a:p>
            <a:pPr marL="0" indent="0"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 Nash-Equilibrium bei &lt;D,R&gt;</a:t>
            </a:r>
            <a:endParaRPr lang="de-DE" altLang="de-DE" sz="28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4608024" y="424013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220072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822635" y="4528170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896152" y="334869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807074" y="395210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09637" y="42306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031210" y="4535627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95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Gewinnaufteilung zwischen 2 Spielern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sz="2800" dirty="0" smtClean="0"/>
              </a:p>
              <a:p>
                <a:r>
                  <a:rPr lang="de-DE" sz="2800" dirty="0" smtClean="0"/>
                  <a:t>Gleichzeitige Angabe des gewünschten </a:t>
                </a:r>
                <a:br>
                  <a:rPr lang="de-DE" sz="2800" dirty="0" smtClean="0"/>
                </a:br>
                <a:r>
                  <a:rPr lang="de-DE" sz="2800" dirty="0" smtClean="0"/>
                  <a:t>Anteils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sz="2800" dirty="0" smtClean="0"/>
                  <a:t/>
                </a:r>
                <a:br>
                  <a:rPr lang="de-DE" sz="2800" dirty="0" smtClean="0"/>
                </a:br>
                <a:endParaRPr lang="de-DE" sz="1200" dirty="0" smtClean="0"/>
              </a:p>
              <a:p>
                <a:r>
                  <a:rPr lang="de-DE" sz="2800" dirty="0" smtClean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de-DE" sz="2800" dirty="0" smtClean="0"/>
                  <a:t>, dann bekommt jeder den gewünschten </a:t>
                </a:r>
                <a:r>
                  <a:rPr lang="de-DE" sz="2800" dirty="0" smtClean="0"/>
                  <a:t>Anteil</a:t>
                </a:r>
                <a:br>
                  <a:rPr lang="de-DE" sz="2800" dirty="0" smtClean="0"/>
                </a:br>
                <a:endParaRPr lang="de-DE" sz="1200" dirty="0" smtClean="0"/>
              </a:p>
              <a:p>
                <a:r>
                  <a:rPr lang="de-DE" sz="2800" dirty="0" smtClean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&gt;1</m:t>
                    </m:r>
                  </m:oMath>
                </a14:m>
                <a:r>
                  <a:rPr lang="de-DE" sz="2800" dirty="0" smtClean="0"/>
                  <a:t>, bekommen beide 0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dirty="0" smtClean="0"/>
              <a:t>(0.3, 0.7)</a:t>
            </a:r>
          </a:p>
          <a:p>
            <a:r>
              <a:rPr lang="de-DE" sz="2800" dirty="0" smtClean="0"/>
              <a:t>(0.5, 0.5)</a:t>
            </a:r>
          </a:p>
          <a:p>
            <a:r>
              <a:rPr lang="de-DE" sz="2800" dirty="0" smtClean="0"/>
              <a:t>(1.0, 1.0)</a:t>
            </a:r>
          </a:p>
        </p:txBody>
      </p:sp>
    </p:spTree>
    <p:extLst>
      <p:ext uri="{BB962C8B-B14F-4D97-AF65-F5344CB8AC3E}">
        <p14:creationId xmlns:p14="http://schemas.microsoft.com/office/powerpoint/2010/main" val="26695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FF0000"/>
                </a:solidFill>
              </a:rPr>
              <a:t>Spieler 1</a:t>
            </a:r>
            <a:r>
              <a:rPr lang="de-DE" sz="2800" dirty="0" smtClean="0">
                <a:solidFill>
                  <a:srgbClr val="FF0000"/>
                </a:solidFill>
              </a:rPr>
              <a:t>:</a:t>
            </a:r>
            <a:r>
              <a:rPr lang="de-DE" sz="2800" dirty="0" smtClean="0"/>
              <a:t>   aktueller Gewinn: 0.3</a:t>
            </a:r>
            <a:endParaRPr lang="de-DE" sz="2800" dirty="0" smtClean="0">
              <a:solidFill>
                <a:srgbClr val="FF0000"/>
              </a:solidFill>
            </a:endParaRPr>
          </a:p>
          <a:p>
            <a:r>
              <a:rPr lang="de-DE" sz="2800" dirty="0" smtClean="0"/>
              <a:t>Geringeren Anteil angeben </a:t>
            </a:r>
            <a:r>
              <a:rPr lang="de-DE" sz="2800" dirty="0" smtClean="0">
                <a:sym typeface="Wingdings" panose="05000000000000000000" pitchFamily="2" charset="2"/>
              </a:rPr>
              <a:t> bekommt weniger</a:t>
            </a:r>
          </a:p>
          <a:p>
            <a:r>
              <a:rPr lang="de-DE" sz="2800" dirty="0" smtClean="0">
                <a:sym typeface="Wingdings" panose="05000000000000000000" pitchFamily="2" charset="2"/>
              </a:rPr>
              <a:t>Höheren Anteil angeben    </a:t>
            </a:r>
            <a:r>
              <a:rPr lang="de-DE" sz="900" dirty="0" smtClean="0">
                <a:sym typeface="Wingdings" panose="05000000000000000000" pitchFamily="2" charset="2"/>
              </a:rPr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 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5363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00B0F0"/>
                </a:solidFill>
              </a:rPr>
              <a:t>Spieler 2</a:t>
            </a:r>
            <a:r>
              <a:rPr lang="de-DE" sz="2800" dirty="0" smtClean="0">
                <a:solidFill>
                  <a:srgbClr val="00B0F0"/>
                </a:solidFill>
              </a:rPr>
              <a:t>:   </a:t>
            </a:r>
            <a:r>
              <a:rPr lang="de-DE" sz="2800" dirty="0" smtClean="0"/>
              <a:t>aktueller Gewinn: 0.7</a:t>
            </a:r>
            <a:endParaRPr lang="de-DE" sz="2800" dirty="0" smtClean="0">
              <a:solidFill>
                <a:srgbClr val="00B0F0"/>
              </a:solidFill>
            </a:endParaRPr>
          </a:p>
          <a:p>
            <a:pPr>
              <a:tabLst>
                <a:tab pos="4667250" algn="l"/>
              </a:tabLst>
            </a:pPr>
            <a:r>
              <a:rPr lang="de-DE" sz="2800" dirty="0" smtClean="0"/>
              <a:t>Geringeren Anteil angeben</a:t>
            </a:r>
            <a:r>
              <a:rPr lang="de-DE" sz="2000" dirty="0" smtClean="0"/>
              <a:t> </a:t>
            </a:r>
            <a:r>
              <a:rPr lang="de-DE" sz="2800" dirty="0" smtClean="0">
                <a:sym typeface="Wingdings" panose="05000000000000000000" pitchFamily="2" charset="2"/>
              </a:rPr>
              <a:t> bekommt weniger</a:t>
            </a:r>
          </a:p>
          <a:p>
            <a:pPr>
              <a:tabLst>
                <a:tab pos="46672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Höheren Anteil angeben 	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2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018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(0.3, 0.7)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eigenen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25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(0.5, 0.5)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eigenen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087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FF0000"/>
                </a:solidFill>
              </a:rPr>
              <a:t>Spieler 1</a:t>
            </a:r>
            <a:r>
              <a:rPr lang="de-DE" sz="2800" dirty="0" smtClean="0">
                <a:solidFill>
                  <a:srgbClr val="FF0000"/>
                </a:solidFill>
              </a:rPr>
              <a:t>:   </a:t>
            </a:r>
            <a:r>
              <a:rPr lang="de-DE" sz="2800" dirty="0" smtClean="0"/>
              <a:t>aktueller Gewinn: 0</a:t>
            </a:r>
            <a:endParaRPr lang="de-DE" sz="2800" dirty="0" smtClean="0"/>
          </a:p>
          <a:p>
            <a:pPr>
              <a:tabLst>
                <a:tab pos="4845050" algn="l"/>
              </a:tabLst>
            </a:pPr>
            <a:r>
              <a:rPr lang="de-DE" sz="2800" dirty="0" smtClean="0"/>
              <a:t>Geringeren Anteil angeben 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Anteil von 0 angeben 	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3076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Aufgabe 1a)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eine strikt dominante Strategie eines der beiden Spieler im folgenden Spiel:</a:t>
            </a:r>
            <a:endParaRPr lang="de-DE" altLang="de-DE" sz="28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/>
          </a:p>
          <a:p>
            <a:pPr marL="0" indent="0">
              <a:buNone/>
            </a:pPr>
            <a:r>
              <a:rPr lang="de-DE" sz="2800" dirty="0" smtClean="0">
                <a:solidFill>
                  <a:srgbClr val="00B0F0"/>
                </a:solidFill>
              </a:rPr>
              <a:t>Spieler 2</a:t>
            </a:r>
            <a:r>
              <a:rPr lang="de-DE" sz="2800" dirty="0" smtClean="0">
                <a:solidFill>
                  <a:srgbClr val="00B0F0"/>
                </a:solidFill>
              </a:rPr>
              <a:t>:   </a:t>
            </a:r>
            <a:r>
              <a:rPr lang="de-DE" sz="2800" dirty="0" smtClean="0"/>
              <a:t>aktueller Gewinn: 0</a:t>
            </a:r>
            <a:endParaRPr lang="de-DE" sz="2800" dirty="0" smtClean="0">
              <a:solidFill>
                <a:srgbClr val="00B0F0"/>
              </a:solidFill>
            </a:endParaRPr>
          </a:p>
          <a:p>
            <a:pPr>
              <a:tabLst>
                <a:tab pos="4845050" algn="l"/>
              </a:tabLst>
            </a:pPr>
            <a:r>
              <a:rPr lang="de-DE" sz="2800" dirty="0" smtClean="0"/>
              <a:t>Geringeren Anteil angeben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>
              <a:tabLst>
                <a:tab pos="4845050" algn="l"/>
              </a:tabLst>
            </a:pPr>
            <a:r>
              <a:rPr lang="de-DE" sz="2800" dirty="0" smtClean="0">
                <a:sym typeface="Wingdings" panose="05000000000000000000" pitchFamily="2" charset="2"/>
              </a:rPr>
              <a:t>Anteil von 0 angeben </a:t>
            </a:r>
            <a:r>
              <a:rPr lang="de-DE" sz="2800" dirty="0">
                <a:sym typeface="Wingdings" panose="05000000000000000000" pitchFamily="2" charset="2"/>
              </a:rPr>
              <a:t>	</a:t>
            </a:r>
            <a:r>
              <a:rPr lang="de-DE" sz="2800" dirty="0" smtClean="0">
                <a:sym typeface="Wingdings" panose="05000000000000000000" pitchFamily="2" charset="2"/>
              </a:rPr>
              <a:t> bekommt 0</a:t>
            </a:r>
          </a:p>
          <a:p>
            <a:pPr marL="0" indent="0">
              <a:buNone/>
            </a:pPr>
            <a:r>
              <a:rPr lang="de-DE" sz="2800" dirty="0" smtClean="0">
                <a:sym typeface="Wingdings" panose="05000000000000000000" pitchFamily="2" charset="2"/>
              </a:rPr>
              <a:t> Spieler 1 kann seinen Gewinn nicht erhöhen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3940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Welche der folgenden Aktionsprofile sind Nash-Gleichgewichte in reinen Strategien?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b="1" dirty="0" smtClean="0"/>
              <a:t>(1.0, 1.0)</a:t>
            </a:r>
          </a:p>
          <a:p>
            <a:endParaRPr lang="de-DE" sz="2800" b="1" dirty="0" smtClean="0"/>
          </a:p>
          <a:p>
            <a:pPr marL="0" indent="0">
              <a:buNone/>
            </a:pPr>
            <a:r>
              <a:rPr lang="de-DE" sz="2800" dirty="0" smtClean="0"/>
              <a:t>Kein Spieler kann seinen </a:t>
            </a:r>
            <a:r>
              <a:rPr lang="de-DE" sz="2800" b="1" dirty="0" smtClean="0"/>
              <a:t>eigenen</a:t>
            </a:r>
            <a:r>
              <a:rPr lang="de-DE" sz="2800" dirty="0" smtClean="0"/>
              <a:t> Gewinn erhöhen</a:t>
            </a:r>
          </a:p>
          <a:p>
            <a:pPr marL="0" indent="0">
              <a:buNone/>
            </a:pPr>
            <a:r>
              <a:rPr lang="de-DE" sz="2800" b="1" dirty="0" smtClean="0">
                <a:sym typeface="Wingdings" panose="05000000000000000000" pitchFamily="2" charset="2"/>
              </a:rPr>
              <a:t> Nash-Equilibrium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372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Bertrand-Duopol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sz="2400" dirty="0" smtClean="0"/>
              </a:p>
              <a:p>
                <a:r>
                  <a:rPr lang="de-DE" sz="2800" dirty="0" smtClean="0"/>
                  <a:t>Produktionskosten pro Einheit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𝑐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r>
                  <a:rPr lang="de-DE" sz="2800" dirty="0" smtClean="0"/>
                  <a:t>Nachfrage an Gütern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𝐷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de-DE" sz="2800" b="0" dirty="0" smtClean="0">
                  <a:ea typeface="Cambria Math"/>
                </a:endParaRPr>
              </a:p>
              <a:p>
                <a:r>
                  <a:rPr lang="de-DE" sz="2800" dirty="0" smtClean="0"/>
                  <a:t>Preise für Güter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de-DE" sz="2800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DE" sz="1400" dirty="0" smtClean="0"/>
              </a:p>
              <a:p>
                <a:r>
                  <a:rPr lang="de-DE" sz="2800" dirty="0" smtClean="0"/>
                  <a:t>Gewinn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≔ </m:t>
                    </m:r>
                    <m:d>
                      <m:dPr>
                        <m:begChr m:val="{"/>
                        <m:endChr m:val=""/>
                        <m:ctrlPr>
                          <a:rPr lang="de-DE" sz="28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0, </m:t>
                            </m:r>
                          </m:e>
                          <m:e>
                            <m:box>
                              <m:box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de-DE" sz="2800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de-DE" sz="2800" b="0" i="1" smtClean="0">
                                <a:latin typeface="Cambria Math"/>
                              </a:rPr>
                              <m:t>,</m:t>
                            </m:r>
                          </m:e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de-DE" sz="2800" b="0" i="1" smtClean="0">
                                <a:latin typeface="Cambria Math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de-DE" sz="2800" b="0" i="1" smtClean="0">
                        <a:latin typeface="Cambria Math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DE" sz="2800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/>
                              <a:ea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𝑓𝑎𝑙𝑙𝑠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𝑓𝑎𝑙𝑙𝑠</m:t>
                          </m:r>
                          <m:r>
                            <a:rPr lang="de-DE" sz="2800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de-DE" sz="2800" dirty="0" smtClean="0"/>
              </a:p>
              <a:p>
                <a:endParaRPr lang="de-DE" sz="280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313113" algn="l"/>
              </a:tabLst>
            </a:pPr>
            <a:r>
              <a:rPr lang="de-DE" sz="2800" dirty="0" smtClean="0"/>
              <a:t>Bestimmen Sie das Nash-Gleichgewicht in reinen Strategien. </a:t>
            </a:r>
            <a:br>
              <a:rPr lang="de-DE" sz="2800" dirty="0" smtClean="0"/>
            </a:br>
            <a:endParaRPr lang="de-DE" sz="2800" dirty="0" smtClean="0"/>
          </a:p>
          <a:p>
            <a:r>
              <a:rPr lang="de-DE" sz="2800" dirty="0" smtClean="0"/>
              <a:t>(0, 0)</a:t>
            </a:r>
          </a:p>
          <a:p>
            <a:r>
              <a:rPr lang="de-DE" sz="2800" dirty="0" smtClean="0"/>
              <a:t>(c, 0)</a:t>
            </a:r>
          </a:p>
          <a:p>
            <a:r>
              <a:rPr lang="de-DE" sz="2800" dirty="0" smtClean="0"/>
              <a:t>(0, c)</a:t>
            </a:r>
          </a:p>
          <a:p>
            <a:r>
              <a:rPr lang="de-DE" sz="2800" dirty="0" smtClean="0"/>
              <a:t>(c, c)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3594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  </a:t>
                </a:r>
                <a:r>
                  <a:rPr lang="de-DE" sz="2800" dirty="0" smtClean="0"/>
                  <a:t>aktueller „Gewinn“: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𝐷𝑐</m:t>
                        </m:r>
                      </m:num>
                      <m:den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r>
                  <a:rPr lang="de-DE" sz="2800" dirty="0" smtClean="0"/>
                  <a:t>Preis anheben 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Gewinn </a:t>
                </a:r>
                <a:r>
                  <a:rPr lang="de-DE" sz="2800" b="1" dirty="0" smtClean="0">
                    <a:sym typeface="Wingdings" panose="05000000000000000000" pitchFamily="2" charset="2"/>
                  </a:rPr>
                  <a:t>steigt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 auf 0</a:t>
                </a:r>
              </a:p>
              <a:p>
                <a:pPr marL="0" indent="0">
                  <a:buNone/>
                </a:pPr>
                <a:endParaRPr lang="de-DE" sz="16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2800" dirty="0" smtClean="0">
                    <a:sym typeface="Wingdings" panose="05000000000000000000" pitchFamily="2" charset="2"/>
                  </a:rPr>
                  <a:t> Firma 1 wird ihren Preis anheben</a:t>
                </a:r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2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7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</a:t>
                </a:r>
                <a:r>
                  <a:rPr lang="de-DE" sz="2800" dirty="0" smtClean="0"/>
                  <a:t>  </a:t>
                </a:r>
                <a:r>
                  <a:rPr lang="de-DE" sz="2800" dirty="0" smtClean="0"/>
                  <a:t>aktueller Gewinn</a:t>
                </a:r>
                <a:r>
                  <a:rPr lang="de-DE" sz="2800" dirty="0" smtClean="0"/>
                  <a:t>: 0</a:t>
                </a:r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/>
                  <a:t>Preis senken (nicht 0) 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Gewinn bleibt bei 0</a:t>
                </a: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>
                    <a:sym typeface="Wingdings" panose="05000000000000000000" pitchFamily="2" charset="2"/>
                  </a:rPr>
                  <a:t>Preis auf 0 senken 	 Gewinn sinkt auf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𝐷𝑐</m:t>
                        </m:r>
                      </m:num>
                      <m:den>
                        <m:r>
                          <a:rPr lang="de-DE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sz="2800" dirty="0" smtClean="0">
                  <a:sym typeface="Wingdings" panose="05000000000000000000" pitchFamily="2" charset="2"/>
                </a:endParaRPr>
              </a:p>
              <a:p>
                <a:pPr>
                  <a:tabLst>
                    <a:tab pos="4121150" algn="l"/>
                  </a:tabLst>
                </a:pPr>
                <a:r>
                  <a:rPr lang="de-DE" sz="2800" dirty="0" smtClean="0">
                    <a:sym typeface="Wingdings" panose="05000000000000000000" pitchFamily="2" charset="2"/>
                  </a:rPr>
                  <a:t>Preis anheben  	 Gewinn bleibt bei 0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00B0F0"/>
                    </a:solidFill>
                  </a:rPr>
                  <a:t>Firma 2:</a:t>
                </a:r>
                <a:r>
                  <a:rPr lang="de-DE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smtClean="0"/>
                  <a:t>  </a:t>
                </a:r>
                <a:r>
                  <a:rPr lang="de-DE" sz="2800" dirty="0" smtClean="0"/>
                  <a:t>aktueller „Gewinn</a:t>
                </a:r>
                <a:r>
                  <a:rPr lang="de-DE" sz="2800" dirty="0" smtClean="0"/>
                  <a:t>“: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</a:rPr>
                      <m:t>−</m:t>
                    </m:r>
                    <m:r>
                      <a:rPr lang="de-DE" sz="2800" b="0" i="1" smtClean="0">
                        <a:latin typeface="Cambria Math"/>
                      </a:rPr>
                      <m:t>𝐷𝑐</m:t>
                    </m:r>
                  </m:oMath>
                </a14:m>
                <a:endParaRPr lang="de-DE" sz="2800" dirty="0" smtClean="0">
                  <a:solidFill>
                    <a:srgbClr val="FF0000"/>
                  </a:solidFill>
                </a:endParaRPr>
              </a:p>
              <a:p>
                <a:r>
                  <a:rPr lang="de-DE" sz="2800" dirty="0" smtClean="0">
                    <a:sym typeface="Wingdings" panose="05000000000000000000" pitchFamily="2" charset="2"/>
                  </a:rPr>
                  <a:t>Preis anheben (unter c)	 Gewinn </a:t>
                </a:r>
                <a:r>
                  <a:rPr lang="de-DE" sz="2800" b="1" dirty="0" smtClean="0">
                    <a:sym typeface="Wingdings" panose="05000000000000000000" pitchFamily="2" charset="2"/>
                  </a:rPr>
                  <a:t>steigt</a:t>
                </a:r>
              </a:p>
              <a:p>
                <a:r>
                  <a:rPr lang="de-DE" sz="2800" dirty="0" smtClean="0">
                    <a:sym typeface="Wingdings" panose="05000000000000000000" pitchFamily="2" charset="2"/>
                  </a:rPr>
                  <a:t>Preis auf/über c anheben	 Gewinn 0</a:t>
                </a:r>
              </a:p>
              <a:p>
                <a:pPr marL="0" indent="0">
                  <a:buNone/>
                </a:pPr>
                <a:r>
                  <a:rPr lang="de-DE" sz="2800" dirty="0" smtClean="0">
                    <a:sym typeface="Wingdings" panose="05000000000000000000" pitchFamily="2" charset="2"/>
                  </a:rPr>
                  <a:t> Firma 2 wird ihren Preis anheben</a:t>
                </a:r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b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8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𝟎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Analog zu eben:</a:t>
                </a:r>
                <a:br>
                  <a:rPr lang="de-DE" sz="2800" dirty="0" smtClean="0"/>
                </a:br>
                <a:r>
                  <a:rPr lang="de-DE" sz="2800" b="1" dirty="0" smtClean="0">
                    <a:sym typeface="Wingdings" panose="05000000000000000000" pitchFamily="2" charset="2"/>
                  </a:rPr>
                  <a:t> Kein Nash-Gleichgewicht</a:t>
                </a:r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8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Aufgabe 1a)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 smtClean="0"/>
              <a:t>Strikt dominante </a:t>
            </a:r>
            <a:r>
              <a:rPr lang="de-DE" sz="2800" dirty="0"/>
              <a:t>Strategie </a:t>
            </a:r>
            <a:r>
              <a:rPr lang="de-DE" sz="2800" dirty="0" smtClean="0"/>
              <a:t>für Spieler 1: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/>
              <a:t/>
            </a:r>
            <a:br>
              <a:rPr lang="de-DE" altLang="de-DE" sz="2800" dirty="0" smtClean="0"/>
            </a:br>
            <a:r>
              <a:rPr lang="de-DE" altLang="de-DE" sz="2800" dirty="0" smtClean="0">
                <a:sym typeface="Wingdings" panose="05000000000000000000" pitchFamily="2" charset="2"/>
              </a:rPr>
              <a:t> </a:t>
            </a:r>
            <a:r>
              <a:rPr lang="de-DE" altLang="de-DE" sz="2800" dirty="0" smtClean="0"/>
              <a:t>Strikt dominante Strategie: c</a:t>
            </a:r>
            <a:endParaRPr lang="de-DE" altLang="de-DE" sz="28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765796" y="3284984"/>
            <a:ext cx="3606404" cy="1871836"/>
            <a:chOff x="2765796" y="3284984"/>
            <a:chExt cx="3606404" cy="1871836"/>
          </a:xfrm>
        </p:grpSpPr>
        <p:pic>
          <p:nvPicPr>
            <p:cNvPr id="307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796" y="3284984"/>
              <a:ext cx="3606404" cy="187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 bwMode="auto">
            <a:xfrm>
              <a:off x="4597353" y="4537113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5220072" y="4545152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7" name="Rechteck 6"/>
            <p:cNvSpPr/>
            <p:nvPr/>
          </p:nvSpPr>
          <p:spPr bwMode="auto">
            <a:xfrm>
              <a:off x="5832160" y="4545152"/>
              <a:ext cx="180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15816" y="4220902"/>
              <a:ext cx="1044000" cy="252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2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>
                    <a:solidFill>
                      <a:srgbClr val="FF0000"/>
                    </a:solidFill>
                  </a:rPr>
                  <a:t>Firma 1:   </a:t>
                </a:r>
                <a:r>
                  <a:rPr lang="de-DE" sz="2800" dirty="0" smtClean="0"/>
                  <a:t>aktueller Gewinn</a:t>
                </a:r>
                <a:r>
                  <a:rPr lang="de-DE" sz="2800" dirty="0" smtClean="0"/>
                  <a:t>: 0</a:t>
                </a:r>
              </a:p>
              <a:p>
                <a:pPr>
                  <a:tabLst>
                    <a:tab pos="2695575" algn="l"/>
                  </a:tabLst>
                </a:pPr>
                <a:r>
                  <a:rPr lang="de-DE" sz="2800" dirty="0" smtClean="0"/>
                  <a:t>Preis anheben 	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 Gewinn 0</a:t>
                </a:r>
              </a:p>
              <a:p>
                <a:pPr>
                  <a:tabLst>
                    <a:tab pos="2695575" algn="l"/>
                  </a:tabLst>
                </a:pPr>
                <a:r>
                  <a:rPr lang="de-DE" sz="2800" dirty="0" smtClean="0">
                    <a:sym typeface="Wingdings" panose="05000000000000000000" pitchFamily="2" charset="2"/>
                  </a:rPr>
                  <a:t>Preis senken  </a:t>
                </a:r>
                <a:r>
                  <a:rPr lang="de-DE" sz="2800" dirty="0">
                    <a:sym typeface="Wingdings" panose="05000000000000000000" pitchFamily="2" charset="2"/>
                  </a:rPr>
                  <a:t> </a:t>
                </a:r>
                <a:r>
                  <a:rPr lang="de-DE" sz="2800" dirty="0" smtClean="0">
                    <a:sym typeface="Wingdings" panose="05000000000000000000" pitchFamily="2" charset="2"/>
                  </a:rPr>
                  <a:t>	 Gewinn sinkt auf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𝑐</m:t>
                    </m:r>
                    <m:r>
                      <a:rPr lang="de-DE" sz="2800" b="0" i="1" smtClean="0">
                        <a:latin typeface="Cambria Math"/>
                        <a:sym typeface="Wingdings" panose="05000000000000000000" pitchFamily="2" charset="2"/>
                      </a:rPr>
                      <m:t>)&lt;0</m:t>
                    </m:r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  <a:blipFill rotWithShape="1">
                <a:blip r:embed="rId2"/>
                <a:stretch>
                  <a:fillRect l="-147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4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313113" algn="l"/>
                  </a:tabLst>
                </a:pPr>
                <a:r>
                  <a:rPr lang="de-DE" sz="2800" dirty="0" smtClean="0"/>
                  <a:t>Bestimmen Sie das Nash-Gleichgewicht in reinen Strategien. </a:t>
                </a:r>
                <a:br>
                  <a:rPr lang="de-DE" sz="2800" dirty="0" smtClean="0"/>
                </a:br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  <m:r>
                      <a:rPr lang="de-DE" sz="2800" b="1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de-DE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de-DE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de-DE" sz="2800" b="1" i="1" smtClean="0">
                        <a:latin typeface="Cambria Math"/>
                      </a:rPr>
                      <m:t>=</m:t>
                    </m:r>
                    <m:r>
                      <a:rPr lang="de-DE" sz="2800" b="1" i="1" smtClean="0">
                        <a:latin typeface="Cambria Math"/>
                      </a:rPr>
                      <m:t>𝒄</m:t>
                    </m:r>
                  </m:oMath>
                </a14:m>
                <a:endParaRPr lang="de-DE" sz="2800" b="1" dirty="0" smtClean="0"/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Keine Firma kann ihren Gewinn erhöhen</a:t>
                </a:r>
              </a:p>
              <a:p>
                <a:pPr marL="0" indent="0">
                  <a:buNone/>
                </a:pPr>
                <a:r>
                  <a:rPr lang="de-DE" sz="2800" b="1" dirty="0" smtClean="0">
                    <a:sym typeface="Wingdings" panose="05000000000000000000" pitchFamily="2" charset="2"/>
                  </a:rPr>
                  <a:t> Nash-Equilibrium</a:t>
                </a:r>
                <a:endParaRPr lang="de-DE" sz="2800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3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Aufgabe 1a)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 smtClean="0"/>
              <a:t>Strikt dominante </a:t>
            </a:r>
            <a:r>
              <a:rPr lang="de-DE" sz="2800" dirty="0"/>
              <a:t>Strategie </a:t>
            </a:r>
            <a:r>
              <a:rPr lang="de-DE" sz="2800" dirty="0" smtClean="0"/>
              <a:t>für Spieler 2: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/>
              <a:t/>
            </a:r>
            <a:br>
              <a:rPr lang="de-DE" altLang="de-DE" sz="2800" dirty="0" smtClean="0"/>
            </a:br>
            <a:r>
              <a:rPr lang="de-DE" altLang="de-DE" sz="2800" dirty="0" smtClean="0">
                <a:sym typeface="Wingdings" panose="05000000000000000000" pitchFamily="2" charset="2"/>
              </a:rPr>
              <a:t> </a:t>
            </a:r>
            <a:r>
              <a:rPr lang="de-DE" altLang="de-DE" sz="2800" dirty="0" smtClean="0"/>
              <a:t>keine strikt dominante Strategie</a:t>
            </a:r>
            <a:endParaRPr lang="de-DE" altLang="de-DE" sz="2800" dirty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98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 bwMode="auto">
          <a:xfrm>
            <a:off x="5420436" y="3937819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417208" y="424759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429572" y="483318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883132" y="3321016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790079" y="3937819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17403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7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1b)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de-DE" sz="2800" dirty="0"/>
              <a:t>A</a:t>
            </a:r>
            <a:r>
              <a:rPr lang="de-DE" sz="2800" dirty="0" smtClean="0"/>
              <a:t>ngenommen </a:t>
            </a:r>
            <a:r>
              <a:rPr lang="de-DE" sz="2800" dirty="0"/>
              <a:t>Spieler 1 </a:t>
            </a:r>
            <a:r>
              <a:rPr lang="de-DE" sz="2800" dirty="0" smtClean="0"/>
              <a:t>w</a:t>
            </a:r>
            <a:r>
              <a:rPr lang="de-DE" sz="2800" dirty="0"/>
              <a:t>ü</a:t>
            </a:r>
            <a:r>
              <a:rPr lang="de-DE" sz="2800" dirty="0" smtClean="0"/>
              <a:t>rde </a:t>
            </a:r>
            <a:r>
              <a:rPr lang="de-DE" sz="2800" dirty="0"/>
              <a:t>d </a:t>
            </a:r>
            <a:r>
              <a:rPr lang="de-DE" sz="2800" dirty="0" smtClean="0"/>
              <a:t>wählen</a:t>
            </a:r>
            <a:r>
              <a:rPr lang="de-DE" sz="2800" dirty="0"/>
              <a:t>, was ist die beste Antwort </a:t>
            </a:r>
            <a:r>
              <a:rPr lang="de-DE" sz="2800" dirty="0" smtClean="0"/>
              <a:t>von Spieler </a:t>
            </a:r>
            <a:r>
              <a:rPr lang="de-DE" sz="2800" dirty="0"/>
              <a:t>2</a:t>
            </a:r>
            <a:r>
              <a:rPr lang="de-DE" sz="2800" dirty="0" smtClean="0"/>
              <a:t>?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1b)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de-DE" sz="2800" dirty="0"/>
              <a:t>A</a:t>
            </a:r>
            <a:r>
              <a:rPr lang="de-DE" sz="2800" dirty="0" smtClean="0"/>
              <a:t>ngenommen </a:t>
            </a:r>
            <a:r>
              <a:rPr lang="de-DE" sz="2800" dirty="0"/>
              <a:t>Spieler 1 </a:t>
            </a:r>
            <a:r>
              <a:rPr lang="de-DE" sz="2800" dirty="0" smtClean="0"/>
              <a:t>w</a:t>
            </a:r>
            <a:r>
              <a:rPr lang="de-DE" sz="2800" dirty="0"/>
              <a:t>ü</a:t>
            </a:r>
            <a:r>
              <a:rPr lang="de-DE" sz="2800" dirty="0" smtClean="0"/>
              <a:t>rde </a:t>
            </a:r>
            <a:r>
              <a:rPr lang="de-DE" sz="2800" dirty="0"/>
              <a:t>d </a:t>
            </a:r>
            <a:r>
              <a:rPr lang="de-DE" sz="2800" dirty="0" smtClean="0"/>
              <a:t>wählen</a:t>
            </a:r>
            <a:r>
              <a:rPr lang="de-DE" sz="2800" dirty="0"/>
              <a:t>, was ist die beste Antwort </a:t>
            </a:r>
            <a:r>
              <a:rPr lang="de-DE" sz="2800" dirty="0" smtClean="0"/>
              <a:t>von Spieler </a:t>
            </a:r>
            <a:r>
              <a:rPr lang="de-DE" sz="2800" dirty="0"/>
              <a:t>2</a:t>
            </a:r>
            <a:r>
              <a:rPr lang="de-DE" sz="2800" dirty="0" smtClean="0"/>
              <a:t>?</a:t>
            </a:r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endParaRPr lang="de-DE" altLang="de-DE" sz="2800" dirty="0"/>
          </a:p>
          <a:p>
            <a:pPr marL="0" indent="0">
              <a:buNone/>
            </a:pPr>
            <a:endParaRPr lang="de-DE" altLang="de-DE" sz="2800" dirty="0" smtClean="0"/>
          </a:p>
          <a:p>
            <a:pPr marL="0" indent="0"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  </a:t>
            </a:r>
            <a:r>
              <a:rPr lang="de-DE" altLang="de-DE" sz="2800" dirty="0" smtClean="0"/>
              <a:t>Beste Antwort von Spieler 2: y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4500184" y="4833184"/>
            <a:ext cx="1836000" cy="288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436096" y="4850436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9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1c)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die Nash-Gleichgewichte in reinen </a:t>
            </a:r>
            <a:r>
              <a:rPr lang="de-DE" sz="2800" dirty="0" smtClean="0"/>
              <a:t>Strategien.</a:t>
            </a:r>
            <a:endParaRPr lang="de-DE" altLang="de-DE" sz="2800" dirty="0" smtClean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3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1c)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de-DE" sz="2800" dirty="0"/>
              <a:t>Bestimmen Sie die Nash-Gleichgewichte in reinen </a:t>
            </a:r>
            <a:r>
              <a:rPr lang="de-DE" sz="2800" dirty="0" smtClean="0"/>
              <a:t>Strategien.</a:t>
            </a:r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endParaRPr lang="de-DE" altLang="de-DE" sz="2800" dirty="0"/>
          </a:p>
          <a:p>
            <a:pPr marL="0" indent="0" eaLnBrk="1" hangingPunct="1">
              <a:buFontTx/>
              <a:buNone/>
            </a:pPr>
            <a:endParaRPr lang="de-DE" altLang="de-DE" sz="2800" dirty="0" smtClean="0"/>
          </a:p>
          <a:p>
            <a:pPr marL="0" indent="0" eaLnBrk="1" hangingPunct="1">
              <a:buFontTx/>
              <a:buNone/>
            </a:pPr>
            <a:r>
              <a:rPr lang="de-DE" altLang="de-DE" sz="2800" dirty="0" smtClean="0">
                <a:sym typeface="Wingdings" panose="05000000000000000000" pitchFamily="2" charset="2"/>
              </a:rPr>
              <a:t>  Nash-Gleichgewicht bei &lt;</a:t>
            </a:r>
            <a:r>
              <a:rPr lang="de-DE" altLang="de-DE" sz="2800" dirty="0" err="1" smtClean="0">
                <a:sym typeface="Wingdings" panose="05000000000000000000" pitchFamily="2" charset="2"/>
              </a:rPr>
              <a:t>c,y</a:t>
            </a:r>
            <a:r>
              <a:rPr lang="de-DE" altLang="de-DE" sz="2800" dirty="0" smtClean="0">
                <a:sym typeface="Wingdings" panose="05000000000000000000" pitchFamily="2" charset="2"/>
              </a:rPr>
              <a:t>&gt;</a:t>
            </a:r>
            <a:endParaRPr lang="de-DE" altLang="de-DE" sz="28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96" y="3284984"/>
            <a:ext cx="3606404" cy="187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4597353" y="4537113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211446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832160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88024" y="394168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417364" y="394168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417364" y="4239868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5417364" y="4545152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5417364" y="4833184"/>
            <a:ext cx="180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2915816" y="422090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896152" y="3329642"/>
            <a:ext cx="1044000" cy="2520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57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Aufgabe 1d)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800" dirty="0"/>
              <a:t>Hat das Spiel eine dominante Strategie?</a:t>
            </a:r>
          </a:p>
          <a:p>
            <a:r>
              <a:rPr lang="de-DE" sz="2800" dirty="0"/>
              <a:t>Bestimmen Sie das oder die </a:t>
            </a:r>
            <a:r>
              <a:rPr lang="de-DE" sz="2800" dirty="0" smtClean="0"/>
              <a:t>Nash-</a:t>
            </a:r>
            <a:r>
              <a:rPr lang="de-DE" sz="2800" dirty="0" err="1" smtClean="0"/>
              <a:t>Equilibria</a:t>
            </a:r>
            <a:r>
              <a:rPr lang="de-DE" sz="2800" dirty="0" smtClean="0"/>
              <a:t>. </a:t>
            </a:r>
            <a:r>
              <a:rPr lang="de-DE" sz="2800" dirty="0"/>
              <a:t>Welche Methode haben Sie angewandt?</a:t>
            </a:r>
            <a:endParaRPr lang="de-DE" altLang="de-DE" sz="28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3284984"/>
            <a:ext cx="3600000" cy="158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8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Bildschirmpräsentation (4:3)</PresentationFormat>
  <Paragraphs>260</Paragraphs>
  <Slides>31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Leere Präsentation</vt:lpstr>
      <vt:lpstr>Selbstorganisierende adaptive Systeme</vt:lpstr>
      <vt:lpstr>Aufgabe 1a)</vt:lpstr>
      <vt:lpstr>Aufgabe 1a)</vt:lpstr>
      <vt:lpstr>Aufgabe 1a)</vt:lpstr>
      <vt:lpstr>Aufgabe 1b)</vt:lpstr>
      <vt:lpstr>Aufgabe 1b)</vt:lpstr>
      <vt:lpstr>Aufgabe 1c)</vt:lpstr>
      <vt:lpstr>Aufgabe 1c)</vt:lpstr>
      <vt:lpstr>Aufgabe 1d)</vt:lpstr>
      <vt:lpstr>Aufgabe 1d)</vt:lpstr>
      <vt:lpstr>Aufgabe 1d)</vt:lpstr>
      <vt:lpstr>Aufgabe 1d)</vt:lpstr>
      <vt:lpstr>Aufgabe 1e)</vt:lpstr>
      <vt:lpstr>Aufgabe 1e)</vt:lpstr>
      <vt:lpstr>Aufgabe 1e)</vt:lpstr>
      <vt:lpstr>Aufgabe 1e)</vt:lpstr>
      <vt:lpstr>Aufgabe 1e)</vt:lpstr>
      <vt:lpstr>Aufgabe 1e)</vt:lpstr>
      <vt:lpstr>Aufgabe 1e)</vt:lpstr>
      <vt:lpstr>Aufgabe 1e)</vt:lpstr>
      <vt:lpstr>Aufgabe 1e)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  <vt:lpstr>Aufgabe 1f)</vt:lpstr>
    </vt:vector>
  </TitlesOfParts>
  <Company>Thomas Ottmann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Ottmann</dc:creator>
  <cp:lastModifiedBy>Carola Gajek</cp:lastModifiedBy>
  <cp:revision>36</cp:revision>
  <dcterms:created xsi:type="dcterms:W3CDTF">2010-04-06T07:30:39Z</dcterms:created>
  <dcterms:modified xsi:type="dcterms:W3CDTF">2016-11-17T11:20:07Z</dcterms:modified>
</cp:coreProperties>
</file>