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sldIdLst>
    <p:sldId id="256" r:id="rId2"/>
    <p:sldId id="258" r:id="rId3"/>
    <p:sldId id="257" r:id="rId4"/>
    <p:sldId id="259" r:id="rId5"/>
    <p:sldId id="260" r:id="rId6"/>
    <p:sldId id="267" r:id="rId7"/>
    <p:sldId id="261" r:id="rId8"/>
    <p:sldId id="262" r:id="rId9"/>
    <p:sldId id="263" r:id="rId10"/>
    <p:sldId id="264" r:id="rId11"/>
    <p:sldId id="265" r:id="rId12"/>
    <p:sldId id="266" r:id="rId13"/>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5pPr>
    <a:lvl6pPr marL="2286000" algn="l" defTabSz="914400" rtl="0" eaLnBrk="1" latinLnBrk="0" hangingPunct="1">
      <a:defRPr sz="2400" kern="1200">
        <a:solidFill>
          <a:schemeClr val="tx1"/>
        </a:solidFill>
        <a:latin typeface="Arial" charset="0"/>
        <a:ea typeface="ＭＳ Ｐゴシック" pitchFamily="48" charset="-128"/>
        <a:cs typeface="+mn-cs"/>
      </a:defRPr>
    </a:lvl6pPr>
    <a:lvl7pPr marL="2743200" algn="l" defTabSz="914400" rtl="0" eaLnBrk="1" latinLnBrk="0" hangingPunct="1">
      <a:defRPr sz="2400" kern="1200">
        <a:solidFill>
          <a:schemeClr val="tx1"/>
        </a:solidFill>
        <a:latin typeface="Arial" charset="0"/>
        <a:ea typeface="ＭＳ Ｐゴシック" pitchFamily="48" charset="-128"/>
        <a:cs typeface="+mn-cs"/>
      </a:defRPr>
    </a:lvl7pPr>
    <a:lvl8pPr marL="3200400" algn="l" defTabSz="914400" rtl="0" eaLnBrk="1" latinLnBrk="0" hangingPunct="1">
      <a:defRPr sz="2400" kern="1200">
        <a:solidFill>
          <a:schemeClr val="tx1"/>
        </a:solidFill>
        <a:latin typeface="Arial" charset="0"/>
        <a:ea typeface="ＭＳ Ｐゴシック" pitchFamily="48" charset="-128"/>
        <a:cs typeface="+mn-cs"/>
      </a:defRPr>
    </a:lvl8pPr>
    <a:lvl9pPr marL="3657600" algn="l" defTabSz="914400" rtl="0" eaLnBrk="1" latinLnBrk="0" hangingPunct="1">
      <a:defRPr sz="2400" kern="1200">
        <a:solidFill>
          <a:schemeClr val="tx1"/>
        </a:solidFill>
        <a:latin typeface="Arial" charset="0"/>
        <a:ea typeface="ＭＳ Ｐゴシック" pitchFamily="4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324"/>
    <a:srgbClr val="0087C1"/>
    <a:srgbClr val="00AECF"/>
    <a:srgbClr val="D4002D"/>
    <a:srgbClr val="EB690B"/>
    <a:srgbClr val="F6A800"/>
    <a:srgbClr val="AD007C"/>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0" autoAdjust="0"/>
    <p:restoredTop sz="90929"/>
  </p:normalViewPr>
  <p:slideViewPr>
    <p:cSldViewPr>
      <p:cViewPr varScale="1">
        <p:scale>
          <a:sx n="102" d="100"/>
          <a:sy n="102" d="100"/>
        </p:scale>
        <p:origin x="-21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de-DE" altLang="de-DE"/>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de-DE" altLang="de-DE"/>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de-DE" altLang="de-DE"/>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C61DBA90-4886-4D47-89A5-8A76E9576F9B}" type="slidenum">
              <a:rPr lang="de-DE" altLang="de-DE"/>
              <a:pPr/>
              <a:t>‹Nr.›</a:t>
            </a:fld>
            <a:endParaRPr lang="de-DE" altLang="de-DE"/>
          </a:p>
        </p:txBody>
      </p:sp>
    </p:spTree>
    <p:extLst>
      <p:ext uri="{BB962C8B-B14F-4D97-AF65-F5344CB8AC3E}">
        <p14:creationId xmlns:p14="http://schemas.microsoft.com/office/powerpoint/2010/main" val="21111415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48"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48"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48"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48"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C271E-DC75-456F-9A17-9B0A8D880CD1}" type="slidenum">
              <a:rPr lang="de-DE" altLang="de-DE"/>
              <a:pPr/>
              <a:t>1</a:t>
            </a:fld>
            <a:endParaRPr lang="de-DE" altLang="de-DE"/>
          </a:p>
        </p:txBody>
      </p:sp>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de-DE" alt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nchor="ctr"/>
          <a:lstStyle>
            <a:lvl1pPr algn="ctr">
              <a:defRPr>
                <a:solidFill>
                  <a:schemeClr val="bg1">
                    <a:lumMod val="65000"/>
                  </a:schemeClr>
                </a:solidFill>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lvl1pPr>
          </a:lstStyle>
          <a:p>
            <a:r>
              <a:rPr lang="de-DE" altLang="de-DE" dirty="0" smtClean="0"/>
              <a:t>9.12.2016</a:t>
            </a:r>
            <a:endParaRPr lang="de-DE" altLang="de-DE" dirty="0"/>
          </a:p>
        </p:txBody>
      </p:sp>
      <p:sp>
        <p:nvSpPr>
          <p:cNvPr id="5" name="Fußzeilenplatzhalter 4"/>
          <p:cNvSpPr>
            <a:spLocks noGrp="1"/>
          </p:cNvSpPr>
          <p:nvPr>
            <p:ph type="ftr" sz="quarter" idx="11"/>
          </p:nvPr>
        </p:nvSpPr>
        <p:spPr/>
        <p:txBody>
          <a:bodyPr/>
          <a:lstStyle>
            <a:lvl1pPr>
              <a:defRPr/>
            </a:lvl1pPr>
          </a:lstStyle>
          <a:p>
            <a:endParaRPr lang="de-DE" altLang="de-DE" dirty="0"/>
          </a:p>
        </p:txBody>
      </p:sp>
      <p:sp>
        <p:nvSpPr>
          <p:cNvPr id="6" name="Foliennummernplatzhalter 5"/>
          <p:cNvSpPr>
            <a:spLocks noGrp="1"/>
          </p:cNvSpPr>
          <p:nvPr>
            <p:ph type="sldNum" sz="quarter" idx="12"/>
          </p:nvPr>
        </p:nvSpPr>
        <p:spPr/>
        <p:txBody>
          <a:bodyPr/>
          <a:lstStyle>
            <a:lvl1pPr>
              <a:defRPr/>
            </a:lvl1pPr>
          </a:lstStyle>
          <a:p>
            <a:r>
              <a:rPr lang="de-DE" altLang="de-DE" dirty="0" smtClean="0"/>
              <a:t>Gruppe 10</a:t>
            </a:r>
            <a:endParaRPr lang="de-DE" altLang="de-DE" dirty="0"/>
          </a:p>
        </p:txBody>
      </p:sp>
    </p:spTree>
    <p:extLst>
      <p:ext uri="{BB962C8B-B14F-4D97-AF65-F5344CB8AC3E}">
        <p14:creationId xmlns:p14="http://schemas.microsoft.com/office/powerpoint/2010/main" val="12558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endParaRPr lang="de-DE" altLang="de-DE"/>
          </a:p>
        </p:txBody>
      </p:sp>
      <p:sp>
        <p:nvSpPr>
          <p:cNvPr id="5" name="Fußzeilenplatzhalter 4"/>
          <p:cNvSpPr>
            <a:spLocks noGrp="1"/>
          </p:cNvSpPr>
          <p:nvPr>
            <p:ph type="ftr" sz="quarter" idx="11"/>
          </p:nvPr>
        </p:nvSpPr>
        <p:spPr/>
        <p:txBody>
          <a:bodyPr/>
          <a:lstStyle>
            <a:lvl1pPr>
              <a:defRPr/>
            </a:lvl1pPr>
          </a:lstStyle>
          <a:p>
            <a:endParaRPr lang="de-DE" altLang="de-DE"/>
          </a:p>
        </p:txBody>
      </p:sp>
      <p:sp>
        <p:nvSpPr>
          <p:cNvPr id="6" name="Foliennummernplatzhalter 5"/>
          <p:cNvSpPr>
            <a:spLocks noGrp="1"/>
          </p:cNvSpPr>
          <p:nvPr>
            <p:ph type="sldNum" sz="quarter" idx="12"/>
          </p:nvPr>
        </p:nvSpPr>
        <p:spPr/>
        <p:txBody>
          <a:bodyPr/>
          <a:lstStyle>
            <a:lvl1pPr>
              <a:defRPr/>
            </a:lvl1pPr>
          </a:lstStyle>
          <a:p>
            <a:fld id="{0AD29547-F33E-43B0-94D6-249F011BE730}" type="slidenum">
              <a:rPr lang="de-DE" altLang="de-DE"/>
              <a:pPr/>
              <a:t>‹Nr.›</a:t>
            </a:fld>
            <a:endParaRPr lang="de-DE" altLang="de-DE"/>
          </a:p>
        </p:txBody>
      </p:sp>
    </p:spTree>
    <p:extLst>
      <p:ext uri="{BB962C8B-B14F-4D97-AF65-F5344CB8AC3E}">
        <p14:creationId xmlns:p14="http://schemas.microsoft.com/office/powerpoint/2010/main" val="97150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304800"/>
            <a:ext cx="2057400" cy="58213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304800"/>
            <a:ext cx="6019800" cy="5821363"/>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endParaRPr lang="de-DE" altLang="de-DE"/>
          </a:p>
        </p:txBody>
      </p:sp>
      <p:sp>
        <p:nvSpPr>
          <p:cNvPr id="5" name="Fußzeilenplatzhalter 4"/>
          <p:cNvSpPr>
            <a:spLocks noGrp="1"/>
          </p:cNvSpPr>
          <p:nvPr>
            <p:ph type="ftr" sz="quarter" idx="11"/>
          </p:nvPr>
        </p:nvSpPr>
        <p:spPr/>
        <p:txBody>
          <a:bodyPr/>
          <a:lstStyle>
            <a:lvl1pPr>
              <a:defRPr/>
            </a:lvl1pPr>
          </a:lstStyle>
          <a:p>
            <a:endParaRPr lang="de-DE" altLang="de-DE"/>
          </a:p>
        </p:txBody>
      </p:sp>
      <p:sp>
        <p:nvSpPr>
          <p:cNvPr id="6" name="Foliennummernplatzhalter 5"/>
          <p:cNvSpPr>
            <a:spLocks noGrp="1"/>
          </p:cNvSpPr>
          <p:nvPr>
            <p:ph type="sldNum" sz="quarter" idx="12"/>
          </p:nvPr>
        </p:nvSpPr>
        <p:spPr/>
        <p:txBody>
          <a:bodyPr/>
          <a:lstStyle>
            <a:lvl1pPr>
              <a:defRPr/>
            </a:lvl1pPr>
          </a:lstStyle>
          <a:p>
            <a:fld id="{C4F57AF7-12DE-47A7-8B25-EAD5244604B4}" type="slidenum">
              <a:rPr lang="de-DE" altLang="de-DE"/>
              <a:pPr/>
              <a:t>‹Nr.›</a:t>
            </a:fld>
            <a:endParaRPr lang="de-DE" altLang="de-DE"/>
          </a:p>
        </p:txBody>
      </p:sp>
    </p:spTree>
    <p:extLst>
      <p:ext uri="{BB962C8B-B14F-4D97-AF65-F5344CB8AC3E}">
        <p14:creationId xmlns:p14="http://schemas.microsoft.com/office/powerpoint/2010/main" val="40628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endParaRPr lang="de-DE" altLang="de-DE"/>
          </a:p>
        </p:txBody>
      </p:sp>
      <p:sp>
        <p:nvSpPr>
          <p:cNvPr id="5" name="Fußzeilenplatzhalter 4"/>
          <p:cNvSpPr>
            <a:spLocks noGrp="1"/>
          </p:cNvSpPr>
          <p:nvPr>
            <p:ph type="ftr" sz="quarter" idx="11"/>
          </p:nvPr>
        </p:nvSpPr>
        <p:spPr/>
        <p:txBody>
          <a:bodyPr/>
          <a:lstStyle>
            <a:lvl1pPr>
              <a:defRPr/>
            </a:lvl1pPr>
          </a:lstStyle>
          <a:p>
            <a:endParaRPr lang="de-DE" altLang="de-DE"/>
          </a:p>
        </p:txBody>
      </p:sp>
      <p:sp>
        <p:nvSpPr>
          <p:cNvPr id="6" name="Foliennummernplatzhalter 5"/>
          <p:cNvSpPr>
            <a:spLocks noGrp="1"/>
          </p:cNvSpPr>
          <p:nvPr>
            <p:ph type="sldNum" sz="quarter" idx="12"/>
          </p:nvPr>
        </p:nvSpPr>
        <p:spPr/>
        <p:txBody>
          <a:bodyPr/>
          <a:lstStyle>
            <a:lvl1pPr>
              <a:defRPr/>
            </a:lvl1pPr>
          </a:lstStyle>
          <a:p>
            <a:fld id="{2496D131-0E36-4749-BDD1-C4688162F5B8}" type="slidenum">
              <a:rPr lang="de-DE" altLang="de-DE"/>
              <a:pPr/>
              <a:t>‹Nr.›</a:t>
            </a:fld>
            <a:endParaRPr lang="de-DE" altLang="de-DE"/>
          </a:p>
        </p:txBody>
      </p:sp>
    </p:spTree>
    <p:extLst>
      <p:ext uri="{BB962C8B-B14F-4D97-AF65-F5344CB8AC3E}">
        <p14:creationId xmlns:p14="http://schemas.microsoft.com/office/powerpoint/2010/main" val="128976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endParaRPr lang="de-DE" altLang="de-DE"/>
          </a:p>
        </p:txBody>
      </p:sp>
      <p:sp>
        <p:nvSpPr>
          <p:cNvPr id="5" name="Fußzeilenplatzhalter 4"/>
          <p:cNvSpPr>
            <a:spLocks noGrp="1"/>
          </p:cNvSpPr>
          <p:nvPr>
            <p:ph type="ftr" sz="quarter" idx="11"/>
          </p:nvPr>
        </p:nvSpPr>
        <p:spPr/>
        <p:txBody>
          <a:bodyPr/>
          <a:lstStyle>
            <a:lvl1pPr>
              <a:defRPr/>
            </a:lvl1pPr>
          </a:lstStyle>
          <a:p>
            <a:endParaRPr lang="de-DE" altLang="de-DE"/>
          </a:p>
        </p:txBody>
      </p:sp>
      <p:sp>
        <p:nvSpPr>
          <p:cNvPr id="6" name="Foliennummernplatzhalter 5"/>
          <p:cNvSpPr>
            <a:spLocks noGrp="1"/>
          </p:cNvSpPr>
          <p:nvPr>
            <p:ph type="sldNum" sz="quarter" idx="12"/>
          </p:nvPr>
        </p:nvSpPr>
        <p:spPr/>
        <p:txBody>
          <a:bodyPr/>
          <a:lstStyle>
            <a:lvl1pPr>
              <a:defRPr/>
            </a:lvl1pPr>
          </a:lstStyle>
          <a:p>
            <a:fld id="{099BFD45-DD1F-442D-AB6E-59BC97932DFF}" type="slidenum">
              <a:rPr lang="de-DE" altLang="de-DE"/>
              <a:pPr/>
              <a:t>‹Nr.›</a:t>
            </a:fld>
            <a:endParaRPr lang="de-DE" altLang="de-DE"/>
          </a:p>
        </p:txBody>
      </p:sp>
    </p:spTree>
    <p:extLst>
      <p:ext uri="{BB962C8B-B14F-4D97-AF65-F5344CB8AC3E}">
        <p14:creationId xmlns:p14="http://schemas.microsoft.com/office/powerpoint/2010/main" val="241894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endParaRPr lang="de-DE" altLang="de-DE"/>
          </a:p>
        </p:txBody>
      </p:sp>
      <p:sp>
        <p:nvSpPr>
          <p:cNvPr id="6" name="Fußzeilenplatzhalter 5"/>
          <p:cNvSpPr>
            <a:spLocks noGrp="1"/>
          </p:cNvSpPr>
          <p:nvPr>
            <p:ph type="ftr" sz="quarter" idx="11"/>
          </p:nvPr>
        </p:nvSpPr>
        <p:spPr/>
        <p:txBody>
          <a:bodyPr/>
          <a:lstStyle>
            <a:lvl1pPr>
              <a:defRPr/>
            </a:lvl1pPr>
          </a:lstStyle>
          <a:p>
            <a:endParaRPr lang="de-DE" altLang="de-DE"/>
          </a:p>
        </p:txBody>
      </p:sp>
      <p:sp>
        <p:nvSpPr>
          <p:cNvPr id="7" name="Foliennummernplatzhalter 6"/>
          <p:cNvSpPr>
            <a:spLocks noGrp="1"/>
          </p:cNvSpPr>
          <p:nvPr>
            <p:ph type="sldNum" sz="quarter" idx="12"/>
          </p:nvPr>
        </p:nvSpPr>
        <p:spPr/>
        <p:txBody>
          <a:bodyPr/>
          <a:lstStyle>
            <a:lvl1pPr>
              <a:defRPr/>
            </a:lvl1pPr>
          </a:lstStyle>
          <a:p>
            <a:fld id="{0237029A-EA3A-4027-B0BD-0C28EBDAC332}" type="slidenum">
              <a:rPr lang="de-DE" altLang="de-DE"/>
              <a:pPr/>
              <a:t>‹Nr.›</a:t>
            </a:fld>
            <a:endParaRPr lang="de-DE" altLang="de-DE"/>
          </a:p>
        </p:txBody>
      </p:sp>
    </p:spTree>
    <p:extLst>
      <p:ext uri="{BB962C8B-B14F-4D97-AF65-F5344CB8AC3E}">
        <p14:creationId xmlns:p14="http://schemas.microsoft.com/office/powerpoint/2010/main" val="373796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lvl1pPr>
              <a:defRPr/>
            </a:lvl1pPr>
          </a:lstStyle>
          <a:p>
            <a:endParaRPr lang="de-DE" altLang="de-DE"/>
          </a:p>
        </p:txBody>
      </p:sp>
      <p:sp>
        <p:nvSpPr>
          <p:cNvPr id="8" name="Fußzeilenplatzhalter 7"/>
          <p:cNvSpPr>
            <a:spLocks noGrp="1"/>
          </p:cNvSpPr>
          <p:nvPr>
            <p:ph type="ftr" sz="quarter" idx="11"/>
          </p:nvPr>
        </p:nvSpPr>
        <p:spPr/>
        <p:txBody>
          <a:bodyPr/>
          <a:lstStyle>
            <a:lvl1pPr>
              <a:defRPr/>
            </a:lvl1pPr>
          </a:lstStyle>
          <a:p>
            <a:endParaRPr lang="de-DE" altLang="de-DE"/>
          </a:p>
        </p:txBody>
      </p:sp>
      <p:sp>
        <p:nvSpPr>
          <p:cNvPr id="9" name="Foliennummernplatzhalter 8"/>
          <p:cNvSpPr>
            <a:spLocks noGrp="1"/>
          </p:cNvSpPr>
          <p:nvPr>
            <p:ph type="sldNum" sz="quarter" idx="12"/>
          </p:nvPr>
        </p:nvSpPr>
        <p:spPr/>
        <p:txBody>
          <a:bodyPr/>
          <a:lstStyle>
            <a:lvl1pPr>
              <a:defRPr/>
            </a:lvl1pPr>
          </a:lstStyle>
          <a:p>
            <a:fld id="{97F43F99-597B-45C1-AFD0-457C060AEA1A}" type="slidenum">
              <a:rPr lang="de-DE" altLang="de-DE"/>
              <a:pPr/>
              <a:t>‹Nr.›</a:t>
            </a:fld>
            <a:endParaRPr lang="de-DE" altLang="de-DE"/>
          </a:p>
        </p:txBody>
      </p:sp>
    </p:spTree>
    <p:extLst>
      <p:ext uri="{BB962C8B-B14F-4D97-AF65-F5344CB8AC3E}">
        <p14:creationId xmlns:p14="http://schemas.microsoft.com/office/powerpoint/2010/main" val="81208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lvl1pPr>
              <a:defRPr/>
            </a:lvl1pPr>
          </a:lstStyle>
          <a:p>
            <a:endParaRPr lang="de-DE" altLang="de-DE"/>
          </a:p>
        </p:txBody>
      </p:sp>
      <p:sp>
        <p:nvSpPr>
          <p:cNvPr id="4" name="Fußzeilenplatzhalter 3"/>
          <p:cNvSpPr>
            <a:spLocks noGrp="1"/>
          </p:cNvSpPr>
          <p:nvPr>
            <p:ph type="ftr" sz="quarter" idx="11"/>
          </p:nvPr>
        </p:nvSpPr>
        <p:spPr/>
        <p:txBody>
          <a:bodyPr/>
          <a:lstStyle>
            <a:lvl1pPr>
              <a:defRPr/>
            </a:lvl1pPr>
          </a:lstStyle>
          <a:p>
            <a:endParaRPr lang="de-DE" altLang="de-DE"/>
          </a:p>
        </p:txBody>
      </p:sp>
      <p:sp>
        <p:nvSpPr>
          <p:cNvPr id="5" name="Foliennummernplatzhalter 4"/>
          <p:cNvSpPr>
            <a:spLocks noGrp="1"/>
          </p:cNvSpPr>
          <p:nvPr>
            <p:ph type="sldNum" sz="quarter" idx="12"/>
          </p:nvPr>
        </p:nvSpPr>
        <p:spPr/>
        <p:txBody>
          <a:bodyPr/>
          <a:lstStyle>
            <a:lvl1pPr>
              <a:defRPr/>
            </a:lvl1pPr>
          </a:lstStyle>
          <a:p>
            <a:fld id="{0E0CE6C6-2973-48DD-A934-C47027FEF707}" type="slidenum">
              <a:rPr lang="de-DE" altLang="de-DE"/>
              <a:pPr/>
              <a:t>‹Nr.›</a:t>
            </a:fld>
            <a:endParaRPr lang="de-DE" altLang="de-DE"/>
          </a:p>
        </p:txBody>
      </p:sp>
    </p:spTree>
    <p:extLst>
      <p:ext uri="{BB962C8B-B14F-4D97-AF65-F5344CB8AC3E}">
        <p14:creationId xmlns:p14="http://schemas.microsoft.com/office/powerpoint/2010/main" val="158852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DE" altLang="de-DE"/>
          </a:p>
        </p:txBody>
      </p:sp>
      <p:sp>
        <p:nvSpPr>
          <p:cNvPr id="3" name="Fußzeilenplatzhalter 2"/>
          <p:cNvSpPr>
            <a:spLocks noGrp="1"/>
          </p:cNvSpPr>
          <p:nvPr>
            <p:ph type="ftr" sz="quarter" idx="11"/>
          </p:nvPr>
        </p:nvSpPr>
        <p:spPr/>
        <p:txBody>
          <a:bodyPr/>
          <a:lstStyle>
            <a:lvl1pPr>
              <a:defRPr/>
            </a:lvl1pPr>
          </a:lstStyle>
          <a:p>
            <a:endParaRPr lang="de-DE" altLang="de-DE"/>
          </a:p>
        </p:txBody>
      </p:sp>
      <p:sp>
        <p:nvSpPr>
          <p:cNvPr id="4" name="Foliennummernplatzhalter 3"/>
          <p:cNvSpPr>
            <a:spLocks noGrp="1"/>
          </p:cNvSpPr>
          <p:nvPr>
            <p:ph type="sldNum" sz="quarter" idx="12"/>
          </p:nvPr>
        </p:nvSpPr>
        <p:spPr/>
        <p:txBody>
          <a:bodyPr/>
          <a:lstStyle>
            <a:lvl1pPr>
              <a:defRPr/>
            </a:lvl1pPr>
          </a:lstStyle>
          <a:p>
            <a:fld id="{35BE7E39-C11D-4C18-B60E-183C6C982FBC}" type="slidenum">
              <a:rPr lang="de-DE" altLang="de-DE"/>
              <a:pPr/>
              <a:t>‹Nr.›</a:t>
            </a:fld>
            <a:endParaRPr lang="de-DE" altLang="de-DE"/>
          </a:p>
        </p:txBody>
      </p:sp>
    </p:spTree>
    <p:extLst>
      <p:ext uri="{BB962C8B-B14F-4D97-AF65-F5344CB8AC3E}">
        <p14:creationId xmlns:p14="http://schemas.microsoft.com/office/powerpoint/2010/main" val="401863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lvl1pPr>
              <a:defRPr/>
            </a:lvl1pPr>
          </a:lstStyle>
          <a:p>
            <a:endParaRPr lang="de-DE" altLang="de-DE"/>
          </a:p>
        </p:txBody>
      </p:sp>
      <p:sp>
        <p:nvSpPr>
          <p:cNvPr id="6" name="Fußzeilenplatzhalter 5"/>
          <p:cNvSpPr>
            <a:spLocks noGrp="1"/>
          </p:cNvSpPr>
          <p:nvPr>
            <p:ph type="ftr" sz="quarter" idx="11"/>
          </p:nvPr>
        </p:nvSpPr>
        <p:spPr/>
        <p:txBody>
          <a:bodyPr/>
          <a:lstStyle>
            <a:lvl1pPr>
              <a:defRPr/>
            </a:lvl1pPr>
          </a:lstStyle>
          <a:p>
            <a:endParaRPr lang="de-DE" altLang="de-DE"/>
          </a:p>
        </p:txBody>
      </p:sp>
      <p:sp>
        <p:nvSpPr>
          <p:cNvPr id="7" name="Foliennummernplatzhalter 6"/>
          <p:cNvSpPr>
            <a:spLocks noGrp="1"/>
          </p:cNvSpPr>
          <p:nvPr>
            <p:ph type="sldNum" sz="quarter" idx="12"/>
          </p:nvPr>
        </p:nvSpPr>
        <p:spPr/>
        <p:txBody>
          <a:bodyPr/>
          <a:lstStyle>
            <a:lvl1pPr>
              <a:defRPr/>
            </a:lvl1pPr>
          </a:lstStyle>
          <a:p>
            <a:fld id="{CCA1F4E1-FBD6-4C42-9F72-89773181D477}" type="slidenum">
              <a:rPr lang="de-DE" altLang="de-DE"/>
              <a:pPr/>
              <a:t>‹Nr.›</a:t>
            </a:fld>
            <a:endParaRPr lang="de-DE" altLang="de-DE"/>
          </a:p>
        </p:txBody>
      </p:sp>
    </p:spTree>
    <p:extLst>
      <p:ext uri="{BB962C8B-B14F-4D97-AF65-F5344CB8AC3E}">
        <p14:creationId xmlns:p14="http://schemas.microsoft.com/office/powerpoint/2010/main" val="232691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lvl1pPr>
              <a:defRPr/>
            </a:lvl1pPr>
          </a:lstStyle>
          <a:p>
            <a:endParaRPr lang="de-DE" altLang="de-DE"/>
          </a:p>
        </p:txBody>
      </p:sp>
      <p:sp>
        <p:nvSpPr>
          <p:cNvPr id="6" name="Fußzeilenplatzhalter 5"/>
          <p:cNvSpPr>
            <a:spLocks noGrp="1"/>
          </p:cNvSpPr>
          <p:nvPr>
            <p:ph type="ftr" sz="quarter" idx="11"/>
          </p:nvPr>
        </p:nvSpPr>
        <p:spPr/>
        <p:txBody>
          <a:bodyPr/>
          <a:lstStyle>
            <a:lvl1pPr>
              <a:defRPr/>
            </a:lvl1pPr>
          </a:lstStyle>
          <a:p>
            <a:endParaRPr lang="de-DE" altLang="de-DE"/>
          </a:p>
        </p:txBody>
      </p:sp>
      <p:sp>
        <p:nvSpPr>
          <p:cNvPr id="7" name="Foliennummernplatzhalter 6"/>
          <p:cNvSpPr>
            <a:spLocks noGrp="1"/>
          </p:cNvSpPr>
          <p:nvPr>
            <p:ph type="sldNum" sz="quarter" idx="12"/>
          </p:nvPr>
        </p:nvSpPr>
        <p:spPr/>
        <p:txBody>
          <a:bodyPr/>
          <a:lstStyle>
            <a:lvl1pPr>
              <a:defRPr/>
            </a:lvl1pPr>
          </a:lstStyle>
          <a:p>
            <a:fld id="{3F577003-8019-455C-9277-80920B47A6C8}" type="slidenum">
              <a:rPr lang="de-DE" altLang="de-DE"/>
              <a:pPr/>
              <a:t>‹Nr.›</a:t>
            </a:fld>
            <a:endParaRPr lang="de-DE" altLang="de-DE"/>
          </a:p>
        </p:txBody>
      </p:sp>
    </p:spTree>
    <p:extLst>
      <p:ext uri="{BB962C8B-B14F-4D97-AF65-F5344CB8AC3E}">
        <p14:creationId xmlns:p14="http://schemas.microsoft.com/office/powerpoint/2010/main" val="386905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1066800" y="63246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000"/>
            </a:lvl1pPr>
          </a:lstStyle>
          <a:p>
            <a:endParaRPr lang="de-DE" altLang="de-DE"/>
          </a:p>
        </p:txBody>
      </p:sp>
      <p:sp>
        <p:nvSpPr>
          <p:cNvPr id="1029" name="Rectangle 5"/>
          <p:cNvSpPr>
            <a:spLocks noGrp="1" noChangeArrowheads="1"/>
          </p:cNvSpPr>
          <p:nvPr>
            <p:ph type="ftr" sz="quarter" idx="3"/>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000"/>
            </a:lvl1pPr>
          </a:lstStyle>
          <a:p>
            <a:endParaRPr lang="de-DE" altLang="de-DE"/>
          </a:p>
        </p:txBody>
      </p:sp>
      <p:sp>
        <p:nvSpPr>
          <p:cNvPr id="1030" name="Rectangle 6"/>
          <p:cNvSpPr>
            <a:spLocks noGrp="1" noChangeArrowheads="1"/>
          </p:cNvSpPr>
          <p:nvPr>
            <p:ph type="sldNum" sz="quarter" idx="4"/>
          </p:nvPr>
        </p:nvSpPr>
        <p:spPr bwMode="auto">
          <a:xfrm>
            <a:off x="7010400" y="63246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000"/>
            </a:lvl1pPr>
          </a:lstStyle>
          <a:p>
            <a:fld id="{74239EBC-3E8E-4A78-A9ED-FFE702E867DA}" type="slidenum">
              <a:rPr lang="de-DE" altLang="de-DE"/>
              <a:pPr/>
              <a:t>‹Nr.›</a:t>
            </a:fld>
            <a:endParaRPr lang="de-DE" altLang="de-DE"/>
          </a:p>
        </p:txBody>
      </p:sp>
      <p:sp>
        <p:nvSpPr>
          <p:cNvPr id="1031" name="Rectangle 7"/>
          <p:cNvSpPr>
            <a:spLocks noChangeArrowheads="1"/>
          </p:cNvSpPr>
          <p:nvPr userDrawn="1"/>
        </p:nvSpPr>
        <p:spPr bwMode="auto">
          <a:xfrm>
            <a:off x="1219200" y="0"/>
            <a:ext cx="7921625" cy="990600"/>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de-DE"/>
          </a:p>
        </p:txBody>
      </p:sp>
      <p:sp>
        <p:nvSpPr>
          <p:cNvPr id="1032" name="Rectangle 8"/>
          <p:cNvSpPr>
            <a:spLocks noChangeArrowheads="1"/>
          </p:cNvSpPr>
          <p:nvPr userDrawn="1"/>
        </p:nvSpPr>
        <p:spPr bwMode="auto">
          <a:xfrm>
            <a:off x="1219200" y="0"/>
            <a:ext cx="5407025" cy="990600"/>
          </a:xfrm>
          <a:prstGeom prst="rect">
            <a:avLst/>
          </a:prstGeom>
          <a:solidFill>
            <a:srgbClr val="489324"/>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de-DE"/>
          </a:p>
        </p:txBody>
      </p:sp>
      <p:pic>
        <p:nvPicPr>
          <p:cNvPr id="1035" name="Picture 11" descr="Uni_Aug_Logo_Basis_pos_B"/>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5300" y="76200"/>
            <a:ext cx="2222500" cy="1571625"/>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2"/>
          <p:cNvSpPr>
            <a:spLocks noGrp="1" noChangeArrowheads="1"/>
          </p:cNvSpPr>
          <p:nvPr>
            <p:ph type="title"/>
          </p:nvPr>
        </p:nvSpPr>
        <p:spPr bwMode="auto">
          <a:xfrm>
            <a:off x="1371600" y="304800"/>
            <a:ext cx="5257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Mastertitelformat bearbeiten</a:t>
            </a:r>
          </a:p>
        </p:txBody>
      </p:sp>
      <p:pic>
        <p:nvPicPr>
          <p:cNvPr id="1038" name="Picture 14" descr="Uni_Aug_Siegel_32Grad_schwarz_cut"/>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43000" cy="9461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a:solidFill>
            <a:schemeClr val="bg1"/>
          </a:solidFill>
          <a:latin typeface="+mj-lt"/>
          <a:ea typeface="+mj-ea"/>
          <a:cs typeface="+mj-cs"/>
        </a:defRPr>
      </a:lvl1pPr>
      <a:lvl2pPr algn="l" rtl="0" fontAlgn="base">
        <a:spcBef>
          <a:spcPct val="0"/>
        </a:spcBef>
        <a:spcAft>
          <a:spcPct val="0"/>
        </a:spcAft>
        <a:defRPr>
          <a:solidFill>
            <a:schemeClr val="bg1"/>
          </a:solidFill>
          <a:latin typeface="Arial" charset="0"/>
          <a:ea typeface="ＭＳ Ｐゴシック" pitchFamily="48" charset="-128"/>
        </a:defRPr>
      </a:lvl2pPr>
      <a:lvl3pPr algn="l" rtl="0" fontAlgn="base">
        <a:spcBef>
          <a:spcPct val="0"/>
        </a:spcBef>
        <a:spcAft>
          <a:spcPct val="0"/>
        </a:spcAft>
        <a:defRPr>
          <a:solidFill>
            <a:schemeClr val="bg1"/>
          </a:solidFill>
          <a:latin typeface="Arial" charset="0"/>
          <a:ea typeface="ＭＳ Ｐゴシック" pitchFamily="48" charset="-128"/>
        </a:defRPr>
      </a:lvl3pPr>
      <a:lvl4pPr algn="l" rtl="0" fontAlgn="base">
        <a:spcBef>
          <a:spcPct val="0"/>
        </a:spcBef>
        <a:spcAft>
          <a:spcPct val="0"/>
        </a:spcAft>
        <a:defRPr>
          <a:solidFill>
            <a:schemeClr val="bg1"/>
          </a:solidFill>
          <a:latin typeface="Arial" charset="0"/>
          <a:ea typeface="ＭＳ Ｐゴシック" pitchFamily="48" charset="-128"/>
        </a:defRPr>
      </a:lvl4pPr>
      <a:lvl5pPr algn="l" rtl="0" fontAlgn="base">
        <a:spcBef>
          <a:spcPct val="0"/>
        </a:spcBef>
        <a:spcAft>
          <a:spcPct val="0"/>
        </a:spcAft>
        <a:defRPr>
          <a:solidFill>
            <a:schemeClr val="bg1"/>
          </a:solidFill>
          <a:latin typeface="Arial" charset="0"/>
          <a:ea typeface="ＭＳ Ｐゴシック" pitchFamily="48" charset="-128"/>
        </a:defRPr>
      </a:lvl5pPr>
      <a:lvl6pPr marL="457200" algn="l" rtl="0" fontAlgn="base">
        <a:spcBef>
          <a:spcPct val="0"/>
        </a:spcBef>
        <a:spcAft>
          <a:spcPct val="0"/>
        </a:spcAft>
        <a:defRPr>
          <a:solidFill>
            <a:schemeClr val="bg1"/>
          </a:solidFill>
          <a:latin typeface="Arial" charset="0"/>
          <a:ea typeface="ＭＳ Ｐゴシック" pitchFamily="48" charset="-128"/>
        </a:defRPr>
      </a:lvl6pPr>
      <a:lvl7pPr marL="914400" algn="l" rtl="0" fontAlgn="base">
        <a:spcBef>
          <a:spcPct val="0"/>
        </a:spcBef>
        <a:spcAft>
          <a:spcPct val="0"/>
        </a:spcAft>
        <a:defRPr>
          <a:solidFill>
            <a:schemeClr val="bg1"/>
          </a:solidFill>
          <a:latin typeface="Arial" charset="0"/>
          <a:ea typeface="ＭＳ Ｐゴシック" pitchFamily="48" charset="-128"/>
        </a:defRPr>
      </a:lvl7pPr>
      <a:lvl8pPr marL="1371600" algn="l" rtl="0" fontAlgn="base">
        <a:spcBef>
          <a:spcPct val="0"/>
        </a:spcBef>
        <a:spcAft>
          <a:spcPct val="0"/>
        </a:spcAft>
        <a:defRPr>
          <a:solidFill>
            <a:schemeClr val="bg1"/>
          </a:solidFill>
          <a:latin typeface="Arial" charset="0"/>
          <a:ea typeface="ＭＳ Ｐゴシック" pitchFamily="48" charset="-128"/>
        </a:defRPr>
      </a:lvl8pPr>
      <a:lvl9pPr marL="1828800" algn="l" rtl="0" fontAlgn="base">
        <a:spcBef>
          <a:spcPct val="0"/>
        </a:spcBef>
        <a:spcAft>
          <a:spcPct val="0"/>
        </a:spcAft>
        <a:defRPr>
          <a:solidFill>
            <a:schemeClr val="bg1"/>
          </a:solidFill>
          <a:latin typeface="Arial" charset="0"/>
          <a:ea typeface="ＭＳ Ｐゴシック" pitchFamily="48"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algn="ctr"/>
            <a:r>
              <a:rPr lang="de-DE" altLang="de-DE" sz="2800" dirty="0" smtClean="0">
                <a:solidFill>
                  <a:schemeClr val="bg1">
                    <a:lumMod val="50000"/>
                  </a:schemeClr>
                </a:solidFill>
              </a:rPr>
              <a:t>Selbstorganisierende adaptive Systeme</a:t>
            </a:r>
            <a:endParaRPr lang="de-DE" altLang="de-DE" sz="2800" dirty="0">
              <a:solidFill>
                <a:schemeClr val="bg1">
                  <a:lumMod val="50000"/>
                </a:schemeClr>
              </a:solidFill>
            </a:endParaRPr>
          </a:p>
        </p:txBody>
      </p:sp>
      <p:sp>
        <p:nvSpPr>
          <p:cNvPr id="2051" name="Rectangle 3"/>
          <p:cNvSpPr>
            <a:spLocks noChangeArrowheads="1"/>
          </p:cNvSpPr>
          <p:nvPr>
            <p:ph type="subTitle" idx="1"/>
          </p:nvPr>
        </p:nvSpPr>
        <p:spPr bwMode="auto">
          <a:solidFill>
            <a:srgbClr val="FFFFFF"/>
          </a:solidFill>
          <a:ln>
            <a:solidFill>
              <a:srgbClr val="000000"/>
            </a:solidFill>
            <a:miter lim="800000"/>
            <a:headEnd/>
            <a:tailEnd/>
          </a:ln>
        </p:spPr>
        <p:txBody>
          <a:bodyPr vert="horz" wrap="square" lIns="91440" tIns="45720" rIns="91440" bIns="45720" numCol="1" anchor="ctr" anchorCtr="0" compatLnSpc="1">
            <a:prstTxWarp prst="textNoShape">
              <a:avLst/>
            </a:prstTxWarp>
          </a:bodyPr>
          <a:lstStyle/>
          <a:p>
            <a:r>
              <a:rPr lang="de-DE" altLang="de-DE" dirty="0" smtClean="0"/>
              <a:t>Übungsblatt 07</a:t>
            </a:r>
          </a:p>
          <a:p>
            <a:r>
              <a:rPr lang="de-DE" altLang="de-DE" dirty="0" smtClean="0"/>
              <a:t>Aufgabe 1</a:t>
            </a:r>
            <a:endParaRPr lang="de-DE" altLang="de-DE" dirty="0"/>
          </a:p>
        </p:txBody>
      </p:sp>
      <p:sp>
        <p:nvSpPr>
          <p:cNvPr id="2" name="Textfeld 1"/>
          <p:cNvSpPr txBox="1"/>
          <p:nvPr/>
        </p:nvSpPr>
        <p:spPr>
          <a:xfrm>
            <a:off x="179512" y="6309320"/>
            <a:ext cx="2808312" cy="400110"/>
          </a:xfrm>
          <a:prstGeom prst="rect">
            <a:avLst/>
          </a:prstGeom>
          <a:noFill/>
        </p:spPr>
        <p:txBody>
          <a:bodyPr wrap="square" rtlCol="0">
            <a:spAutoFit/>
          </a:bodyPr>
          <a:lstStyle/>
          <a:p>
            <a:r>
              <a:rPr lang="de-DE" sz="2000" dirty="0" smtClean="0"/>
              <a:t>09.12.2016</a:t>
            </a:r>
            <a:endParaRPr lang="de-DE" sz="2000" dirty="0"/>
          </a:p>
        </p:txBody>
      </p:sp>
      <p:sp>
        <p:nvSpPr>
          <p:cNvPr id="7" name="Textfeld 6"/>
          <p:cNvSpPr txBox="1"/>
          <p:nvPr/>
        </p:nvSpPr>
        <p:spPr>
          <a:xfrm>
            <a:off x="6084168" y="6261665"/>
            <a:ext cx="2808312" cy="400110"/>
          </a:xfrm>
          <a:prstGeom prst="rect">
            <a:avLst/>
          </a:prstGeom>
          <a:noFill/>
        </p:spPr>
        <p:txBody>
          <a:bodyPr wrap="square" rtlCol="0">
            <a:spAutoFit/>
          </a:bodyPr>
          <a:lstStyle/>
          <a:p>
            <a:pPr algn="r"/>
            <a:r>
              <a:rPr lang="de-DE" sz="2000" dirty="0" smtClean="0"/>
              <a:t>Gruppe 10</a:t>
            </a:r>
            <a:endParaRPr lang="de-DE"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1e</a:t>
            </a:r>
            <a:endParaRPr lang="de-DE" dirty="0"/>
          </a:p>
        </p:txBody>
      </p:sp>
      <p:pic>
        <p:nvPicPr>
          <p:cNvPr id="8" name="Inhaltsplatzhalt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412776"/>
            <a:ext cx="8245476" cy="1296144"/>
          </a:xfrm>
        </p:spPr>
      </p:pic>
      <mc:AlternateContent xmlns:mc="http://schemas.openxmlformats.org/markup-compatibility/2006">
        <mc:Choice xmlns:a14="http://schemas.microsoft.com/office/drawing/2010/main" Requires="a14">
          <p:sp>
            <p:nvSpPr>
              <p:cNvPr id="7" name="Inhaltsplatzhalter 6"/>
              <p:cNvSpPr>
                <a:spLocks noGrp="1"/>
              </p:cNvSpPr>
              <p:nvPr>
                <p:ph sz="half" idx="2"/>
              </p:nvPr>
            </p:nvSpPr>
            <p:spPr>
              <a:xfrm>
                <a:off x="467544" y="3068960"/>
                <a:ext cx="8219256" cy="3057203"/>
              </a:xfrm>
            </p:spPr>
            <p:txBody>
              <a:bodyPr/>
              <a:lstStyle/>
              <a:p>
                <a:pPr marL="0" indent="0">
                  <a:buNone/>
                </a:pPr>
                <a:r>
                  <a:rPr lang="de-DE" sz="2400" dirty="0" smtClean="0"/>
                  <a:t>Es gilt: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𝑖</m:t>
                        </m:r>
                      </m:sub>
                    </m:sSub>
                    <m:r>
                      <a:rPr lang="de-DE" sz="2400" i="1" smtClean="0">
                        <a:latin typeface="Cambria Math"/>
                        <a:ea typeface="Cambria Math"/>
                      </a:rPr>
                      <m:t>≥</m:t>
                    </m:r>
                    <m:r>
                      <a:rPr lang="de-DE" sz="2400" b="0" i="1" smtClean="0">
                        <a:latin typeface="Cambria Math"/>
                        <a:ea typeface="Cambria Math"/>
                      </a:rPr>
                      <m:t>0</m:t>
                    </m:r>
                  </m:oMath>
                </a14:m>
                <a:r>
                  <a:rPr lang="de-DE" sz="2400" b="0" dirty="0" smtClean="0">
                    <a:ea typeface="Cambria Math"/>
                  </a:rPr>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𝐵</m:t>
                        </m:r>
                      </m:sub>
                    </m:sSub>
                    <m:r>
                      <a:rPr lang="de-DE" sz="2400" b="0" i="1" smtClean="0">
                        <a:latin typeface="Cambria Math"/>
                      </a:rPr>
                      <m:t>+</m:t>
                    </m:r>
                  </m:oMath>
                </a14:m>
                <a:r>
                  <a:rPr lang="de-DE" sz="240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𝐶</m:t>
                        </m:r>
                      </m:sub>
                    </m:sSub>
                    <m:r>
                      <a:rPr lang="de-DE" sz="2400" b="0" i="1" smtClean="0">
                        <a:latin typeface="Cambria Math"/>
                      </a:rPr>
                      <m:t>+</m:t>
                    </m:r>
                  </m:oMath>
                </a14:m>
                <a:r>
                  <a:rPr lang="de-DE" sz="240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𝐷</m:t>
                        </m:r>
                      </m:sub>
                    </m:sSub>
                    <m:r>
                      <a:rPr lang="de-DE" sz="2400" b="0" i="1" smtClean="0">
                        <a:latin typeface="Cambria Math"/>
                      </a:rPr>
                      <m:t>=1</m:t>
                    </m:r>
                  </m:oMath>
                </a14:m>
                <a:r>
                  <a:rPr lang="de-DE" sz="2400" b="0" dirty="0" smtClean="0"/>
                  <a:t/>
                </a:r>
                <a:br>
                  <a:rPr lang="de-DE" sz="2400" b="0" dirty="0" smtClean="0"/>
                </a:br>
                <a:endParaRPr lang="de-DE" sz="1200" b="0" dirty="0" smtClean="0"/>
              </a:p>
              <a:p>
                <a:pPr marL="0" indent="0">
                  <a:buNone/>
                </a:pPr>
                <a:r>
                  <a:rPr lang="de-DE" sz="2400" dirty="0" smtClean="0"/>
                  <a:t>Minimalkoalitionen: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𝐵</m:t>
                        </m:r>
                      </m:sub>
                    </m:sSub>
                    <m:r>
                      <a:rPr lang="de-DE" sz="2400" b="0" i="1" smtClean="0">
                        <a:latin typeface="Cambria Math"/>
                      </a:rPr>
                      <m:t> </m:t>
                    </m:r>
                    <m:r>
                      <a:rPr lang="de-DE" sz="2400" b="0" i="1" smtClean="0">
                        <a:latin typeface="Cambria Math"/>
                        <a:ea typeface="Cambria Math"/>
                      </a:rPr>
                      <m:t>≥1</m:t>
                    </m:r>
                  </m:oMath>
                </a14:m>
                <a:endParaRPr lang="de-DE" sz="2400" dirty="0" smtClean="0"/>
              </a:p>
              <a:p>
                <a:pPr marL="0" indent="0">
                  <a:buNone/>
                </a:pPr>
                <a:r>
                  <a:rPr lang="de-DE" sz="2400" b="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𝐶</m:t>
                        </m:r>
                      </m:sub>
                    </m:sSub>
                    <m:r>
                      <a:rPr lang="de-DE" sz="2400" b="0" i="1" smtClean="0">
                        <a:latin typeface="Cambria Math"/>
                      </a:rPr>
                      <m:t> </m:t>
                    </m:r>
                    <m:r>
                      <a:rPr lang="de-DE" sz="2400" b="0" i="1" smtClean="0">
                        <a:latin typeface="Cambria Math"/>
                        <a:ea typeface="Cambria Math"/>
                      </a:rPr>
                      <m:t>≥1</m:t>
                    </m:r>
                  </m:oMath>
                </a14:m>
                <a:endParaRPr lang="de-DE" sz="2400" dirty="0"/>
              </a:p>
              <a:p>
                <a:pPr marL="0" indent="0">
                  <a:buNone/>
                </a:pPr>
                <a:r>
                  <a:rPr lang="de-DE" sz="240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𝐷</m:t>
                        </m:r>
                      </m:sub>
                    </m:sSub>
                    <m:r>
                      <a:rPr lang="de-DE" sz="2400" b="0" i="1" smtClean="0">
                        <a:latin typeface="Cambria Math"/>
                      </a:rPr>
                      <m:t> </m:t>
                    </m:r>
                    <m:r>
                      <a:rPr lang="de-DE" sz="2400" b="0" i="1" smtClean="0">
                        <a:latin typeface="Cambria Math"/>
                        <a:ea typeface="Cambria Math"/>
                      </a:rPr>
                      <m:t>≥1</m:t>
                    </m:r>
                  </m:oMath>
                </a14:m>
                <a:endParaRPr lang="de-DE" sz="2400" dirty="0" smtClean="0"/>
              </a:p>
              <a:p>
                <a:pPr marL="0" indent="0">
                  <a:buNone/>
                </a:pPr>
                <a:r>
                  <a:rPr lang="de-DE" sz="2400" dirty="0" smtClean="0">
                    <a:sym typeface="Wingdings" panose="05000000000000000000" pitchFamily="2" charset="2"/>
                  </a:rPr>
                  <a:t>	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𝐵</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𝐶</m:t>
                        </m:r>
                      </m:sub>
                    </m:sSub>
                    <m:r>
                      <a:rPr lang="de-DE" sz="2400" b="0" i="1" smtClean="0">
                        <a:latin typeface="Cambria Math"/>
                      </a:rPr>
                      <m:t>=</m:t>
                    </m:r>
                    <m:sSub>
                      <m:sSubPr>
                        <m:ctrlPr>
                          <a:rPr lang="de-DE" sz="2400" b="0" i="1" smtClean="0">
                            <a:latin typeface="Cambria Math"/>
                          </a:rPr>
                        </m:ctrlPr>
                      </m:sSubPr>
                      <m:e>
                        <m:r>
                          <a:rPr lang="de-DE" sz="2400" b="0" i="1" smtClean="0">
                            <a:latin typeface="Cambria Math"/>
                          </a:rPr>
                          <m:t>𝑥</m:t>
                        </m:r>
                      </m:e>
                      <m:sub>
                        <m:r>
                          <a:rPr lang="de-DE" sz="2400" b="0" i="1" smtClean="0">
                            <a:latin typeface="Cambria Math"/>
                          </a:rPr>
                          <m:t>𝐷</m:t>
                        </m:r>
                      </m:sub>
                    </m:sSub>
                    <m:r>
                      <a:rPr lang="de-DE" sz="2400" b="0" i="1" smtClean="0">
                        <a:latin typeface="Cambria Math"/>
                      </a:rPr>
                      <m:t>=0</m:t>
                    </m:r>
                  </m:oMath>
                </a14:m>
                <a:r>
                  <a:rPr lang="de-DE" sz="2400" b="0" dirty="0" smtClean="0"/>
                  <a:t>	</a:t>
                </a:r>
                <a14:m>
                  <m:oMath xmlns:m="http://schemas.openxmlformats.org/officeDocument/2006/math">
                    <m:sSub>
                      <m:sSubPr>
                        <m:ctrlPr>
                          <a:rPr lang="de-DE" sz="2400" b="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r>
                      <a:rPr lang="de-DE" sz="2400" b="0" i="1" smtClean="0">
                        <a:latin typeface="Cambria Math"/>
                      </a:rPr>
                      <m:t>1</m:t>
                    </m:r>
                  </m:oMath>
                </a14:m>
                <a:r>
                  <a:rPr lang="de-DE" sz="2400" b="0" dirty="0" smtClean="0"/>
                  <a:t/>
                </a:r>
                <a:br>
                  <a:rPr lang="de-DE" sz="2400" b="0" dirty="0" smtClean="0"/>
                </a:br>
                <a:endParaRPr lang="de-DE" sz="1200" b="0" dirty="0" smtClean="0"/>
              </a:p>
              <a:p>
                <a:pPr marL="0" indent="0">
                  <a:buNone/>
                </a:pPr>
                <a14:m>
                  <m:oMath xmlns:m="http://schemas.openxmlformats.org/officeDocument/2006/math">
                    <m:r>
                      <a:rPr lang="de-DE" sz="2400" b="0" i="1" smtClean="0">
                        <a:latin typeface="Cambria Math"/>
                      </a:rPr>
                      <m:t>𝑆</m:t>
                    </m:r>
                    <m:r>
                      <a:rPr lang="de-DE" sz="2400" b="0" i="1" smtClean="0">
                        <a:latin typeface="Cambria Math"/>
                      </a:rPr>
                      <m:t>={</m:t>
                    </m:r>
                    <m:r>
                      <a:rPr lang="de-DE" sz="2400" b="0" i="1" smtClean="0">
                        <a:latin typeface="Cambria Math"/>
                      </a:rPr>
                      <m:t>𝐵</m:t>
                    </m:r>
                    <m:r>
                      <a:rPr lang="de-DE" sz="2400" b="0" i="1" smtClean="0">
                        <a:latin typeface="Cambria Math"/>
                      </a:rPr>
                      <m:t>,</m:t>
                    </m:r>
                    <m:r>
                      <a:rPr lang="de-DE" sz="2400" b="0" i="1" smtClean="0">
                        <a:latin typeface="Cambria Math"/>
                      </a:rPr>
                      <m:t>𝐶</m:t>
                    </m:r>
                    <m:r>
                      <a:rPr lang="de-DE" sz="2400" b="0" i="1" smtClean="0">
                        <a:latin typeface="Cambria Math"/>
                      </a:rPr>
                      <m:t>,</m:t>
                    </m:r>
                    <m:r>
                      <a:rPr lang="de-DE" sz="2400" b="0" i="1" smtClean="0">
                        <a:latin typeface="Cambria Math"/>
                      </a:rPr>
                      <m:t>𝐷</m:t>
                    </m:r>
                    <m:r>
                      <a:rPr lang="de-DE" sz="2400" b="0" i="1" smtClean="0">
                        <a:latin typeface="Cambria Math"/>
                      </a:rPr>
                      <m:t>}</m:t>
                    </m:r>
                  </m:oMath>
                </a14:m>
                <a:r>
                  <a:rPr lang="de-DE" sz="2400" dirty="0" smtClean="0"/>
                  <a:t> 		 </a:t>
                </a:r>
                <a14:m>
                  <m:oMath xmlns:m="http://schemas.openxmlformats.org/officeDocument/2006/math">
                    <m:sSub>
                      <m:sSubPr>
                        <m:ctrlPr>
                          <a:rPr lang="de-DE" sz="2400" i="1" dirty="0" smtClean="0">
                            <a:latin typeface="Cambria Math"/>
                          </a:rPr>
                        </m:ctrlPr>
                      </m:sSubPr>
                      <m:e>
                        <m:r>
                          <a:rPr lang="de-DE" sz="2400" b="0" i="1" dirty="0" smtClean="0">
                            <a:latin typeface="Cambria Math"/>
                          </a:rPr>
                          <m:t>0=</m:t>
                        </m:r>
                        <m:r>
                          <a:rPr lang="de-DE" sz="2400" b="0" i="1" dirty="0" smtClean="0">
                            <a:latin typeface="Cambria Math"/>
                          </a:rPr>
                          <m:t>𝑥</m:t>
                        </m:r>
                      </m:e>
                      <m:sub>
                        <m:r>
                          <a:rPr lang="de-DE" sz="2400" b="0" i="1" dirty="0" smtClean="0">
                            <a:latin typeface="Cambria Math"/>
                          </a:rPr>
                          <m:t>𝐵</m:t>
                        </m:r>
                      </m:sub>
                    </m:sSub>
                    <m:r>
                      <a:rPr lang="de-DE" sz="2400" b="0" i="1" dirty="0" smtClean="0">
                        <a:latin typeface="Cambria Math"/>
                      </a:rPr>
                      <m:t>+</m:t>
                    </m:r>
                    <m:sSub>
                      <m:sSubPr>
                        <m:ctrlPr>
                          <a:rPr lang="de-DE" sz="2400" i="1" dirty="0" smtClean="0">
                            <a:latin typeface="Cambria Math"/>
                          </a:rPr>
                        </m:ctrlPr>
                      </m:sSubPr>
                      <m:e>
                        <m:r>
                          <a:rPr lang="de-DE" sz="2400" b="0" i="1" dirty="0" smtClean="0">
                            <a:latin typeface="Cambria Math"/>
                          </a:rPr>
                          <m:t>𝑥</m:t>
                        </m:r>
                      </m:e>
                      <m:sub>
                        <m:r>
                          <a:rPr lang="de-DE" sz="2400" b="0" i="1" dirty="0" smtClean="0">
                            <a:latin typeface="Cambria Math"/>
                          </a:rPr>
                          <m:t>𝐶</m:t>
                        </m:r>
                      </m:sub>
                    </m:sSub>
                    <m:r>
                      <a:rPr lang="de-DE" sz="2400" b="0" i="1" dirty="0" smtClean="0">
                        <a:latin typeface="Cambria Math"/>
                      </a:rPr>
                      <m:t>+</m:t>
                    </m:r>
                    <m:sSub>
                      <m:sSubPr>
                        <m:ctrlPr>
                          <a:rPr lang="de-DE" sz="2400" i="1" dirty="0" smtClean="0">
                            <a:latin typeface="Cambria Math"/>
                          </a:rPr>
                        </m:ctrlPr>
                      </m:sSubPr>
                      <m:e>
                        <m:r>
                          <a:rPr lang="de-DE" sz="2400" b="0" i="1" dirty="0" smtClean="0">
                            <a:latin typeface="Cambria Math"/>
                          </a:rPr>
                          <m:t>𝑥</m:t>
                        </m:r>
                      </m:e>
                      <m:sub>
                        <m:r>
                          <a:rPr lang="de-DE" sz="2400" b="0" i="1" dirty="0" smtClean="0">
                            <a:latin typeface="Cambria Math"/>
                          </a:rPr>
                          <m:t>𝐷</m:t>
                        </m:r>
                      </m:sub>
                    </m:sSub>
                    <m:r>
                      <a:rPr lang="de-DE" sz="2400" i="1" dirty="0">
                        <a:latin typeface="Cambria Math"/>
                        <a:ea typeface="Cambria Math"/>
                      </a:rPr>
                      <m:t>≥</m:t>
                    </m:r>
                    <m:r>
                      <a:rPr lang="de-DE" sz="2400" b="0" i="1" dirty="0" smtClean="0">
                        <a:latin typeface="Cambria Math"/>
                        <a:ea typeface="Cambria Math"/>
                      </a:rPr>
                      <m:t>1</m:t>
                    </m:r>
                  </m:oMath>
                </a14:m>
                <a:endParaRPr lang="de-DE" sz="2400" dirty="0"/>
              </a:p>
              <a:p>
                <a:pPr marL="0" indent="0">
                  <a:buNone/>
                </a:pPr>
                <a:endParaRPr lang="de-DE" sz="2400" dirty="0"/>
              </a:p>
              <a:p>
                <a:pPr marL="0" indent="0">
                  <a:buNone/>
                </a:pPr>
                <a:endParaRPr lang="de-DE" sz="2400" dirty="0"/>
              </a:p>
            </p:txBody>
          </p:sp>
        </mc:Choice>
        <mc:Fallback>
          <p:sp>
            <p:nvSpPr>
              <p:cNvPr id="7" name="Inhaltsplatzhalter 6"/>
              <p:cNvSpPr>
                <a:spLocks noGrp="1" noRot="1" noChangeAspect="1" noMove="1" noResize="1" noEditPoints="1" noAdjustHandles="1" noChangeArrowheads="1" noChangeShapeType="1" noTextEdit="1"/>
              </p:cNvSpPr>
              <p:nvPr>
                <p:ph sz="half" idx="2"/>
              </p:nvPr>
            </p:nvSpPr>
            <p:spPr>
              <a:xfrm>
                <a:off x="467544" y="3068960"/>
                <a:ext cx="8219256" cy="3057203"/>
              </a:xfrm>
              <a:blipFill rotWithShape="1">
                <a:blip r:embed="rId3"/>
                <a:stretch>
                  <a:fillRect l="-1187" t="-1394" b="-1793"/>
                </a:stretch>
              </a:blipFill>
            </p:spPr>
            <p:txBody>
              <a:bodyPr/>
              <a:lstStyle/>
              <a:p>
                <a:r>
                  <a:rPr lang="de-DE">
                    <a:noFill/>
                  </a:rPr>
                  <a:t> </a:t>
                </a:r>
              </a:p>
            </p:txBody>
          </p:sp>
        </mc:Fallback>
      </mc:AlternateContent>
      <p:sp>
        <p:nvSpPr>
          <p:cNvPr id="9" name="Gewitterblitz 8"/>
          <p:cNvSpPr/>
          <p:nvPr/>
        </p:nvSpPr>
        <p:spPr bwMode="auto">
          <a:xfrm rot="20159503" flipH="1">
            <a:off x="6665321" y="5489496"/>
            <a:ext cx="413152" cy="919568"/>
          </a:xfrm>
          <a:prstGeom prst="lightningBol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48" charset="-128"/>
            </a:endParaRPr>
          </a:p>
        </p:txBody>
      </p:sp>
    </p:spTree>
    <p:extLst>
      <p:ext uri="{BB962C8B-B14F-4D97-AF65-F5344CB8AC3E}">
        <p14:creationId xmlns:p14="http://schemas.microsoft.com/office/powerpoint/2010/main" val="81399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1f</a:t>
            </a:r>
            <a:br>
              <a:rPr lang="de-DE" dirty="0" smtClean="0"/>
            </a:br>
            <a:endParaRPr lang="de-DE" dirty="0"/>
          </a:p>
        </p:txBody>
      </p:sp>
      <p:sp>
        <p:nvSpPr>
          <p:cNvPr id="5" name="Inhaltsplatzhalter 4"/>
          <p:cNvSpPr>
            <a:spLocks noGrp="1"/>
          </p:cNvSpPr>
          <p:nvPr>
            <p:ph idx="1"/>
          </p:nvPr>
        </p:nvSpPr>
        <p:spPr/>
        <p:txBody>
          <a:bodyPr/>
          <a:lstStyle/>
          <a:p>
            <a:pPr marL="0" indent="0">
              <a:buNone/>
            </a:pPr>
            <a:r>
              <a:rPr lang="de-DE" sz="2800" dirty="0" smtClean="0"/>
              <a:t>Zur Betrachtung der Eindeutigkeit verändern Sie nun den Abstimmungsmodus, sodass mindestens 80% der Stimmen nötig sind, um die 100 Millionen zu erhalten. Welche Minimalkoalitionen sind nun vorhanden? Welche Auszahlungsvektoren liegen im Kern? Beachten Sie, dass der Kern – im Gegensatz zu Shapley – keine Fairness berücksichtigt.</a:t>
            </a:r>
            <a:endParaRPr lang="de-DE" sz="2800" dirty="0"/>
          </a:p>
        </p:txBody>
      </p:sp>
    </p:spTree>
    <p:extLst>
      <p:ext uri="{BB962C8B-B14F-4D97-AF65-F5344CB8AC3E}">
        <p14:creationId xmlns:p14="http://schemas.microsoft.com/office/powerpoint/2010/main" val="292830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1f</a:t>
            </a:r>
            <a:br>
              <a:rPr lang="de-DE" dirty="0" smtClean="0"/>
            </a:br>
            <a:endParaRPr lang="de-DE" dirty="0"/>
          </a:p>
        </p:txBody>
      </p:sp>
      <p:pic>
        <p:nvPicPr>
          <p:cNvPr id="8" name="Inhaltsplatzhalt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412776"/>
            <a:ext cx="8245476" cy="1296144"/>
          </a:xfrm>
        </p:spPr>
      </p:pic>
      <mc:AlternateContent xmlns:mc="http://schemas.openxmlformats.org/markup-compatibility/2006">
        <mc:Choice xmlns:a14="http://schemas.microsoft.com/office/drawing/2010/main" Requires="a14">
          <p:sp>
            <p:nvSpPr>
              <p:cNvPr id="7" name="Inhaltsplatzhalter 6"/>
              <p:cNvSpPr>
                <a:spLocks noGrp="1"/>
              </p:cNvSpPr>
              <p:nvPr>
                <p:ph sz="half" idx="2"/>
              </p:nvPr>
            </p:nvSpPr>
            <p:spPr>
              <a:xfrm>
                <a:off x="467544" y="3068960"/>
                <a:ext cx="8219256" cy="3057203"/>
              </a:xfrm>
            </p:spPr>
            <p:txBody>
              <a:bodyPr/>
              <a:lstStyle/>
              <a:p>
                <a:pPr marL="0" indent="0">
                  <a:buNone/>
                </a:pPr>
                <a:r>
                  <a:rPr lang="de-DE" sz="2400" dirty="0" smtClean="0"/>
                  <a:t>Es gilt: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𝑖</m:t>
                        </m:r>
                      </m:sub>
                    </m:sSub>
                    <m:r>
                      <a:rPr lang="de-DE" sz="2400" i="1" smtClean="0">
                        <a:latin typeface="Cambria Math"/>
                        <a:ea typeface="Cambria Math"/>
                      </a:rPr>
                      <m:t>≥</m:t>
                    </m:r>
                    <m:r>
                      <a:rPr lang="de-DE" sz="2400" b="0" i="1" smtClean="0">
                        <a:latin typeface="Cambria Math"/>
                        <a:ea typeface="Cambria Math"/>
                      </a:rPr>
                      <m:t>0</m:t>
                    </m:r>
                  </m:oMath>
                </a14:m>
                <a:r>
                  <a:rPr lang="de-DE" sz="2400" b="0" dirty="0" smtClean="0">
                    <a:ea typeface="Cambria Math"/>
                  </a:rPr>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𝐵</m:t>
                        </m:r>
                      </m:sub>
                    </m:sSub>
                    <m:r>
                      <a:rPr lang="de-DE" sz="2400" b="0" i="1" smtClean="0">
                        <a:latin typeface="Cambria Math"/>
                      </a:rPr>
                      <m:t>+</m:t>
                    </m:r>
                  </m:oMath>
                </a14:m>
                <a:r>
                  <a:rPr lang="de-DE" sz="240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𝐶</m:t>
                        </m:r>
                      </m:sub>
                    </m:sSub>
                    <m:r>
                      <a:rPr lang="de-DE" sz="2400" b="0" i="1" smtClean="0">
                        <a:latin typeface="Cambria Math"/>
                      </a:rPr>
                      <m:t>+</m:t>
                    </m:r>
                  </m:oMath>
                </a14:m>
                <a:r>
                  <a:rPr lang="de-DE" sz="240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𝐷</m:t>
                        </m:r>
                      </m:sub>
                    </m:sSub>
                    <m:r>
                      <a:rPr lang="de-DE" sz="2400" b="0" i="1" smtClean="0">
                        <a:latin typeface="Cambria Math"/>
                      </a:rPr>
                      <m:t>=1</m:t>
                    </m:r>
                  </m:oMath>
                </a14:m>
                <a:r>
                  <a:rPr lang="de-DE" sz="2400" b="0" dirty="0" smtClean="0"/>
                  <a:t/>
                </a:r>
                <a:br>
                  <a:rPr lang="de-DE" sz="2400" b="0" dirty="0" smtClean="0"/>
                </a:br>
                <a:endParaRPr lang="de-DE" sz="1200" b="0" dirty="0" smtClean="0"/>
              </a:p>
              <a:p>
                <a:pPr marL="0" indent="0">
                  <a:buNone/>
                </a:pPr>
                <a:r>
                  <a:rPr lang="de-DE" sz="2400" dirty="0" smtClean="0"/>
                  <a:t>Minimalkoalitionen: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𝐵</m:t>
                        </m:r>
                      </m:sub>
                    </m:sSub>
                    <m:r>
                      <a:rPr lang="de-DE" sz="2400" b="0" i="1" smtClean="0">
                        <a:latin typeface="Cambria Math"/>
                      </a:rPr>
                      <m:t> </m:t>
                    </m:r>
                    <m:r>
                      <a:rPr lang="de-DE" sz="2400" b="0" i="1" smtClean="0">
                        <a:latin typeface="Cambria Math"/>
                        <a:ea typeface="Cambria Math"/>
                      </a:rPr>
                      <m:t>≥1</m:t>
                    </m:r>
                  </m:oMath>
                </a14:m>
                <a:endParaRPr lang="de-DE" sz="2400" dirty="0" smtClean="0"/>
              </a:p>
              <a:p>
                <a:pPr marL="0" indent="0">
                  <a:buNone/>
                </a:pPr>
                <a:r>
                  <a:rPr lang="de-DE" sz="2400" b="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𝐶</m:t>
                        </m:r>
                      </m:sub>
                    </m:sSub>
                    <m:r>
                      <a:rPr lang="de-DE" sz="2400" b="0" i="1" smtClean="0">
                        <a:latin typeface="Cambria Math"/>
                      </a:rPr>
                      <m:t> </m:t>
                    </m:r>
                    <m:r>
                      <a:rPr lang="de-DE" sz="2400" b="0" i="1" smtClean="0">
                        <a:latin typeface="Cambria Math"/>
                        <a:ea typeface="Cambria Math"/>
                      </a:rPr>
                      <m:t>≥1</m:t>
                    </m:r>
                  </m:oMath>
                </a14:m>
                <a:endParaRPr lang="de-DE" sz="2400" dirty="0"/>
              </a:p>
              <a:p>
                <a:pPr marL="0" indent="0">
                  <a:buNone/>
                </a:pPr>
                <a:r>
                  <a:rPr lang="de-DE" sz="2400" dirty="0" smtClean="0"/>
                  <a:t>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𝐷</m:t>
                        </m:r>
                      </m:sub>
                    </m:sSub>
                    <m:r>
                      <a:rPr lang="de-DE" sz="2400" b="0" i="1" smtClean="0">
                        <a:latin typeface="Cambria Math"/>
                      </a:rPr>
                      <m:t> </m:t>
                    </m:r>
                    <m:r>
                      <a:rPr lang="de-DE" sz="2400" b="0" i="1" smtClean="0">
                        <a:latin typeface="Cambria Math"/>
                        <a:ea typeface="Cambria Math"/>
                      </a:rPr>
                      <m:t>≥1</m:t>
                    </m:r>
                  </m:oMath>
                </a14:m>
                <a:endParaRPr lang="de-DE" sz="2400" dirty="0" smtClean="0"/>
              </a:p>
              <a:p>
                <a:pPr marL="0" indent="0">
                  <a:buNone/>
                </a:pPr>
                <a:r>
                  <a:rPr lang="de-DE" sz="2400" dirty="0" smtClean="0">
                    <a:sym typeface="Wingdings" panose="05000000000000000000" pitchFamily="2" charset="2"/>
                  </a:rPr>
                  <a:t>	 </a:t>
                </a:r>
                <a14:m>
                  <m:oMath xmlns:m="http://schemas.openxmlformats.org/officeDocument/2006/math">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𝐵</m:t>
                        </m:r>
                      </m:sub>
                    </m:sSub>
                    <m:r>
                      <a:rPr lang="de-DE" sz="2400" b="0" i="1" smtClean="0">
                        <a:latin typeface="Cambria Math"/>
                      </a:rPr>
                      <m:t>=</m:t>
                    </m:r>
                    <m:sSub>
                      <m:sSubPr>
                        <m:ctrlPr>
                          <a:rPr lang="de-DE" sz="2400" i="1" smtClean="0">
                            <a:latin typeface="Cambria Math"/>
                          </a:rPr>
                        </m:ctrlPr>
                      </m:sSubPr>
                      <m:e>
                        <m:r>
                          <a:rPr lang="de-DE" sz="2400" b="0" i="1" smtClean="0">
                            <a:latin typeface="Cambria Math"/>
                          </a:rPr>
                          <m:t>𝑥</m:t>
                        </m:r>
                      </m:e>
                      <m:sub>
                        <m:r>
                          <a:rPr lang="de-DE" sz="2400" b="0" i="1" smtClean="0">
                            <a:latin typeface="Cambria Math"/>
                          </a:rPr>
                          <m:t>𝐶</m:t>
                        </m:r>
                      </m:sub>
                    </m:sSub>
                    <m:r>
                      <a:rPr lang="de-DE" sz="2400" b="0" i="1" smtClean="0">
                        <a:latin typeface="Cambria Math"/>
                      </a:rPr>
                      <m:t>=</m:t>
                    </m:r>
                    <m:sSub>
                      <m:sSubPr>
                        <m:ctrlPr>
                          <a:rPr lang="de-DE" sz="2400" b="0" i="1" smtClean="0">
                            <a:latin typeface="Cambria Math"/>
                          </a:rPr>
                        </m:ctrlPr>
                      </m:sSubPr>
                      <m:e>
                        <m:r>
                          <a:rPr lang="de-DE" sz="2400" b="0" i="1" smtClean="0">
                            <a:latin typeface="Cambria Math"/>
                          </a:rPr>
                          <m:t>𝑥</m:t>
                        </m:r>
                      </m:e>
                      <m:sub>
                        <m:r>
                          <a:rPr lang="de-DE" sz="2400" b="0" i="1" smtClean="0">
                            <a:latin typeface="Cambria Math"/>
                          </a:rPr>
                          <m:t>𝐷</m:t>
                        </m:r>
                      </m:sub>
                    </m:sSub>
                    <m:r>
                      <a:rPr lang="de-DE" sz="2400" b="0" i="1" smtClean="0">
                        <a:latin typeface="Cambria Math"/>
                      </a:rPr>
                      <m:t>=0</m:t>
                    </m:r>
                  </m:oMath>
                </a14:m>
                <a:r>
                  <a:rPr lang="de-DE" sz="2400" b="0" dirty="0" smtClean="0"/>
                  <a:t>	</a:t>
                </a:r>
                <a14:m>
                  <m:oMath xmlns:m="http://schemas.openxmlformats.org/officeDocument/2006/math">
                    <m:sSub>
                      <m:sSubPr>
                        <m:ctrlPr>
                          <a:rPr lang="de-DE" sz="2400" b="0" i="1" smtClean="0">
                            <a:latin typeface="Cambria Math"/>
                          </a:rPr>
                        </m:ctrlPr>
                      </m:sSubPr>
                      <m:e>
                        <m:r>
                          <a:rPr lang="de-DE" sz="2400" b="0" i="1" smtClean="0">
                            <a:latin typeface="Cambria Math"/>
                          </a:rPr>
                          <m:t>𝑥</m:t>
                        </m:r>
                      </m:e>
                      <m:sub>
                        <m:r>
                          <a:rPr lang="de-DE" sz="2400" b="0" i="1" smtClean="0">
                            <a:latin typeface="Cambria Math"/>
                          </a:rPr>
                          <m:t>𝐴</m:t>
                        </m:r>
                      </m:sub>
                    </m:sSub>
                    <m:r>
                      <a:rPr lang="de-DE" sz="2400" b="0" i="1" smtClean="0">
                        <a:latin typeface="Cambria Math"/>
                      </a:rPr>
                      <m:t>=</m:t>
                    </m:r>
                    <m:r>
                      <a:rPr lang="de-DE" sz="2400" b="0" i="1" smtClean="0">
                        <a:latin typeface="Cambria Math"/>
                      </a:rPr>
                      <m:t>1</m:t>
                    </m:r>
                  </m:oMath>
                </a14:m>
                <a:r>
                  <a:rPr lang="de-DE" sz="2400" b="0" dirty="0" smtClean="0"/>
                  <a:t/>
                </a:r>
                <a:br>
                  <a:rPr lang="de-DE" sz="2400" b="0" dirty="0" smtClean="0"/>
                </a:br>
                <a:endParaRPr lang="de-DE" sz="1200" b="0" dirty="0" smtClean="0"/>
              </a:p>
              <a:p>
                <a:pPr marL="0" indent="0">
                  <a:buNone/>
                </a:pPr>
                <a14:m>
                  <m:oMath xmlns:m="http://schemas.openxmlformats.org/officeDocument/2006/math">
                    <m:r>
                      <a:rPr lang="de-DE" sz="2400" b="0" i="1" smtClean="0">
                        <a:latin typeface="Cambria Math"/>
                      </a:rPr>
                      <m:t>𝑆</m:t>
                    </m:r>
                    <m:r>
                      <a:rPr lang="de-DE" sz="2400" b="0" i="1" smtClean="0">
                        <a:latin typeface="Cambria Math"/>
                      </a:rPr>
                      <m:t>={</m:t>
                    </m:r>
                    <m:r>
                      <a:rPr lang="de-DE" sz="2400" b="0" i="1" smtClean="0">
                        <a:latin typeface="Cambria Math"/>
                      </a:rPr>
                      <m:t>𝐵</m:t>
                    </m:r>
                    <m:r>
                      <a:rPr lang="de-DE" sz="2400" b="0" i="1" smtClean="0">
                        <a:latin typeface="Cambria Math"/>
                      </a:rPr>
                      <m:t>,</m:t>
                    </m:r>
                    <m:r>
                      <a:rPr lang="de-DE" sz="2400" b="0" i="1" smtClean="0">
                        <a:latin typeface="Cambria Math"/>
                      </a:rPr>
                      <m:t>𝐶</m:t>
                    </m:r>
                    <m:r>
                      <a:rPr lang="de-DE" sz="2400" b="0" i="1" smtClean="0">
                        <a:latin typeface="Cambria Math"/>
                      </a:rPr>
                      <m:t>,</m:t>
                    </m:r>
                    <m:r>
                      <a:rPr lang="de-DE" sz="2400" b="0" i="1" smtClean="0">
                        <a:latin typeface="Cambria Math"/>
                      </a:rPr>
                      <m:t>𝐷</m:t>
                    </m:r>
                    <m:r>
                      <a:rPr lang="de-DE" sz="2400" b="0" i="1" smtClean="0">
                        <a:latin typeface="Cambria Math"/>
                      </a:rPr>
                      <m:t>}</m:t>
                    </m:r>
                  </m:oMath>
                </a14:m>
                <a:r>
                  <a:rPr lang="de-DE" sz="2400" dirty="0" smtClean="0"/>
                  <a:t> 		 </a:t>
                </a:r>
                <a14:m>
                  <m:oMath xmlns:m="http://schemas.openxmlformats.org/officeDocument/2006/math">
                    <m:sSub>
                      <m:sSubPr>
                        <m:ctrlPr>
                          <a:rPr lang="de-DE" sz="2400" i="1" dirty="0" smtClean="0">
                            <a:latin typeface="Cambria Math"/>
                          </a:rPr>
                        </m:ctrlPr>
                      </m:sSubPr>
                      <m:e>
                        <m:r>
                          <a:rPr lang="de-DE" sz="2400" b="0" i="1" dirty="0" smtClean="0">
                            <a:latin typeface="Cambria Math"/>
                          </a:rPr>
                          <m:t>0=</m:t>
                        </m:r>
                        <m:r>
                          <a:rPr lang="de-DE" sz="2400" b="0" i="1" dirty="0" smtClean="0">
                            <a:latin typeface="Cambria Math"/>
                          </a:rPr>
                          <m:t>𝑥</m:t>
                        </m:r>
                      </m:e>
                      <m:sub>
                        <m:r>
                          <a:rPr lang="de-DE" sz="2400" b="0" i="1" dirty="0" smtClean="0">
                            <a:latin typeface="Cambria Math"/>
                          </a:rPr>
                          <m:t>𝐵</m:t>
                        </m:r>
                      </m:sub>
                    </m:sSub>
                    <m:r>
                      <a:rPr lang="de-DE" sz="2400" b="0" i="1" dirty="0" smtClean="0">
                        <a:latin typeface="Cambria Math"/>
                      </a:rPr>
                      <m:t>+</m:t>
                    </m:r>
                    <m:sSub>
                      <m:sSubPr>
                        <m:ctrlPr>
                          <a:rPr lang="de-DE" sz="2400" i="1" dirty="0" smtClean="0">
                            <a:latin typeface="Cambria Math"/>
                          </a:rPr>
                        </m:ctrlPr>
                      </m:sSubPr>
                      <m:e>
                        <m:r>
                          <a:rPr lang="de-DE" sz="2400" b="0" i="1" dirty="0" smtClean="0">
                            <a:latin typeface="Cambria Math"/>
                          </a:rPr>
                          <m:t>𝑥</m:t>
                        </m:r>
                      </m:e>
                      <m:sub>
                        <m:r>
                          <a:rPr lang="de-DE" sz="2400" b="0" i="1" dirty="0" smtClean="0">
                            <a:latin typeface="Cambria Math"/>
                          </a:rPr>
                          <m:t>𝐶</m:t>
                        </m:r>
                      </m:sub>
                    </m:sSub>
                    <m:r>
                      <a:rPr lang="de-DE" sz="2400" b="0" i="1" dirty="0" smtClean="0">
                        <a:latin typeface="Cambria Math"/>
                      </a:rPr>
                      <m:t>+</m:t>
                    </m:r>
                    <m:sSub>
                      <m:sSubPr>
                        <m:ctrlPr>
                          <a:rPr lang="de-DE" sz="2400" i="1" dirty="0" smtClean="0">
                            <a:latin typeface="Cambria Math"/>
                          </a:rPr>
                        </m:ctrlPr>
                      </m:sSubPr>
                      <m:e>
                        <m:r>
                          <a:rPr lang="de-DE" sz="2400" b="0" i="1" dirty="0" smtClean="0">
                            <a:latin typeface="Cambria Math"/>
                          </a:rPr>
                          <m:t>𝑥</m:t>
                        </m:r>
                      </m:e>
                      <m:sub>
                        <m:r>
                          <a:rPr lang="de-DE" sz="2400" b="0" i="1" dirty="0" smtClean="0">
                            <a:latin typeface="Cambria Math"/>
                          </a:rPr>
                          <m:t>𝐷</m:t>
                        </m:r>
                      </m:sub>
                    </m:sSub>
                    <m:r>
                      <a:rPr lang="de-DE" sz="2400" i="1" dirty="0">
                        <a:latin typeface="Cambria Math"/>
                        <a:ea typeface="Cambria Math"/>
                      </a:rPr>
                      <m:t>≥</m:t>
                    </m:r>
                    <m:r>
                      <a:rPr lang="de-DE" sz="2400" b="0" i="1" dirty="0" smtClean="0">
                        <a:latin typeface="Cambria Math"/>
                        <a:ea typeface="Cambria Math"/>
                      </a:rPr>
                      <m:t>1</m:t>
                    </m:r>
                  </m:oMath>
                </a14:m>
                <a:endParaRPr lang="de-DE" sz="2400" dirty="0"/>
              </a:p>
              <a:p>
                <a:pPr marL="0" indent="0">
                  <a:buNone/>
                </a:pPr>
                <a:endParaRPr lang="de-DE" sz="2400" dirty="0"/>
              </a:p>
              <a:p>
                <a:pPr marL="0" indent="0">
                  <a:buNone/>
                </a:pPr>
                <a:endParaRPr lang="de-DE" sz="2400" dirty="0"/>
              </a:p>
            </p:txBody>
          </p:sp>
        </mc:Choice>
        <mc:Fallback>
          <p:sp>
            <p:nvSpPr>
              <p:cNvPr id="7" name="Inhaltsplatzhalter 6"/>
              <p:cNvSpPr>
                <a:spLocks noGrp="1" noRot="1" noChangeAspect="1" noMove="1" noResize="1" noEditPoints="1" noAdjustHandles="1" noChangeArrowheads="1" noChangeShapeType="1" noTextEdit="1"/>
              </p:cNvSpPr>
              <p:nvPr>
                <p:ph sz="half" idx="2"/>
              </p:nvPr>
            </p:nvSpPr>
            <p:spPr>
              <a:xfrm>
                <a:off x="467544" y="3068960"/>
                <a:ext cx="8219256" cy="3057203"/>
              </a:xfrm>
              <a:blipFill rotWithShape="1">
                <a:blip r:embed="rId3"/>
                <a:stretch>
                  <a:fillRect l="-1187" t="-1394" b="-1793"/>
                </a:stretch>
              </a:blipFill>
            </p:spPr>
            <p:txBody>
              <a:bodyPr/>
              <a:lstStyle/>
              <a:p>
                <a:r>
                  <a:rPr lang="de-DE">
                    <a:noFill/>
                  </a:rPr>
                  <a:t> </a:t>
                </a:r>
              </a:p>
            </p:txBody>
          </p:sp>
        </mc:Fallback>
      </mc:AlternateContent>
      <p:sp>
        <p:nvSpPr>
          <p:cNvPr id="9" name="Gewitterblitz 8"/>
          <p:cNvSpPr/>
          <p:nvPr/>
        </p:nvSpPr>
        <p:spPr bwMode="auto">
          <a:xfrm rot="20159503" flipH="1">
            <a:off x="6665321" y="5489496"/>
            <a:ext cx="413152" cy="919568"/>
          </a:xfrm>
          <a:prstGeom prst="lightningBol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48" charset="-128"/>
            </a:endParaRPr>
          </a:p>
        </p:txBody>
      </p:sp>
    </p:spTree>
    <p:extLst>
      <p:ext uri="{BB962C8B-B14F-4D97-AF65-F5344CB8AC3E}">
        <p14:creationId xmlns:p14="http://schemas.microsoft.com/office/powerpoint/2010/main" val="80376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1a</a:t>
            </a:r>
            <a:endParaRPr lang="de-DE" dirty="0"/>
          </a:p>
        </p:txBody>
      </p:sp>
      <p:sp>
        <p:nvSpPr>
          <p:cNvPr id="3" name="Inhaltsplatzhalter 2"/>
          <p:cNvSpPr>
            <a:spLocks noGrp="1"/>
          </p:cNvSpPr>
          <p:nvPr>
            <p:ph idx="1"/>
          </p:nvPr>
        </p:nvSpPr>
        <p:spPr/>
        <p:txBody>
          <a:bodyPr/>
          <a:lstStyle/>
          <a:p>
            <a:pPr marL="0" indent="0">
              <a:buNone/>
            </a:pPr>
            <a:r>
              <a:rPr lang="de-DE" dirty="0" smtClean="0"/>
              <a:t>Überlegen Sie sich zwei Situationen, die Sie als Koalitionsspiel modellieren können.</a:t>
            </a:r>
          </a:p>
          <a:p>
            <a:pPr marL="0" indent="0">
              <a:buNone/>
            </a:pPr>
            <a:endParaRPr lang="de-DE" dirty="0"/>
          </a:p>
          <a:p>
            <a:pPr marL="0" indent="0">
              <a:buNone/>
            </a:pPr>
            <a:r>
              <a:rPr lang="de-DE" dirty="0" smtClean="0">
                <a:solidFill>
                  <a:srgbClr val="FF0000"/>
                </a:solidFill>
              </a:rPr>
              <a:t>@ Pat</a:t>
            </a:r>
          </a:p>
          <a:p>
            <a:pPr marL="0" indent="0">
              <a:buNone/>
            </a:pPr>
            <a:r>
              <a:rPr lang="de-DE" dirty="0" smtClean="0">
                <a:solidFill>
                  <a:srgbClr val="FF0000"/>
                </a:solidFill>
              </a:rPr>
              <a:t>@ Stefan</a:t>
            </a:r>
          </a:p>
          <a:p>
            <a:pPr marL="0" indent="0">
              <a:buNone/>
            </a:pPr>
            <a:r>
              <a:rPr lang="de-DE" dirty="0" smtClean="0">
                <a:solidFill>
                  <a:srgbClr val="FF0000"/>
                </a:solidFill>
              </a:rPr>
              <a:t>Einfügen!</a:t>
            </a:r>
          </a:p>
          <a:p>
            <a:pPr marL="0" indent="0">
              <a:buNone/>
            </a:pPr>
            <a:endParaRPr lang="de-DE" dirty="0"/>
          </a:p>
        </p:txBody>
      </p:sp>
    </p:spTree>
    <p:extLst>
      <p:ext uri="{BB962C8B-B14F-4D97-AF65-F5344CB8AC3E}">
        <p14:creationId xmlns:p14="http://schemas.microsoft.com/office/powerpoint/2010/main" val="27580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1a</a:t>
            </a:r>
            <a:endParaRPr lang="de-DE" dirty="0"/>
          </a:p>
        </p:txBody>
      </p:sp>
      <p:sp>
        <p:nvSpPr>
          <p:cNvPr id="3" name="Inhaltsplatzhalter 2"/>
          <p:cNvSpPr>
            <a:spLocks noGrp="1"/>
          </p:cNvSpPr>
          <p:nvPr>
            <p:ph idx="1"/>
          </p:nvPr>
        </p:nvSpPr>
        <p:spPr/>
        <p:txBody>
          <a:bodyPr/>
          <a:lstStyle/>
          <a:p>
            <a:pPr marL="0" indent="0">
              <a:buNone/>
            </a:pPr>
            <a:r>
              <a:rPr lang="de-DE" dirty="0" smtClean="0">
                <a:solidFill>
                  <a:srgbClr val="FF0000"/>
                </a:solidFill>
              </a:rPr>
              <a:t>@ Pat</a:t>
            </a:r>
          </a:p>
          <a:p>
            <a:pPr marL="0" indent="0">
              <a:buNone/>
            </a:pPr>
            <a:r>
              <a:rPr lang="de-DE" dirty="0" smtClean="0">
                <a:solidFill>
                  <a:srgbClr val="FF0000"/>
                </a:solidFill>
              </a:rPr>
              <a:t>@ Stefan</a:t>
            </a:r>
          </a:p>
          <a:p>
            <a:pPr marL="0" indent="0">
              <a:buNone/>
            </a:pPr>
            <a:r>
              <a:rPr lang="de-DE" dirty="0" smtClean="0">
                <a:solidFill>
                  <a:srgbClr val="FF0000"/>
                </a:solidFill>
              </a:rPr>
              <a:t>Einfügen!</a:t>
            </a:r>
            <a:endParaRPr lang="de-DE" dirty="0">
              <a:solidFill>
                <a:srgbClr val="FF0000"/>
              </a:solidFill>
            </a:endParaRPr>
          </a:p>
        </p:txBody>
      </p:sp>
    </p:spTree>
    <p:extLst>
      <p:ext uri="{BB962C8B-B14F-4D97-AF65-F5344CB8AC3E}">
        <p14:creationId xmlns:p14="http://schemas.microsoft.com/office/powerpoint/2010/main" val="178450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1b</a:t>
            </a:r>
            <a:endParaRPr lang="de-DE" dirty="0"/>
          </a:p>
        </p:txBody>
      </p:sp>
      <p:sp>
        <p:nvSpPr>
          <p:cNvPr id="3" name="Inhaltsplatzhalter 2"/>
          <p:cNvSpPr>
            <a:spLocks noGrp="1"/>
          </p:cNvSpPr>
          <p:nvPr>
            <p:ph idx="1"/>
          </p:nvPr>
        </p:nvSpPr>
        <p:spPr/>
        <p:txBody>
          <a:bodyPr/>
          <a:lstStyle/>
          <a:p>
            <a:pPr marL="0" indent="0">
              <a:buNone/>
            </a:pPr>
            <a:r>
              <a:rPr lang="de-DE" sz="2000" dirty="0" smtClean="0"/>
              <a:t>Nehmen Sie an, eine Gruppe von Agenten besteht aus A, B, C und D. Alle Agenten stimmen über die Auszahlung von 100 Millionen ab, und müssen dafür eine Mehrheit von 51 erreichen.</a:t>
            </a:r>
          </a:p>
          <a:p>
            <a:pPr marL="0" indent="0">
              <a:buNone/>
            </a:pPr>
            <a:r>
              <a:rPr lang="de-DE" sz="2000" dirty="0" smtClean="0"/>
              <a:t>A hat 45 Stimmen zur Verfügung, B 25 und C und D jeweils 15. Der Wert einer Koalition besteht dann in der Menge des Geldes, die sie gemeinsam akquirieren kann. Modellieren Sie diese Situation als Koalitionsspiel und berechnen Sie die Shapley-Werte der beteiligten Agenten (bezogen auf die große Koalition {A, B, C, D}). Ist diese Koalition mit dem Shapley-Wert stabil oder gibt es eine Teilkoalition, die auch ohne andere Beteiligte auskommt und</a:t>
            </a:r>
          </a:p>
          <a:p>
            <a:pPr marL="0" indent="0">
              <a:buNone/>
            </a:pPr>
            <a:r>
              <a:rPr lang="de-DE" sz="2000" dirty="0" smtClean="0"/>
              <a:t>für alle daran beteiligten Agenten bessere </a:t>
            </a:r>
            <a:r>
              <a:rPr lang="de-DE" sz="2000" dirty="0" err="1" smtClean="0"/>
              <a:t>Payoffs</a:t>
            </a:r>
            <a:r>
              <a:rPr lang="de-DE" sz="2000" dirty="0" smtClean="0"/>
              <a:t> erzielen kann?</a:t>
            </a:r>
            <a:endParaRPr lang="de-DE" sz="2000" dirty="0"/>
          </a:p>
        </p:txBody>
      </p:sp>
    </p:spTree>
    <p:extLst>
      <p:ext uri="{BB962C8B-B14F-4D97-AF65-F5344CB8AC3E}">
        <p14:creationId xmlns:p14="http://schemas.microsoft.com/office/powerpoint/2010/main" val="269068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1b</a:t>
            </a:r>
            <a:endParaRPr lang="de-DE" dirty="0"/>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52736"/>
            <a:ext cx="8229600" cy="1374393"/>
          </a:xfrm>
        </p:spPr>
      </p:pic>
    </p:spTree>
    <p:extLst>
      <p:ext uri="{BB962C8B-B14F-4D97-AF65-F5344CB8AC3E}">
        <p14:creationId xmlns:p14="http://schemas.microsoft.com/office/powerpoint/2010/main" val="155288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1c</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47666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1c</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l-GR" i="1" smtClean="0">
                              <a:latin typeface="Cambria Math"/>
                            </a:rPr>
                          </m:ctrlPr>
                        </m:sSubSupPr>
                        <m:e>
                          <m:r>
                            <m:rPr>
                              <m:nor/>
                            </m:rPr>
                            <a:rPr lang="el-GR" smtClean="0"/>
                            <m:t>Φ</m:t>
                          </m:r>
                        </m:e>
                        <m:sub>
                          <m:r>
                            <a:rPr lang="de-DE" b="0" i="1" smtClean="0">
                              <a:latin typeface="Cambria Math" panose="02040503050406030204" pitchFamily="18" charset="0"/>
                            </a:rPr>
                            <m:t>𝐴</m:t>
                          </m:r>
                        </m:sub>
                        <m:sup>
                          <m:r>
                            <a:rPr lang="de-DE" b="0" i="1" smtClean="0">
                              <a:latin typeface="Cambria Math" panose="02040503050406030204" pitchFamily="18" charset="0"/>
                            </a:rPr>
                            <m:t>′</m:t>
                          </m:r>
                        </m:sup>
                      </m:sSubSup>
                      <m:r>
                        <a:rPr lang="de-DE" b="0" i="1" smtClean="0">
                          <a:latin typeface="Cambria Math" panose="02040503050406030204" pitchFamily="18" charset="0"/>
                        </a:rPr>
                        <m:t>= </m:t>
                      </m:r>
                      <m:f>
                        <m:fPr>
                          <m:ctrlPr>
                            <a:rPr lang="de-DE" b="0" i="1" smtClean="0">
                              <a:latin typeface="Cambria Math"/>
                            </a:rPr>
                          </m:ctrlPr>
                        </m:fPr>
                        <m:num>
                          <m:r>
                            <a:rPr lang="de-DE" b="0" i="1" smtClean="0">
                              <a:latin typeface="Cambria Math" panose="02040503050406030204" pitchFamily="18" charset="0"/>
                            </a:rPr>
                            <m:t>1</m:t>
                          </m:r>
                        </m:num>
                        <m:den>
                          <m:sSup>
                            <m:sSupPr>
                              <m:ctrlPr>
                                <a:rPr lang="de-DE" b="0" i="1" smtClean="0">
                                  <a:latin typeface="Cambria Math"/>
                                </a:rPr>
                              </m:ctrlPr>
                            </m:sSupPr>
                            <m:e>
                              <m:r>
                                <a:rPr lang="de-DE" b="0" i="1" smtClean="0">
                                  <a:latin typeface="Cambria Math" panose="02040503050406030204" pitchFamily="18" charset="0"/>
                                </a:rPr>
                                <m:t>2</m:t>
                              </m:r>
                            </m:e>
                            <m:sup>
                              <m:d>
                                <m:dPr>
                                  <m:begChr m:val="|"/>
                                  <m:endChr m:val="|"/>
                                  <m:ctrlPr>
                                    <a:rPr lang="de-DE" b="0" i="1" smtClean="0">
                                      <a:latin typeface="Cambria Math"/>
                                    </a:rPr>
                                  </m:ctrlPr>
                                </m:dPr>
                                <m:e>
                                  <m:r>
                                    <a:rPr lang="de-DE" b="0" i="1" smtClean="0">
                                      <a:latin typeface="Cambria Math" panose="02040503050406030204" pitchFamily="18" charset="0"/>
                                    </a:rPr>
                                    <m:t>𝑁</m:t>
                                  </m:r>
                                </m:e>
                              </m:d>
                              <m:r>
                                <a:rPr lang="de-DE" b="0" i="1" smtClean="0">
                                  <a:latin typeface="Cambria Math" panose="02040503050406030204" pitchFamily="18" charset="0"/>
                                </a:rPr>
                                <m:t>−1</m:t>
                              </m:r>
                            </m:sup>
                          </m:sSup>
                        </m:den>
                      </m:f>
                      <m:nary>
                        <m:naryPr>
                          <m:chr m:val="∑"/>
                          <m:supHide m:val="on"/>
                          <m:ctrlPr>
                            <a:rPr lang="de-DE" b="0" i="1" smtClean="0">
                              <a:latin typeface="Cambria Math"/>
                            </a:rPr>
                          </m:ctrlPr>
                        </m:naryPr>
                        <m:sub>
                          <m:r>
                            <m:rPr>
                              <m:brk m:alnAt="7"/>
                            </m:rPr>
                            <a:rPr lang="de-DE" b="0" i="1" smtClean="0">
                              <a:latin typeface="Cambria Math" panose="02040503050406030204" pitchFamily="18" charset="0"/>
                            </a:rPr>
                            <m:t>𝑆</m:t>
                          </m:r>
                          <m:r>
                            <a:rPr lang="de-DE" b="0" i="1" smtClean="0">
                              <a:latin typeface="Cambria Math" panose="02040503050406030204" pitchFamily="18" charset="0"/>
                            </a:rPr>
                            <m:t>⊆</m:t>
                          </m:r>
                          <m:r>
                            <a:rPr lang="de-DE" b="0" i="1" smtClean="0">
                              <a:latin typeface="Cambria Math" panose="02040503050406030204" pitchFamily="18" charset="0"/>
                            </a:rPr>
                            <m:t>𝑁</m:t>
                          </m:r>
                          <m:r>
                            <a:rPr lang="de-DE" b="0" i="1" smtClean="0">
                              <a:latin typeface="Cambria Math" panose="02040503050406030204" pitchFamily="18" charset="0"/>
                            </a:rPr>
                            <m:t>\</m:t>
                          </m:r>
                          <m:r>
                            <m:rPr>
                              <m:lit/>
                              <m:brk m:alnAt="7"/>
                            </m:rPr>
                            <a:rPr lang="de-DE" b="0" i="1" smtClean="0">
                              <a:latin typeface="Cambria Math" panose="02040503050406030204" pitchFamily="18" charset="0"/>
                            </a:rPr>
                            <m:t>{</m:t>
                          </m:r>
                          <m:r>
                            <m:rPr>
                              <m:brk m:alnAt="7"/>
                            </m:rPr>
                            <a:rPr lang="de-DE" b="0" i="1" smtClean="0">
                              <a:latin typeface="Cambria Math" panose="02040503050406030204" pitchFamily="18" charset="0"/>
                            </a:rPr>
                            <m:t>𝑖</m:t>
                          </m:r>
                          <m:r>
                            <a:rPr lang="de-DE" b="0" i="1" smtClean="0">
                              <a:latin typeface="Cambria Math" panose="02040503050406030204" pitchFamily="18" charset="0"/>
                            </a:rPr>
                            <m:t>}</m:t>
                          </m:r>
                        </m:sub>
                        <m:sup/>
                        <m:e>
                          <m:r>
                            <a:rPr lang="de-DE" b="0" i="1" smtClean="0">
                              <a:latin typeface="Cambria Math" panose="02040503050406030204" pitchFamily="18" charset="0"/>
                            </a:rPr>
                            <m:t>[</m:t>
                          </m:r>
                          <m:r>
                            <a:rPr lang="de-DE" b="0" i="1" smtClean="0">
                              <a:latin typeface="Cambria Math" panose="02040503050406030204" pitchFamily="18" charset="0"/>
                            </a:rPr>
                            <m:t>𝑣</m:t>
                          </m:r>
                          <m:d>
                            <m:dPr>
                              <m:ctrlPr>
                                <a:rPr lang="de-DE" b="0" i="1" smtClean="0">
                                  <a:latin typeface="Cambria Math"/>
                                </a:rPr>
                              </m:ctrlPr>
                            </m:dPr>
                            <m:e>
                              <m:r>
                                <a:rPr lang="de-DE" b="0" i="1" smtClean="0">
                                  <a:latin typeface="Cambria Math" panose="02040503050406030204" pitchFamily="18" charset="0"/>
                                </a:rPr>
                                <m:t>𝑆</m:t>
                              </m:r>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𝑖</m:t>
                                  </m:r>
                                </m:e>
                              </m:d>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𝑣</m:t>
                          </m:r>
                          <m:d>
                            <m:dPr>
                              <m:ctrlPr>
                                <a:rPr lang="de-DE" b="0" i="1" smtClean="0">
                                  <a:latin typeface="Cambria Math"/>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𝑆</m:t>
                              </m:r>
                            </m:e>
                          </m:d>
                          <m:r>
                            <a:rPr lang="de-DE" b="0" i="1" smtClean="0">
                              <a:latin typeface="Cambria Math" panose="02040503050406030204" pitchFamily="18" charset="0"/>
                              <a:ea typeface="Cambria Math" panose="02040503050406030204" pitchFamily="18" charset="0"/>
                            </a:rPr>
                            <m:t>]</m:t>
                          </m:r>
                        </m:e>
                      </m:nary>
                    </m:oMath>
                  </m:oMathPara>
                </a14:m>
                <a:endParaRPr lang="de-DE" dirty="0" smtClean="0"/>
              </a:p>
              <a:p>
                <a:pPr marL="0" indent="0">
                  <a:buNone/>
                </a:pPr>
                <a14:m>
                  <m:oMathPara xmlns:m="http://schemas.openxmlformats.org/officeDocument/2006/math">
                    <m:oMathParaPr>
                      <m:jc m:val="centerGroup"/>
                    </m:oMathParaPr>
                    <m:oMath xmlns:m="http://schemas.openxmlformats.org/officeDocument/2006/math">
                      <m:sSubSup>
                        <m:sSubSupPr>
                          <m:ctrlPr>
                            <a:rPr lang="el-GR" i="1" smtClean="0">
                              <a:latin typeface="Cambria Math"/>
                            </a:rPr>
                          </m:ctrlPr>
                        </m:sSubSupPr>
                        <m:e>
                          <m:r>
                            <m:rPr>
                              <m:nor/>
                            </m:rPr>
                            <a:rPr lang="el-GR" smtClean="0"/>
                            <m:t>Φ</m:t>
                          </m:r>
                        </m:e>
                        <m:sub>
                          <m:r>
                            <a:rPr lang="de-DE" b="0" i="1" smtClean="0">
                              <a:latin typeface="Cambria Math" panose="02040503050406030204" pitchFamily="18" charset="0"/>
                            </a:rPr>
                            <m:t>𝐴</m:t>
                          </m:r>
                        </m:sub>
                        <m:sup>
                          <m:r>
                            <a:rPr lang="de-DE" b="0" i="1" smtClean="0">
                              <a:latin typeface="Cambria Math" panose="02040503050406030204" pitchFamily="18" charset="0"/>
                            </a:rPr>
                            <m:t>′</m:t>
                          </m:r>
                        </m:sup>
                      </m:sSubSup>
                      <m:r>
                        <a:rPr lang="de-DE" b="0" i="1" smtClean="0">
                          <a:latin typeface="Cambria Math" panose="02040503050406030204" pitchFamily="18" charset="0"/>
                        </a:rPr>
                        <m:t>= </m:t>
                      </m:r>
                      <m:f>
                        <m:fPr>
                          <m:ctrlPr>
                            <a:rPr lang="de-DE" b="0" i="1" smtClean="0">
                              <a:latin typeface="Cambria Math"/>
                            </a:rPr>
                          </m:ctrlPr>
                        </m:fPr>
                        <m:num>
                          <m:r>
                            <a:rPr lang="de-DE" b="0" i="1" smtClean="0">
                              <a:latin typeface="Cambria Math" panose="02040503050406030204" pitchFamily="18" charset="0"/>
                            </a:rPr>
                            <m:t>1</m:t>
                          </m:r>
                        </m:num>
                        <m:den>
                          <m:sSup>
                            <m:sSupPr>
                              <m:ctrlPr>
                                <a:rPr lang="de-DE" b="0" i="1" smtClean="0">
                                  <a:latin typeface="Cambria Math"/>
                                </a:rPr>
                              </m:ctrlPr>
                            </m:sSupPr>
                            <m:e>
                              <m:r>
                                <a:rPr lang="de-DE" b="0" i="1" smtClean="0">
                                  <a:latin typeface="Cambria Math" panose="02040503050406030204" pitchFamily="18" charset="0"/>
                                </a:rPr>
                                <m:t>2</m:t>
                              </m:r>
                            </m:e>
                            <m:sup>
                              <m:r>
                                <a:rPr lang="de-DE" b="0" i="1" smtClean="0">
                                  <a:latin typeface="Cambria Math"/>
                                </a:rPr>
                                <m:t>3</m:t>
                              </m:r>
                            </m:sup>
                          </m:sSup>
                        </m:den>
                      </m:f>
                      <m:d>
                        <m:dPr>
                          <m:ctrlPr>
                            <a:rPr lang="de-DE" b="0" i="1" smtClean="0">
                              <a:latin typeface="Cambria Math"/>
                            </a:rPr>
                          </m:ctrlPr>
                        </m:dPr>
                        <m:e>
                          <m:r>
                            <a:rPr lang="de-DE" b="0" i="1" smtClean="0">
                              <a:latin typeface="Cambria Math"/>
                            </a:rPr>
                            <m:t>0+1+1+1+1+1+1+0</m:t>
                          </m:r>
                        </m:e>
                      </m:d>
                    </m:oMath>
                  </m:oMathPara>
                </a14:m>
                <a:endParaRPr lang="de-DE"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a:rPr>
                        <m:t>=</m:t>
                      </m:r>
                      <m:f>
                        <m:fPr>
                          <m:ctrlPr>
                            <a:rPr lang="de-DE" b="0" i="1" smtClean="0">
                              <a:latin typeface="Cambria Math"/>
                            </a:rPr>
                          </m:ctrlPr>
                        </m:fPr>
                        <m:num>
                          <m:r>
                            <a:rPr lang="de-DE" b="0" i="1" smtClean="0">
                              <a:latin typeface="Cambria Math"/>
                            </a:rPr>
                            <m:t>3</m:t>
                          </m:r>
                        </m:num>
                        <m:den>
                          <m:r>
                            <a:rPr lang="de-DE" b="0" i="1" smtClean="0">
                              <a:latin typeface="Cambria Math"/>
                            </a:rPr>
                            <m:t>4</m:t>
                          </m:r>
                        </m:den>
                      </m:f>
                    </m:oMath>
                  </m:oMathPara>
                </a14:m>
                <a:endParaRPr lang="de-DE" b="0" dirty="0" smtClean="0"/>
              </a:p>
              <a:p>
                <a:pPr marL="0" indent="0">
                  <a:buNone/>
                </a:pPr>
                <a:endParaRPr lang="de-DE" dirty="0" smtClean="0"/>
              </a:p>
              <a:p>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64241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1d</a:t>
            </a:r>
            <a:endParaRPr lang="de-DE" dirty="0"/>
          </a:p>
        </p:txBody>
      </p:sp>
      <p:sp>
        <p:nvSpPr>
          <p:cNvPr id="3" name="Inhaltsplatzhalter 2"/>
          <p:cNvSpPr>
            <a:spLocks noGrp="1"/>
          </p:cNvSpPr>
          <p:nvPr>
            <p:ph idx="1"/>
          </p:nvPr>
        </p:nvSpPr>
        <p:spPr/>
        <p:txBody>
          <a:bodyPr/>
          <a:lstStyle/>
          <a:p>
            <a:endParaRPr lang="de-DE" dirty="0"/>
          </a:p>
        </p:txBody>
      </p:sp>
    </p:spTree>
    <p:extLst>
      <p:ext uri="{BB962C8B-B14F-4D97-AF65-F5344CB8AC3E}">
        <p14:creationId xmlns:p14="http://schemas.microsoft.com/office/powerpoint/2010/main" val="205099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1e</a:t>
            </a:r>
            <a:endParaRPr lang="de-DE" dirty="0"/>
          </a:p>
        </p:txBody>
      </p:sp>
      <p:sp>
        <p:nvSpPr>
          <p:cNvPr id="3" name="Inhaltsplatzhalter 2"/>
          <p:cNvSpPr>
            <a:spLocks noGrp="1"/>
          </p:cNvSpPr>
          <p:nvPr>
            <p:ph idx="1"/>
          </p:nvPr>
        </p:nvSpPr>
        <p:spPr/>
        <p:txBody>
          <a:bodyPr/>
          <a:lstStyle/>
          <a:p>
            <a:pPr marL="0" indent="0">
              <a:buNone/>
            </a:pPr>
            <a:r>
              <a:rPr lang="de-DE" sz="2400" dirty="0" smtClean="0"/>
              <a:t>An dem Beispiel aus der zweiten Teilaufgabe lassen sich auch Existenz und Eindeutigkeit des Kerns gut erläutern. Der Kern enthält Auszahlungsvektoren der großen Koalition, bei der Teilkoalitionen keinen größeren Wert als die Summe ihrer Auszahlungen erzielen können.</a:t>
            </a:r>
          </a:p>
          <a:p>
            <a:pPr marL="0" indent="0">
              <a:buNone/>
            </a:pPr>
            <a:r>
              <a:rPr lang="de-DE" sz="2400" dirty="0" smtClean="0"/>
              <a:t>Zeigen Sie, dass in diesem Spiel keine Auszahlung im Kern existieren kann. Leiten Sie dazu aus den Minimalkoalitionen, die erfolgreich abstimmen können, Anforderungen an den Auszahlungsvektor ab und zeigen Sie, dass diese nicht erfüllbar sind.</a:t>
            </a:r>
            <a:endParaRPr lang="de-DE" sz="2400" dirty="0"/>
          </a:p>
        </p:txBody>
      </p:sp>
    </p:spTree>
    <p:extLst>
      <p:ext uri="{BB962C8B-B14F-4D97-AF65-F5344CB8AC3E}">
        <p14:creationId xmlns:p14="http://schemas.microsoft.com/office/powerpoint/2010/main" val="3986010076"/>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Bildschirmpräsentation (4:3)</PresentationFormat>
  <Paragraphs>46</Paragraphs>
  <Slides>12</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12</vt:i4>
      </vt:variant>
    </vt:vector>
  </HeadingPairs>
  <TitlesOfParts>
    <vt:vector size="15" baseType="lpstr">
      <vt:lpstr>Arial</vt:lpstr>
      <vt:lpstr>ＭＳ Ｐゴシック</vt:lpstr>
      <vt:lpstr>Leere Präsentation</vt:lpstr>
      <vt:lpstr>Selbstorganisierende adaptive Systeme</vt:lpstr>
      <vt:lpstr>Aufgabe 1a</vt:lpstr>
      <vt:lpstr>Aufgabe 1a</vt:lpstr>
      <vt:lpstr>Aufgabe 1b</vt:lpstr>
      <vt:lpstr>Aufgabe 1b</vt:lpstr>
      <vt:lpstr>Aufgabe 1c</vt:lpstr>
      <vt:lpstr>Aufgabe 1c</vt:lpstr>
      <vt:lpstr>Aufgabe 1d</vt:lpstr>
      <vt:lpstr>Aufgabe 1e</vt:lpstr>
      <vt:lpstr>Aufgabe 1e</vt:lpstr>
      <vt:lpstr>Aufgabe 1f </vt:lpstr>
      <vt:lpstr>Aufgabe 1f </vt:lpstr>
    </vt:vector>
  </TitlesOfParts>
  <Company>Thomas Ottmann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Ottmann</dc:creator>
  <cp:lastModifiedBy>Carola Gajek</cp:lastModifiedBy>
  <cp:revision>22</cp:revision>
  <dcterms:created xsi:type="dcterms:W3CDTF">2010-04-06T07:30:39Z</dcterms:created>
  <dcterms:modified xsi:type="dcterms:W3CDTF">2016-12-06T17:07:37Z</dcterms:modified>
</cp:coreProperties>
</file>