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70" r:id="rId6"/>
    <p:sldId id="271" r:id="rId7"/>
    <p:sldId id="272" r:id="rId8"/>
    <p:sldId id="267" r:id="rId9"/>
    <p:sldId id="261" r:id="rId10"/>
    <p:sldId id="262" r:id="rId11"/>
    <p:sldId id="269" r:id="rId12"/>
    <p:sldId id="263" r:id="rId13"/>
    <p:sldId id="264" r:id="rId14"/>
    <p:sldId id="265" r:id="rId15"/>
    <p:sldId id="268" r:id="rId16"/>
    <p:sldId id="266" r:id="rId1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324"/>
    <a:srgbClr val="0087C1"/>
    <a:srgbClr val="00AECF"/>
    <a:srgbClr val="D4002D"/>
    <a:srgbClr val="EB690B"/>
    <a:srgbClr val="F6A800"/>
    <a:srgbClr val="AD007C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0" autoAdjust="0"/>
    <p:restoredTop sz="90929"/>
  </p:normalViewPr>
  <p:slideViewPr>
    <p:cSldViewPr>
      <p:cViewPr varScale="1">
        <p:scale>
          <a:sx n="80" d="100"/>
          <a:sy n="80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1DBA90-4886-4D47-89A5-8A76E9576F9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11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C271E-DC75-456F-9A17-9B0A8D880CD1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DBA90-4886-4D47-89A5-8A76E9576F9B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4869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9.12.2016</a:t>
            </a:r>
            <a:endParaRPr lang="de-DE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Gruppe 10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58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29547-F33E-43B0-94D6-249F011BE73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7150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F57AF7-12DE-47A7-8B25-EAD5244604B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6280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6D131-0E36-4749-BDD1-C4688162F5B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8976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BFD45-DD1F-442D-AB6E-59BC97932DF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1894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7029A-EA3A-4027-B0BD-0C28EBDAC33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796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43F99-597B-45C1-AFD0-457C060AEA1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1208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CE6C6-2973-48DD-A934-C47027FEF70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8852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E7E39-C11D-4C18-B60E-183C6C982FB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863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A1F4E1-FBD6-4C42-9F72-89773181D47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691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77003-8019-455C-9277-80920B47A6C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905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74239EBC-3E8E-4A78-A9ED-FFE702E867DA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219200" y="0"/>
            <a:ext cx="7921625" cy="99060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1219200" y="0"/>
            <a:ext cx="5407025" cy="990600"/>
          </a:xfrm>
          <a:prstGeom prst="rect">
            <a:avLst/>
          </a:prstGeom>
          <a:solidFill>
            <a:srgbClr val="489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5" name="Picture 11" descr="Uni_Aug_Logo_Basis_pos_B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76200"/>
            <a:ext cx="2222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525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pic>
        <p:nvPicPr>
          <p:cNvPr id="1038" name="Picture 14" descr="Uni_Aug_Siegel_32Grad_schwarz_cut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9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2pPr>
      <a:lvl3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3pPr>
      <a:lvl4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4pPr>
      <a:lvl5pPr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de-DE" altLang="de-DE" sz="2800" dirty="0" smtClean="0">
                <a:solidFill>
                  <a:schemeClr val="bg1">
                    <a:lumMod val="50000"/>
                  </a:schemeClr>
                </a:solidFill>
              </a:rPr>
              <a:t>Selbstorganisierende adaptive Systeme</a:t>
            </a:r>
            <a:endParaRPr lang="de-DE" alt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Übungsblatt 07</a:t>
            </a:r>
          </a:p>
          <a:p>
            <a:r>
              <a:rPr lang="de-DE" altLang="de-DE" dirty="0" smtClean="0"/>
              <a:t>Aufgabe 1</a:t>
            </a:r>
            <a:endParaRPr lang="de-DE" alt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179512" y="630932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09.12.2016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6084168" y="6261665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/>
              <a:t>Gruppe 10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/>
              <a:t>Dieses Spiel ist ein sogenanntes </a:t>
            </a:r>
            <a:r>
              <a:rPr lang="de-DE" sz="2400" i="1" dirty="0"/>
              <a:t>einfaches Spiel</a:t>
            </a:r>
            <a:r>
              <a:rPr lang="de-DE" sz="2400" dirty="0"/>
              <a:t>, da der Wert der Koalition </a:t>
            </a:r>
            <a:r>
              <a:rPr lang="de-DE" sz="2400" dirty="0" smtClean="0"/>
              <a:t>eine ”alles-oder-nichts</a:t>
            </a:r>
            <a:r>
              <a:rPr lang="de-DE" sz="2400" dirty="0"/>
              <a:t>“-Eigenschaft hat, entweder </a:t>
            </a:r>
            <a:r>
              <a:rPr lang="de-DE" sz="2400" dirty="0" smtClean="0"/>
              <a:t>schafft </a:t>
            </a:r>
            <a:r>
              <a:rPr lang="de-DE" sz="2400" dirty="0"/>
              <a:t>eine Koalition eine Mehrheit oder nicht. </a:t>
            </a:r>
            <a:endParaRPr lang="de-DE" sz="2400" dirty="0" smtClean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smtClean="0"/>
              <a:t>Nehmen Sie </a:t>
            </a:r>
            <a:r>
              <a:rPr lang="de-DE" sz="2400" dirty="0"/>
              <a:t>nun an, </a:t>
            </a:r>
            <a:r>
              <a:rPr lang="de-DE" sz="2400" dirty="0" smtClean="0"/>
              <a:t>die Stimmenverteilung läge </a:t>
            </a:r>
            <a:r>
              <a:rPr lang="de-DE" sz="2400" dirty="0"/>
              <a:t>bei </a:t>
            </a:r>
            <a:r>
              <a:rPr lang="de-DE" sz="2400" dirty="0" smtClean="0"/>
              <a:t>A </a:t>
            </a:r>
            <a:r>
              <a:rPr lang="de-DE" sz="2400" dirty="0"/>
              <a:t>und C jeweils mit 26 Stimmen und B und </a:t>
            </a:r>
            <a:r>
              <a:rPr lang="de-DE" sz="2400" dirty="0" smtClean="0"/>
              <a:t>D mit </a:t>
            </a:r>
            <a:r>
              <a:rPr lang="de-DE" sz="2400" dirty="0"/>
              <a:t>24 Stimmen und mindestens 50 Stimmen sind </a:t>
            </a:r>
            <a:r>
              <a:rPr lang="de-DE" sz="2400" dirty="0" smtClean="0"/>
              <a:t>nötig</a:t>
            </a:r>
            <a:r>
              <a:rPr lang="de-DE" sz="2400" dirty="0"/>
              <a:t>, um </a:t>
            </a:r>
            <a:r>
              <a:rPr lang="de-DE" sz="2400" dirty="0" smtClean="0"/>
              <a:t>100 </a:t>
            </a:r>
            <a:r>
              <a:rPr lang="de-DE" sz="2400" dirty="0"/>
              <a:t>Millionen zu erhalten.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Ist dieses </a:t>
            </a:r>
            <a:r>
              <a:rPr lang="de-DE" sz="2400" dirty="0"/>
              <a:t>Spiel noch superadditiv?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5099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1d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39552" y="3068960"/>
                <a:ext cx="8147248" cy="30572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 smtClean="0"/>
                  <a:t>Wähle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/>
                      </a:rPr>
                      <m:t>S</m:t>
                    </m:r>
                    <m:r>
                      <a:rPr lang="de-DE" b="0" i="0" smtClean="0">
                        <a:latin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</a:rPr>
                      <m:t>{</m:t>
                    </m:r>
                    <m:r>
                      <a:rPr lang="de-DE" b="0" i="1" smtClean="0">
                        <a:latin typeface="Cambria Math"/>
                      </a:rPr>
                      <m:t>𝐴</m:t>
                    </m:r>
                    <m:r>
                      <a:rPr lang="de-DE" b="0" i="1" smtClean="0">
                        <a:latin typeface="Cambria Math"/>
                      </a:rPr>
                      <m:t>,</m:t>
                    </m:r>
                    <m:r>
                      <a:rPr lang="de-DE" b="0" i="1" smtClean="0">
                        <a:latin typeface="Cambria Math"/>
                      </a:rPr>
                      <m:t>𝐵</m:t>
                    </m:r>
                    <m:r>
                      <a:rPr lang="de-DE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/>
                      </a:rPr>
                      <m:t>𝑇</m:t>
                    </m:r>
                    <m:r>
                      <a:rPr lang="de-DE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de-DE" b="0" dirty="0" smtClean="0"/>
                  <a:t/>
                </a:r>
                <a:br>
                  <a:rPr lang="de-DE" b="0" dirty="0" smtClean="0"/>
                </a:br>
                <a:endParaRPr lang="de-DE" sz="1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𝑆</m:t>
                        </m:r>
                        <m:r>
                          <a:rPr lang="de-DE" b="0" i="1" smtClean="0">
                            <a:latin typeface="Cambria Math"/>
                          </a:rPr>
                          <m:t>∪</m:t>
                        </m:r>
                        <m:r>
                          <a:rPr lang="de-DE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 </m:t>
                    </m:r>
                    <m:r>
                      <a:rPr lang="de-DE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/>
                      </a:rPr>
                      <m:t> 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{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}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({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})</m:t>
                    </m:r>
                  </m:oMath>
                </a14:m>
                <a:r>
                  <a:rPr lang="de-DE" b="0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			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100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50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(50)</m:t>
                    </m:r>
                  </m:oMath>
                </a14:m>
                <a:endParaRPr lang="de-DE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de-DE" b="0" dirty="0" smtClean="0"/>
                  <a:t>				 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/>
                      </a:rPr>
                      <m:t>1≥</m:t>
                    </m:r>
                    <m:r>
                      <a:rPr lang="de-DE" b="0" i="1" smtClean="0">
                        <a:latin typeface="Cambria Math"/>
                      </a:rPr>
                      <m:t>1+1=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</m:oMath>
                </a14:m>
                <a:endParaRPr lang="de-DE" b="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de-DE" sz="1200" b="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de-DE" dirty="0" smtClean="0">
                    <a:latin typeface="Cambria Math"/>
                    <a:sym typeface="Wingdings" panose="05000000000000000000" pitchFamily="2" charset="2"/>
                  </a:rPr>
                  <a:t> Das abgewandelte Spiel ist nicht superadditiv !</a:t>
                </a:r>
                <a:endParaRPr lang="de-DE" b="0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39552" y="3068960"/>
                <a:ext cx="8147248" cy="3057203"/>
              </a:xfrm>
              <a:blipFill rotWithShape="1">
                <a:blip r:embed="rId2"/>
                <a:stretch>
                  <a:fillRect l="-1572" t="-1992" b="-2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8219256" cy="134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34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/>
              <a:t>Der </a:t>
            </a:r>
            <a:r>
              <a:rPr lang="de-DE" sz="2400" dirty="0" smtClean="0"/>
              <a:t>Kern enthält Auszahlungsvektoren der großen Koalition, bei der Teilkoalitionen keinen größeren Wert als die Summe ihrer Auszahlungen erzielen können</a:t>
            </a:r>
            <a:r>
              <a:rPr lang="de-DE" sz="2400" dirty="0" smtClean="0"/>
              <a:t>.</a:t>
            </a:r>
            <a:br>
              <a:rPr lang="de-DE" sz="2400" dirty="0" smtClean="0"/>
            </a:br>
            <a:endParaRPr lang="de-DE" sz="2400" dirty="0" smtClean="0"/>
          </a:p>
          <a:p>
            <a:pPr marL="0" indent="0">
              <a:buNone/>
            </a:pPr>
            <a:r>
              <a:rPr lang="de-DE" sz="2400" b="1" dirty="0" smtClean="0"/>
              <a:t>Zeigen Sie, dass in diesem Spiel keine Auszahlung im Kern existieren kann</a:t>
            </a:r>
            <a:r>
              <a:rPr lang="de-DE" sz="2400" dirty="0" smtClean="0"/>
              <a:t>. Leiten Sie dazu aus den Minimalkoalitionen, die erfolgreich abstimmen können, Anforderungen an den Auszahlungsvektor ab und zeigen Sie, dass diese nicht erfüllbar sind.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8601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2776"/>
            <a:ext cx="8245476" cy="129614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7544" y="2852936"/>
                <a:ext cx="8219256" cy="32732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400" dirty="0" smtClean="0"/>
                  <a:t>Es gilt: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de-DE" sz="2400" b="0" dirty="0" smtClean="0"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:endParaRPr lang="de-DE" sz="1200" b="0" dirty="0" smtClean="0"/>
              </a:p>
              <a:p>
                <a:pPr marL="0" indent="0">
                  <a:buNone/>
                </a:pPr>
                <a:r>
                  <a:rPr lang="de-DE" sz="2400" dirty="0" smtClean="0"/>
                  <a:t>Minimalkoalitionen: 	</a:t>
                </a:r>
                <a:r>
                  <a:rPr lang="de-DE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 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b="0" dirty="0" smtClean="0"/>
                  <a:t>			</a:t>
                </a:r>
                <a:r>
                  <a:rPr lang="de-DE" sz="2400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 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endParaRPr lang="de-DE" sz="2400" dirty="0"/>
              </a:p>
              <a:p>
                <a:pPr marL="0" indent="0">
                  <a:buNone/>
                </a:pPr>
                <a:r>
                  <a:rPr lang="de-DE" sz="2400" dirty="0" smtClean="0"/>
                  <a:t>			</a:t>
                </a:r>
                <a:r>
                  <a:rPr lang="de-DE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 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de-DE" sz="2400" dirty="0" smtClean="0"/>
                  <a:t/>
                </a:r>
                <a:br>
                  <a:rPr lang="de-DE" sz="2400" dirty="0" smtClean="0"/>
                </a:br>
                <a:endParaRPr lang="de-DE" sz="1200" dirty="0" smtClean="0"/>
              </a:p>
              <a:p>
                <a:pPr marL="0" indent="0">
                  <a:buNone/>
                </a:pPr>
                <a:r>
                  <a:rPr lang="de-DE" sz="2400" dirty="0" smtClean="0">
                    <a:sym typeface="Wingdings" panose="05000000000000000000" pitchFamily="2" charset="2"/>
                  </a:rPr>
                  <a:t>	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	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de-DE" sz="2400" b="0" dirty="0" smtClean="0"/>
                  <a:t>	</a:t>
                </a:r>
                <a:r>
                  <a:rPr lang="de-DE" sz="2400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:endParaRPr lang="de-DE" sz="12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𝑆</m:t>
                    </m:r>
                    <m:r>
                      <a:rPr lang="de-DE" sz="2400" b="0" i="1" smtClean="0">
                        <a:latin typeface="Cambria Math"/>
                      </a:rPr>
                      <m:t>={</m:t>
                    </m:r>
                    <m:r>
                      <a:rPr lang="de-DE" sz="2400" b="0" i="1" smtClean="0">
                        <a:latin typeface="Cambria Math"/>
                      </a:rPr>
                      <m:t>𝐵</m:t>
                    </m:r>
                    <m:r>
                      <a:rPr lang="de-DE" sz="2400" b="0" i="1" smtClean="0">
                        <a:latin typeface="Cambria Math"/>
                      </a:rPr>
                      <m:t>,</m:t>
                    </m:r>
                    <m:r>
                      <a:rPr lang="de-DE" sz="2400" b="0" i="1" smtClean="0">
                        <a:latin typeface="Cambria Math"/>
                      </a:rPr>
                      <m:t>𝐶</m:t>
                    </m:r>
                    <m:r>
                      <a:rPr lang="de-DE" sz="2400" b="0" i="1" smtClean="0">
                        <a:latin typeface="Cambria Math"/>
                      </a:rPr>
                      <m:t>,</m:t>
                    </m:r>
                    <m:r>
                      <a:rPr lang="de-DE" sz="2400" b="0" i="1" smtClean="0">
                        <a:latin typeface="Cambria Math"/>
                      </a:rPr>
                      <m:t>𝐷</m:t>
                    </m:r>
                    <m:r>
                      <a:rPr lang="de-DE" sz="24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de-DE" sz="2400" dirty="0" smtClean="0"/>
                  <a:t> 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de-DE" sz="2400" b="0" i="1" dirty="0" smtClean="0">
                            <a:latin typeface="Cambria Math"/>
                          </a:rPr>
                          <m:t>=</m:t>
                        </m:r>
                        <m:r>
                          <a:rPr lang="de-DE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de-DE" sz="240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de-DE" sz="2400" b="0" i="1" dirty="0" smtClean="0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de-DE" sz="24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2400" b="0" i="1" dirty="0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  <m:r>
                      <a:rPr lang="de-DE" sz="24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2400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</p:txBody>
          </p:sp>
        </mc:Choice>
        <mc:Fallback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7544" y="2852936"/>
                <a:ext cx="8219256" cy="3273227"/>
              </a:xfrm>
              <a:blipFill rotWithShape="1">
                <a:blip r:embed="rId3"/>
                <a:stretch>
                  <a:fillRect l="-1187" t="-1304" b="-7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ieren 18"/>
          <p:cNvGrpSpPr/>
          <p:nvPr/>
        </p:nvGrpSpPr>
        <p:grpSpPr>
          <a:xfrm rot="20160000" flipH="1">
            <a:off x="7639799" y="5678706"/>
            <a:ext cx="246748" cy="522170"/>
            <a:chOff x="7668344" y="4725144"/>
            <a:chExt cx="288032" cy="648072"/>
          </a:xfrm>
        </p:grpSpPr>
        <p:cxnSp>
          <p:nvCxnSpPr>
            <p:cNvPr id="10" name="Gerade Verbindung 9"/>
            <p:cNvCxnSpPr/>
            <p:nvPr/>
          </p:nvCxnSpPr>
          <p:spPr bwMode="auto">
            <a:xfrm>
              <a:off x="7668344" y="4725144"/>
              <a:ext cx="288032" cy="2880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mit Pfeil 14"/>
            <p:cNvCxnSpPr/>
            <p:nvPr/>
          </p:nvCxnSpPr>
          <p:spPr bwMode="auto">
            <a:xfrm>
              <a:off x="7668344" y="5085184"/>
              <a:ext cx="288032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/>
          </p:nvCxnSpPr>
          <p:spPr bwMode="auto">
            <a:xfrm flipV="1">
              <a:off x="7668344" y="5013176"/>
              <a:ext cx="288032" cy="720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1399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/>
              <a:t>Zur Betrachtung der Eindeutigkeit verändern Sie nun den Abstimmungsmodus, sodass </a:t>
            </a:r>
            <a:r>
              <a:rPr lang="de-DE" sz="2400" b="1" dirty="0" smtClean="0"/>
              <a:t>mindestens 80% </a:t>
            </a:r>
            <a:r>
              <a:rPr lang="de-DE" sz="2400" dirty="0" smtClean="0"/>
              <a:t>der Stimmen nötig sind, um die 100 Millionen zu erhalten. </a:t>
            </a:r>
            <a:endParaRPr lang="de-DE" sz="2400" dirty="0" smtClean="0"/>
          </a:p>
          <a:p>
            <a:pPr marL="0" indent="0">
              <a:buNone/>
            </a:pP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Welche </a:t>
            </a:r>
            <a:r>
              <a:rPr lang="de-DE" sz="2400" dirty="0" smtClean="0"/>
              <a:t>Minimalkoalitionen sind nun vorhanden? Welche Auszahlungsvektoren liegen im Kern? Beachten Sie, dass der Kern – im Gegensatz zu Shapley – keine Fairness berücksichtigt.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2830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/>
              <a:t>Welche Minimalkoalitionen sind nun vorhanden</a:t>
            </a:r>
            <a:r>
              <a:rPr lang="de-DE" sz="2400" dirty="0" smtClean="0"/>
              <a:t>?</a:t>
            </a:r>
            <a:r>
              <a:rPr lang="de-DE" sz="2400" dirty="0" smtClean="0"/>
              <a:t/>
            </a:r>
            <a:br>
              <a:rPr lang="de-DE" sz="2400" dirty="0" smtClean="0"/>
            </a:br>
            <a:endParaRPr lang="de-DE" sz="2400" dirty="0" smtClean="0"/>
          </a:p>
          <a:p>
            <a:r>
              <a:rPr lang="de-DE" sz="2400" dirty="0" smtClean="0"/>
              <a:t>{A, B, C} haben zusammen 85 Stimmen</a:t>
            </a:r>
          </a:p>
          <a:p>
            <a:r>
              <a:rPr lang="de-DE" sz="2400" dirty="0" smtClean="0"/>
              <a:t>{A, B, D} </a:t>
            </a:r>
            <a:r>
              <a:rPr lang="de-DE" sz="2400" dirty="0"/>
              <a:t>haben zusammen 85 Stimmen</a:t>
            </a:r>
            <a:endParaRPr lang="de-DE" sz="2400" dirty="0" smtClean="0"/>
          </a:p>
          <a:p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{A, C, D} 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</a:rPr>
              <a:t>haben zusammen 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75 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</a:rPr>
              <a:t>Stimmen</a:t>
            </a:r>
            <a:endParaRPr lang="de-DE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{B, C, D}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</a:rPr>
              <a:t> haben zusammen 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55 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</a:rPr>
              <a:t>Stimmen</a:t>
            </a:r>
            <a:endParaRPr lang="de-DE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569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1f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2776"/>
            <a:ext cx="8245476" cy="129614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7544" y="2852936"/>
                <a:ext cx="8219256" cy="32732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400" dirty="0" smtClean="0"/>
                  <a:t>Es gilt: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de-DE" sz="2400" b="0" dirty="0" smtClean="0"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:endParaRPr lang="de-DE" sz="1200" b="0" dirty="0" smtClean="0"/>
              </a:p>
              <a:p>
                <a:pPr marL="0" indent="0">
                  <a:buNone/>
                </a:pPr>
                <a:r>
                  <a:rPr lang="de-DE" sz="2400" dirty="0" smtClean="0"/>
                  <a:t>Minimalkoalitionen: 	</a:t>
                </a:r>
                <a:r>
                  <a:rPr lang="de-DE" sz="24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b="0" dirty="0" smtClean="0"/>
                  <a:t>			</a:t>
                </a:r>
                <a:r>
                  <a:rPr lang="de-DE" sz="2400" b="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de-DE" sz="2400" dirty="0" smtClean="0"/>
                  <a:t/>
                </a:r>
                <a:br>
                  <a:rPr lang="de-DE" sz="2400" dirty="0" smtClean="0"/>
                </a:br>
                <a:endParaRPr lang="de-DE" sz="1200" dirty="0" smtClean="0"/>
              </a:p>
              <a:p>
                <a:pPr marL="0" indent="0">
                  <a:buNone/>
                </a:pPr>
                <a:r>
                  <a:rPr lang="de-DE" sz="2400" dirty="0" smtClean="0">
                    <a:sym typeface="Wingdings" panose="05000000000000000000" pitchFamily="2" charset="2"/>
                  </a:rPr>
                  <a:t>	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de-DE" sz="2400" b="0" dirty="0" smtClean="0"/>
                  <a:t>    und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=1</m:t>
                    </m:r>
                  </m:oMath>
                </a14:m>
                <a:endParaRPr lang="de-DE" sz="2400" b="0" dirty="0" smtClean="0"/>
              </a:p>
              <a:p>
                <a:pPr marL="0" indent="0">
                  <a:buNone/>
                </a:pPr>
                <a:endParaRPr lang="de-DE" sz="2400" b="0" dirty="0" smtClean="0"/>
              </a:p>
              <a:p>
                <a:pPr marL="0" indent="0">
                  <a:buNone/>
                </a:pPr>
                <a:r>
                  <a:rPr lang="de-DE" sz="24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 b="0" i="0" smtClean="0">
                        <a:latin typeface="Cambria Math"/>
                      </a:rPr>
                      <m:t>Kern</m:t>
                    </m:r>
                    <m:r>
                      <a:rPr lang="de-DE" sz="2400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  <m:r>
                          <a:rPr lang="de-DE" sz="2400" b="0" i="1" smtClean="0">
                            <a:latin typeface="Cambria Math"/>
                          </a:rPr>
                          <m:t>:</m:t>
                        </m:r>
                        <m:r>
                          <a:rPr lang="de-DE" sz="2400" b="0" i="1" smtClean="0">
                            <a:latin typeface="Cambria Math"/>
                          </a:rPr>
                          <m:t>𝑁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de-DE" sz="2400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de-DE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e-DE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=1 ∧ </m:t>
                    </m:r>
                    <m:sSub>
                      <m:sSubPr>
                        <m:ctrlPr>
                          <a:rPr lang="de-DE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de-DE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=0 ∧ </m:t>
                    </m:r>
                    <m:sSub>
                      <m:sSubPr>
                        <m:ctrlPr>
                          <a:rPr lang="de-DE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e-DE" sz="24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0}</m:t>
                    </m:r>
                  </m:oMath>
                </a14:m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</p:txBody>
          </p:sp>
        </mc:Choice>
        <mc:Fallback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7544" y="2852936"/>
                <a:ext cx="8219256" cy="3273227"/>
              </a:xfrm>
              <a:blipFill rotWithShape="1">
                <a:blip r:embed="rId4"/>
                <a:stretch>
                  <a:fillRect l="-1187" t="-1304" r="-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76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Überlegen Sie sich zwei Situationen, die Sie als Koalitionsspiel modellieren können.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olidFill>
                  <a:srgbClr val="FF0000"/>
                </a:solidFill>
              </a:rPr>
              <a:t>@ Pat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FF0000"/>
                </a:solidFill>
              </a:rPr>
              <a:t>@ Stefan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FF0000"/>
                </a:solidFill>
              </a:rPr>
              <a:t>Einfügen!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06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solidFill>
                  <a:srgbClr val="FF0000"/>
                </a:solidFill>
              </a:rPr>
              <a:t>@ Pat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FF0000"/>
                </a:solidFill>
              </a:rPr>
              <a:t>@ Stefan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FF0000"/>
                </a:solidFill>
              </a:rPr>
              <a:t>Einfügen!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50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smtClean="0"/>
              <a:t>Nehmen Sie an, eine Gruppe von Agenten besteht aus A, B, C und D. Alle Agenten stimmen über die Auszahlung von 100 Millionen ab, und müssen dafür eine </a:t>
            </a:r>
            <a:r>
              <a:rPr lang="de-DE" sz="2000" b="1" dirty="0" smtClean="0"/>
              <a:t>Mehrheit von 51 </a:t>
            </a:r>
            <a:r>
              <a:rPr lang="de-DE" sz="2000" dirty="0" smtClean="0"/>
              <a:t>erreichen</a:t>
            </a:r>
            <a:r>
              <a:rPr lang="de-DE" sz="2000" dirty="0" smtClean="0"/>
              <a:t>.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A hat 45 Stimmen zur Verfügung, B 25 und C und D jeweils 15. </a:t>
            </a:r>
            <a:r>
              <a:rPr lang="de-DE" sz="2000" dirty="0" smtClean="0"/>
              <a:t>Der </a:t>
            </a:r>
            <a:r>
              <a:rPr lang="de-DE" sz="2000" dirty="0" smtClean="0"/>
              <a:t>Wert einer Koalition besteht dann in der Menge des Geldes, die sie gemeinsam akquirieren kann. Modellieren Sie diese Situation als Koalitionsspiel und berechnen Sie die Shapley-Werte der beteiligten Agenten (bezogen auf die große Koalition {A, B, C, D}). Ist diese Koalition mit dem Shapley-Wert stabil oder gibt es eine Teilkoalition, die auch ohne andere Beteiligte auskommt </a:t>
            </a:r>
            <a:r>
              <a:rPr lang="de-DE" sz="2000" dirty="0" smtClean="0"/>
              <a:t>und für </a:t>
            </a:r>
            <a:r>
              <a:rPr lang="de-DE" sz="2000" dirty="0" smtClean="0"/>
              <a:t>alle daran beteiligten Agenten bessere </a:t>
            </a:r>
            <a:r>
              <a:rPr lang="de-DE" sz="2000" dirty="0" smtClean="0"/>
              <a:t>Pay-Offs </a:t>
            </a:r>
            <a:r>
              <a:rPr lang="de-DE" sz="2000" dirty="0" smtClean="0"/>
              <a:t>erzielen kann?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9068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83568" y="2499137"/>
                <a:ext cx="8136904" cy="3627026"/>
              </a:xfrm>
            </p:spPr>
            <p:txBody>
              <a:bodyPr/>
              <a:lstStyle/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600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de-DE" sz="1600" i="1" smtClean="0">
                        <a:solidFill>
                          <a:srgbClr val="C00000"/>
                        </a:solidFill>
                        <a:latin typeface="Cambria Math"/>
                      </a:rPr>
                      <m:t>|</m:t>
                    </m:r>
                    <m:r>
                      <a:rPr lang="de-DE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de-DE" sz="1600" i="1">
                        <a:solidFill>
                          <a:srgbClr val="C00000"/>
                        </a:solidFill>
                        <a:latin typeface="Cambria Math"/>
                      </a:rPr>
                      <m:t>|!</m:t>
                    </m:r>
                  </m:oMath>
                </a14:m>
                <a:r>
                  <a:rPr lang="de-DE" sz="1600" dirty="0">
                    <a:solidFill>
                      <a:srgbClr val="C00000"/>
                    </a:solidFill>
                  </a:rPr>
                  <a:t>       </a:t>
                </a:r>
                <a:r>
                  <a:rPr lang="de-DE" sz="16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6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</m:d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</m:d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600" i="1">
                        <a:solidFill>
                          <a:srgbClr val="0070C0"/>
                        </a:solidFill>
                        <a:latin typeface="Cambria Math"/>
                      </a:rPr>
                      <m:t>!</m:t>
                    </m:r>
                  </m:oMath>
                </a14:m>
                <a:r>
                  <a:rPr lang="de-DE" sz="1600" dirty="0">
                    <a:solidFill>
                      <a:srgbClr val="0070C0"/>
                    </a:solidFill>
                  </a:rPr>
                  <a:t> </a:t>
                </a:r>
                <a:r>
                  <a:rPr lang="de-DE" sz="1600" dirty="0"/>
                  <a:t>	</a:t>
                </a:r>
                <a:r>
                  <a:rPr lang="de-DE" sz="1600" dirty="0" smtClean="0">
                    <a:solidFill>
                      <a:srgbClr val="00B050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600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de-DE" sz="16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𝑣</m:t>
                        </m:r>
                        <m:d>
                          <m:dPr>
                            <m:ctrlPr>
                              <a:rPr lang="de-DE" sz="1600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𝑆</m:t>
                            </m:r>
                            <m:r>
                              <a:rPr lang="de-DE" sz="1600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600" i="1" dirty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600" b="0" i="1" dirty="0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de-DE" sz="16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de-DE" sz="16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𝑣</m:t>
                        </m:r>
                        <m:d>
                          <m:dPr>
                            <m:ctrlPr>
                              <a:rPr lang="de-DE" sz="1600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600" b="0" i="1" dirty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de-DE" sz="1600" dirty="0" smtClean="0">
                    <a:solidFill>
                      <a:srgbClr val="00B050"/>
                    </a:solidFill>
                  </a:rPr>
                  <a:t/>
                </a:r>
                <a:br>
                  <a:rPr lang="de-DE" sz="1600" dirty="0" smtClean="0">
                    <a:solidFill>
                      <a:srgbClr val="00B050"/>
                    </a:solidFill>
                  </a:rPr>
                </a:br>
                <a:endParaRPr lang="de-DE" sz="1100" i="1" dirty="0" smtClean="0">
                  <a:latin typeface="Cambria Math"/>
                </a:endParaRPr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b="0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|∅|!</m:t>
                    </m:r>
                  </m:oMath>
                </a14:m>
                <a:r>
                  <a:rPr lang="de-DE" sz="1400" dirty="0" smtClean="0"/>
                  <a:t> 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=1    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∅</m:t>
                            </m:r>
                          </m:e>
                        </m:d>
                        <m:r>
                          <a:rPr lang="de-DE" sz="1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400" b="0" i="1" smtClean="0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 smtClean="0"/>
                  <a:t> 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=6</a:t>
                </a:r>
                <a:r>
                  <a:rPr lang="de-DE" sz="1400" dirty="0" smtClean="0"/>
                  <a:t>	    </a:t>
                </a:r>
                <a14:m>
                  <m:oMath xmlns:m="http://schemas.openxmlformats.org/officeDocument/2006/math">
                    <m:r>
                      <a:rPr lang="de-DE" sz="1400" b="0" i="0" dirty="0" smtClean="0">
                        <a:latin typeface="Cambria Math"/>
                      </a:rPr>
                      <m:t>[</m:t>
                    </m:r>
                    <m:r>
                      <a:rPr lang="de-DE" sz="1400" b="0" i="1" dirty="0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/>
                          </a:rPr>
                          <m:t>∅∪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de-DE" sz="1400" b="0" i="1" dirty="0" smtClean="0">
                        <a:latin typeface="Cambria Math"/>
                      </a:rPr>
                      <m:t>−</m:t>
                    </m:r>
                    <m:r>
                      <a:rPr lang="de-DE" sz="1400" b="0" i="1" dirty="0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/>
                          </a:rPr>
                          <m:t>∅</m:t>
                        </m:r>
                      </m:e>
                    </m:d>
                    <m:r>
                      <a:rPr lang="de-DE" sz="1400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=0</a:t>
                </a:r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</a:rPr>
                      <m:t>|</m:t>
                    </m:r>
                    <m:r>
                      <a:rPr lang="de-DE" sz="1400" b="0" i="1" smtClean="0">
                        <a:latin typeface="Cambria Math"/>
                      </a:rPr>
                      <m:t>𝐵</m:t>
                    </m:r>
                    <m:r>
                      <a:rPr lang="de-DE" sz="1400" i="1">
                        <a:latin typeface="Cambria Math"/>
                      </a:rPr>
                      <m:t>|!</m:t>
                    </m:r>
                  </m:oMath>
                </a14:m>
                <a:r>
                  <a:rPr lang="de-DE" sz="1400" dirty="0"/>
                  <a:t> 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=1    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400" i="1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=2</a:t>
                </a:r>
                <a:r>
                  <a:rPr lang="de-DE" sz="1400" dirty="0"/>
                  <a:t>	    </a:t>
                </a:r>
                <a14:m>
                  <m:oMath xmlns:m="http://schemas.openxmlformats.org/officeDocument/2006/math">
                    <m:r>
                      <a:rPr lang="de-DE" sz="1400" dirty="0">
                        <a:latin typeface="Cambria Math"/>
                      </a:rPr>
                      <m:t>[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/>
                          </a:rPr>
                          <m:t>{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}∪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4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i="1" dirty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de-DE" sz="1400" i="1" dirty="0">
                        <a:latin typeface="Cambria Math"/>
                      </a:rPr>
                      <m:t>−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de-DE" sz="1400" b="0" i="1" dirty="0" smtClean="0">
                            <a:latin typeface="Cambria Math"/>
                          </a:rPr>
                          <m:t>{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}</m:t>
                        </m:r>
                      </m:e>
                    </m:d>
                    <m:r>
                      <a:rPr lang="de-DE" sz="1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=1</a:t>
                </a:r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</a:rPr>
                      <m:t>|</m:t>
                    </m:r>
                    <m:r>
                      <a:rPr lang="de-DE" sz="1400" b="0" i="1" smtClean="0">
                        <a:latin typeface="Cambria Math"/>
                      </a:rPr>
                      <m:t>𝐶</m:t>
                    </m:r>
                    <m:r>
                      <a:rPr lang="de-DE" sz="1400" i="1">
                        <a:latin typeface="Cambria Math"/>
                      </a:rPr>
                      <m:t>|!</m:t>
                    </m:r>
                  </m:oMath>
                </a14:m>
                <a:r>
                  <a:rPr lang="de-DE" sz="1400" dirty="0"/>
                  <a:t> 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=1    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𝐶</m:t>
                            </m:r>
                          </m:e>
                        </m:d>
                        <m:r>
                          <a:rPr lang="de-DE" sz="1400" i="1" smtClean="0">
                            <a:latin typeface="Cambria Math"/>
                          </a:rPr>
                          <m:t>−</m:t>
                        </m:r>
                        <m:r>
                          <a:rPr lang="de-DE" sz="1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de-DE" sz="1400" i="1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=2</a:t>
                </a:r>
                <a:r>
                  <a:rPr lang="de-DE" sz="1400" dirty="0"/>
                  <a:t>	    </a:t>
                </a:r>
                <a14:m>
                  <m:oMath xmlns:m="http://schemas.openxmlformats.org/officeDocument/2006/math">
                    <m:r>
                      <a:rPr lang="de-DE" sz="1400" dirty="0">
                        <a:latin typeface="Cambria Math"/>
                      </a:rPr>
                      <m:t>[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i="1" dirty="0">
                            <a:latin typeface="Cambria Math"/>
                          </a:rPr>
                          <m:t>}∪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4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i="1" dirty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de-DE" sz="1400" i="1" dirty="0">
                        <a:latin typeface="Cambria Math"/>
                      </a:rPr>
                      <m:t>−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i="1" dirty="0">
                            <a:latin typeface="Cambria Math"/>
                          </a:rPr>
                          <m:t>}</m:t>
                        </m:r>
                      </m:e>
                    </m:d>
                    <m:r>
                      <a:rPr lang="de-DE" sz="1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=1</a:t>
                </a:r>
                <a:endParaRPr lang="de-DE" sz="1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dirty="0"/>
                  <a:t>	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</a:rPr>
                      <m:t>|</m:t>
                    </m:r>
                    <m:r>
                      <a:rPr lang="de-DE" sz="1400" b="0" i="1" smtClean="0">
                        <a:latin typeface="Cambria Math"/>
                      </a:rPr>
                      <m:t>𝐷</m:t>
                    </m:r>
                    <m:r>
                      <a:rPr lang="de-DE" sz="1400" i="1">
                        <a:latin typeface="Cambria Math"/>
                      </a:rPr>
                      <m:t>|!</m:t>
                    </m:r>
                  </m:oMath>
                </a14:m>
                <a:r>
                  <a:rPr lang="de-DE" sz="1400" dirty="0"/>
                  <a:t> 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=1    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400" i="1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=2</a:t>
                </a:r>
                <a:r>
                  <a:rPr lang="de-DE" sz="1400" dirty="0"/>
                  <a:t>	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400" dirty="0">
                            <a:latin typeface="Cambria Math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𝑣</m:t>
                        </m:r>
                        <m:d>
                          <m:dPr>
                            <m:ctrlPr>
                              <a:rPr lang="de-DE" sz="1400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dirty="0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de-DE" sz="1400" i="1" dirty="0">
                                <a:latin typeface="Cambria Math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400" i="1" dirty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de-DE" sz="1400" i="1" dirty="0">
                            <a:latin typeface="Cambria Math"/>
                          </a:rPr>
                          <m:t>−</m:t>
                        </m:r>
                        <m:r>
                          <a:rPr lang="de-DE" sz="1400" i="1" dirty="0">
                            <a:latin typeface="Cambria Math"/>
                          </a:rPr>
                          <m:t>𝑣</m:t>
                        </m:r>
                        <m:d>
                          <m:dPr>
                            <m:ctrlPr>
                              <a:rPr lang="de-DE" sz="1400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dirty="0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=1</a:t>
                </a:r>
                <a:r>
                  <a:rPr lang="de-DE" sz="1400" dirty="0" smtClean="0"/>
                  <a:t/>
                </a:r>
                <a:br>
                  <a:rPr lang="de-DE" sz="1400" dirty="0" smtClean="0"/>
                </a:br>
                <a:endParaRPr lang="de-DE" sz="1000" dirty="0"/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dirty="0"/>
                  <a:t>	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</a:rPr>
                      <m:t>|</m:t>
                    </m:r>
                    <m:r>
                      <a:rPr lang="de-DE" sz="1400" b="0" i="1" smtClean="0">
                        <a:latin typeface="Cambria Math"/>
                      </a:rPr>
                      <m:t>{</m:t>
                    </m:r>
                    <m:r>
                      <a:rPr lang="de-DE" sz="1400" i="1">
                        <a:latin typeface="Cambria Math"/>
                      </a:rPr>
                      <m:t>𝐵</m:t>
                    </m:r>
                    <m:r>
                      <a:rPr lang="de-DE" sz="1400" b="0" i="1" smtClean="0">
                        <a:latin typeface="Cambria Math"/>
                      </a:rPr>
                      <m:t>,</m:t>
                    </m:r>
                    <m:r>
                      <a:rPr lang="de-DE" sz="1400" b="0" i="1" smtClean="0">
                        <a:latin typeface="Cambria Math"/>
                      </a:rPr>
                      <m:t>𝐶</m:t>
                    </m:r>
                    <m:r>
                      <a:rPr lang="de-DE" sz="1400" b="0" i="1" smtClean="0">
                        <a:latin typeface="Cambria Math"/>
                      </a:rPr>
                      <m:t>}|!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=2   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{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𝐵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}</m:t>
                            </m:r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400" i="1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=1</a:t>
                </a:r>
                <a:r>
                  <a:rPr lang="de-DE" sz="1400" dirty="0"/>
                  <a:t>	    </a:t>
                </a:r>
                <a14:m>
                  <m:oMath xmlns:m="http://schemas.openxmlformats.org/officeDocument/2006/math">
                    <m:r>
                      <a:rPr lang="de-DE" sz="1400" dirty="0">
                        <a:latin typeface="Cambria Math"/>
                      </a:rPr>
                      <m:t>[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i="1" dirty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i="1" dirty="0">
                            <a:latin typeface="Cambria Math"/>
                          </a:rPr>
                          <m:t>}∪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4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i="1" dirty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de-DE" sz="1400" i="1" dirty="0">
                        <a:latin typeface="Cambria Math"/>
                      </a:rPr>
                      <m:t>−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i="1" dirty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i="1" dirty="0">
                            <a:latin typeface="Cambria Math"/>
                          </a:rPr>
                          <m:t>}</m:t>
                        </m:r>
                      </m:e>
                    </m:d>
                    <m:r>
                      <a:rPr lang="de-DE" sz="1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=1</a:t>
                </a:r>
                <a:endParaRPr lang="de-DE" sz="1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dirty="0" smtClean="0"/>
                  <a:t> </a:t>
                </a:r>
                <a:r>
                  <a:rPr lang="de-DE" sz="1400" dirty="0"/>
                  <a:t>	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</a:rPr>
                      <m:t>|</m:t>
                    </m:r>
                    <m:r>
                      <a:rPr lang="de-DE" sz="1400" b="0" i="1" smtClean="0">
                        <a:latin typeface="Cambria Math"/>
                      </a:rPr>
                      <m:t>{</m:t>
                    </m:r>
                    <m:r>
                      <a:rPr lang="de-DE" sz="1400" i="1">
                        <a:latin typeface="Cambria Math"/>
                      </a:rPr>
                      <m:t>𝐵</m:t>
                    </m:r>
                    <m:r>
                      <a:rPr lang="de-DE" sz="1400" b="0" i="1" smtClean="0">
                        <a:latin typeface="Cambria Math"/>
                      </a:rPr>
                      <m:t>,</m:t>
                    </m:r>
                    <m:r>
                      <a:rPr lang="de-DE" sz="1400" b="0" i="1" smtClean="0">
                        <a:latin typeface="Cambria Math"/>
                      </a:rPr>
                      <m:t>𝐷</m:t>
                    </m:r>
                    <m:r>
                      <a:rPr lang="de-DE" sz="1400" b="0" i="1" smtClean="0">
                        <a:latin typeface="Cambria Math"/>
                      </a:rPr>
                      <m:t>}|!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=2   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{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𝐵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}</m:t>
                            </m:r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400" i="1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=1</a:t>
                </a:r>
                <a:r>
                  <a:rPr lang="de-DE" sz="1400" dirty="0"/>
                  <a:t>	    </a:t>
                </a:r>
                <a14:m>
                  <m:oMath xmlns:m="http://schemas.openxmlformats.org/officeDocument/2006/math">
                    <m:r>
                      <a:rPr lang="de-DE" sz="1400" dirty="0">
                        <a:latin typeface="Cambria Math"/>
                      </a:rPr>
                      <m:t>[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i="1" dirty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𝐷</m:t>
                        </m:r>
                        <m:r>
                          <a:rPr lang="de-DE" sz="1400" i="1" dirty="0">
                            <a:latin typeface="Cambria Math"/>
                          </a:rPr>
                          <m:t>}∪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4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i="1" dirty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de-DE" sz="1400" i="1" dirty="0">
                        <a:latin typeface="Cambria Math"/>
                      </a:rPr>
                      <m:t>−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i="1" dirty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𝐷</m:t>
                        </m:r>
                        <m:r>
                          <a:rPr lang="de-DE" sz="1400" i="1" dirty="0">
                            <a:latin typeface="Cambria Math"/>
                          </a:rPr>
                          <m:t>}</m:t>
                        </m:r>
                      </m:e>
                    </m:d>
                    <m:r>
                      <a:rPr lang="de-DE" sz="1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=1</a:t>
                </a:r>
                <a:endParaRPr lang="de-DE" sz="1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dirty="0"/>
                  <a:t>	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</a:rPr>
                      <m:t>|</m:t>
                    </m:r>
                    <m:r>
                      <a:rPr lang="de-DE" sz="1400" b="0" i="1" smtClean="0">
                        <a:latin typeface="Cambria Math"/>
                      </a:rPr>
                      <m:t>{</m:t>
                    </m:r>
                    <m:r>
                      <a:rPr lang="de-DE" sz="1400" b="0" i="1" smtClean="0">
                        <a:latin typeface="Cambria Math"/>
                      </a:rPr>
                      <m:t>𝐶</m:t>
                    </m:r>
                    <m:r>
                      <a:rPr lang="de-DE" sz="1400" b="0" i="1" smtClean="0">
                        <a:latin typeface="Cambria Math"/>
                      </a:rPr>
                      <m:t>,</m:t>
                    </m:r>
                    <m:r>
                      <a:rPr lang="de-DE" sz="1400" b="0" i="1" smtClean="0">
                        <a:latin typeface="Cambria Math"/>
                      </a:rPr>
                      <m:t>𝐷</m:t>
                    </m:r>
                    <m:r>
                      <a:rPr lang="de-DE" sz="1400" b="0" i="1" smtClean="0">
                        <a:latin typeface="Cambria Math"/>
                      </a:rPr>
                      <m:t>}|!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=2   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{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}</m:t>
                            </m:r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400" i="1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=1</a:t>
                </a:r>
                <a:r>
                  <a:rPr lang="de-DE" sz="1400" dirty="0"/>
                  <a:t>	    </a:t>
                </a:r>
                <a14:m>
                  <m:oMath xmlns:m="http://schemas.openxmlformats.org/officeDocument/2006/math">
                    <m:r>
                      <a:rPr lang="de-DE" sz="1400" dirty="0">
                        <a:latin typeface="Cambria Math"/>
                      </a:rPr>
                      <m:t>[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𝐷</m:t>
                        </m:r>
                        <m:r>
                          <a:rPr lang="de-DE" sz="1400" i="1" dirty="0">
                            <a:latin typeface="Cambria Math"/>
                          </a:rPr>
                          <m:t>}∪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4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i="1" dirty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de-DE" sz="1400" i="1" dirty="0">
                        <a:latin typeface="Cambria Math"/>
                      </a:rPr>
                      <m:t>−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𝐷</m:t>
                        </m:r>
                        <m:r>
                          <a:rPr lang="de-DE" sz="1400" i="1" dirty="0">
                            <a:latin typeface="Cambria Math"/>
                          </a:rPr>
                          <m:t>}</m:t>
                        </m:r>
                      </m:e>
                    </m:d>
                    <m:r>
                      <a:rPr lang="de-DE" sz="1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=1</a:t>
                </a:r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endParaRPr lang="de-DE" sz="1000" dirty="0"/>
              </a:p>
              <a:p>
                <a:pPr marL="0" indent="0">
                  <a:buNone/>
                  <a:tabLst>
                    <a:tab pos="355600" algn="l"/>
                    <a:tab pos="1793875" algn="l"/>
                    <a:tab pos="4845050" algn="l"/>
                  </a:tabLst>
                </a:pPr>
                <a:r>
                  <a:rPr lang="de-DE" sz="1400" dirty="0"/>
                  <a:t>	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</a:rPr>
                      <m:t>|</m:t>
                    </m:r>
                    <m:r>
                      <a:rPr lang="de-DE" sz="1400" b="0" i="1" smtClean="0">
                        <a:latin typeface="Cambria Math"/>
                      </a:rPr>
                      <m:t>{</m:t>
                    </m:r>
                    <m:r>
                      <a:rPr lang="de-DE" sz="1400" i="1">
                        <a:latin typeface="Cambria Math"/>
                      </a:rPr>
                      <m:t>𝐵</m:t>
                    </m:r>
                    <m:r>
                      <a:rPr lang="de-DE" sz="1400" b="0" i="1" smtClean="0">
                        <a:latin typeface="Cambria Math"/>
                      </a:rPr>
                      <m:t>,</m:t>
                    </m:r>
                    <m:r>
                      <a:rPr lang="de-DE" sz="1400" b="0" i="1" smtClean="0">
                        <a:latin typeface="Cambria Math"/>
                      </a:rPr>
                      <m:t>𝐶</m:t>
                    </m:r>
                    <m:r>
                      <a:rPr lang="de-DE" sz="1400" b="0" i="1" smtClean="0">
                        <a:latin typeface="Cambria Math"/>
                      </a:rPr>
                      <m:t>,</m:t>
                    </m:r>
                    <m:r>
                      <a:rPr lang="de-DE" sz="1400" b="0" i="1" smtClean="0">
                        <a:latin typeface="Cambria Math"/>
                      </a:rPr>
                      <m:t>𝐷</m:t>
                    </m:r>
                    <m:r>
                      <a:rPr lang="de-DE" sz="1400" b="0" i="1" smtClean="0">
                        <a:latin typeface="Cambria Math"/>
                      </a:rPr>
                      <m:t>}|!</m:t>
                    </m:r>
                  </m:oMath>
                </a14:m>
                <a:r>
                  <a:rPr lang="de-DE" sz="1400" dirty="0"/>
                  <a:t> </a:t>
                </a:r>
                <a:r>
                  <a:rPr lang="de-DE" sz="1400" dirty="0" smtClean="0">
                    <a:solidFill>
                      <a:srgbClr val="C00000"/>
                    </a:solidFill>
                  </a:rPr>
                  <a:t>=6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de-DE" sz="14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{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𝐵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}</m:t>
                            </m:r>
                          </m:e>
                        </m:d>
                        <m:r>
                          <a:rPr lang="de-DE" sz="1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sz="1400" i="1">
                        <a:latin typeface="Cambria Math"/>
                      </a:rPr>
                      <m:t>!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70C0"/>
                    </a:solidFill>
                  </a:rPr>
                  <a:t>=1  </a:t>
                </a:r>
                <a:r>
                  <a:rPr lang="de-DE" sz="1400" dirty="0" smtClean="0"/>
                  <a:t>	    </a:t>
                </a:r>
                <a14:m>
                  <m:oMath xmlns:m="http://schemas.openxmlformats.org/officeDocument/2006/math">
                    <m:r>
                      <a:rPr lang="de-DE" sz="1400" dirty="0">
                        <a:latin typeface="Cambria Math"/>
                      </a:rPr>
                      <m:t>[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i="1" dirty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𝐷</m:t>
                        </m:r>
                        <m:r>
                          <a:rPr lang="de-DE" sz="1400" i="1" dirty="0">
                            <a:latin typeface="Cambria Math"/>
                          </a:rPr>
                          <m:t>}∪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14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i="1" dirty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de-DE" sz="1400" i="1" dirty="0">
                        <a:latin typeface="Cambria Math"/>
                      </a:rPr>
                      <m:t>−</m:t>
                    </m:r>
                    <m:r>
                      <a:rPr lang="de-DE" sz="1400" i="1" dirty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de-DE" sz="1400" i="1" dirty="0">
                            <a:latin typeface="Cambria Math"/>
                          </a:rPr>
                          <m:t>{</m:t>
                        </m:r>
                        <m:r>
                          <a:rPr lang="de-DE" sz="1400" i="1" dirty="0">
                            <a:latin typeface="Cambria Math"/>
                          </a:rPr>
                          <m:t>𝐵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𝐶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sz="1400" b="0" i="1" dirty="0" smtClean="0">
                            <a:latin typeface="Cambria Math"/>
                          </a:rPr>
                          <m:t>𝐷</m:t>
                        </m:r>
                        <m:r>
                          <a:rPr lang="de-DE" sz="1400" i="1" dirty="0">
                            <a:latin typeface="Cambria Math"/>
                          </a:rPr>
                          <m:t>}</m:t>
                        </m:r>
                      </m:e>
                    </m:d>
                    <m:r>
                      <a:rPr lang="de-DE" sz="1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 smtClean="0">
                    <a:solidFill>
                      <a:srgbClr val="00B050"/>
                    </a:solidFill>
                  </a:rPr>
                  <a:t>=0</a:t>
                </a:r>
                <a:endParaRPr lang="de-DE" sz="1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  <a:tabLst>
                    <a:tab pos="2327275" algn="l"/>
                  </a:tabLst>
                </a:pPr>
                <a:endParaRPr lang="de-DE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de-DE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/>
                            </a:rPr>
                            <m:t>24</m:t>
                          </m:r>
                        </m:den>
                      </m:f>
                      <m:r>
                        <a:rPr lang="de-DE" sz="2000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0+2+2+2+2+2+2+0</m:t>
                          </m:r>
                        </m:e>
                      </m:d>
                      <m:r>
                        <a:rPr lang="de-DE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3568" y="2499137"/>
                <a:ext cx="8136904" cy="3627026"/>
              </a:xfrm>
              <a:blipFill rotWithShape="1">
                <a:blip r:embed="rId2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4744"/>
            <a:ext cx="8229600" cy="137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2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83568" y="2499137"/>
                <a:ext cx="8136904" cy="362702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de-DE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/>
                            </a:rPr>
                            <m:t>24</m:t>
                          </m:r>
                        </m:den>
                      </m:f>
                      <m:r>
                        <a:rPr lang="de-DE" sz="2000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0+2+2+2+2+2+2+0</m:t>
                          </m:r>
                        </m:e>
                      </m:d>
                      <m:r>
                        <a:rPr lang="de-DE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de-DE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de-DE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000" i="1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de-DE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2000" i="1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2000" b="0" dirty="0" smtClean="0"/>
              </a:p>
              <a:p>
                <a:pPr marL="0" indent="0">
                  <a:buNone/>
                </a:pPr>
                <a:endParaRPr lang="de-DE" sz="2000" dirty="0" smtClean="0"/>
              </a:p>
              <a:p>
                <a:pPr marL="0" indent="0">
                  <a:buNone/>
                </a:pPr>
                <a:r>
                  <a:rPr lang="de-DE" sz="2000" dirty="0" smtClean="0">
                    <a:sym typeface="Wingdings" panose="05000000000000000000" pitchFamily="2" charset="2"/>
                  </a:rPr>
                  <a:t> Auszahlungsvektor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  <a:sym typeface="Wingdings" panose="05000000000000000000" pitchFamily="2" charset="2"/>
                      </a:rPr>
                      <m:t>𝑥</m:t>
                    </m:r>
                    <m:d>
                      <m:dPr>
                        <m:ctrlPr>
                          <a:rPr lang="de-DE" sz="2000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d>
                    <m:r>
                      <a:rPr lang="de-DE" sz="2000" b="0" i="1" smtClean="0">
                        <a:latin typeface="Cambria Math"/>
                        <a:sym typeface="Wingdings" panose="05000000000000000000" pitchFamily="2" charset="2"/>
                      </a:rPr>
                      <m:t>=(</m:t>
                    </m:r>
                    <m:f>
                      <m:fPr>
                        <m:ctrlPr>
                          <a:rPr lang="de-DE" sz="2000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de-DE" sz="2000" b="0" i="1" smtClean="0"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f>
                      <m:fPr>
                        <m:ctrlPr>
                          <a:rPr lang="de-DE" sz="2000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6</m:t>
                        </m:r>
                      </m:den>
                    </m:f>
                  </m:oMath>
                </a14:m>
                <a:r>
                  <a:rPr lang="de-DE" sz="2000" dirty="0" smtClean="0"/>
                  <a:t>,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6</m:t>
                        </m:r>
                      </m:den>
                    </m:f>
                  </m:oMath>
                </a14:m>
                <a:r>
                  <a:rPr lang="de-DE" sz="2000" dirty="0" smtClean="0"/>
                  <a:t>,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6</m:t>
                        </m:r>
                      </m:den>
                    </m:f>
                  </m:oMath>
                </a14:m>
                <a:r>
                  <a:rPr lang="de-DE" sz="2000" dirty="0" smtClean="0"/>
                  <a:t>)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3568" y="2499137"/>
                <a:ext cx="8136904" cy="3627026"/>
              </a:xfrm>
              <a:blipFill rotWithShape="1"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4744"/>
            <a:ext cx="8229600" cy="137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5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1b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Ist diese Koalition mit dem Shapley-Wert stabil oder gibt es eine Teilkoalition, die auch ohne andere Beteiligte auskommt und für alle daran beteiligten Agenten bessere Pay-Offs erzielen kann?</a:t>
            </a:r>
          </a:p>
        </p:txBody>
      </p:sp>
    </p:spTree>
    <p:extLst>
      <p:ext uri="{BB962C8B-B14F-4D97-AF65-F5344CB8AC3E}">
        <p14:creationId xmlns:p14="http://schemas.microsoft.com/office/powerpoint/2010/main" val="67194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1c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2800" dirty="0" smtClean="0"/>
                  <a:t>Zeigen Sie an diesem Spiel, dass die Berechnung über </a:t>
                </a:r>
                <a:r>
                  <a:rPr lang="de-DE" sz="2800" dirty="0"/>
                  <a:t>das Mitteln ü</a:t>
                </a:r>
                <a:r>
                  <a:rPr lang="de-DE" sz="2800" dirty="0" smtClean="0"/>
                  <a:t>ber </a:t>
                </a:r>
                <a:r>
                  <a:rPr lang="de-DE" sz="2800" dirty="0"/>
                  <a:t>alle </a:t>
                </a:r>
                <a:r>
                  <a:rPr lang="de-DE" sz="2800" dirty="0" smtClean="0"/>
                  <a:t>Permutationen nötig </a:t>
                </a:r>
                <a:r>
                  <a:rPr lang="de-DE" sz="2800" dirty="0"/>
                  <a:t>ist, d.h., zeigen Sie, dass etwa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de-DE" sz="2800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de-DE" sz="2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8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</m:d>
                  </m:oMath>
                </a14:m>
                <a:r>
                  <a:rPr lang="de-DE" sz="2800" dirty="0" smtClean="0"/>
                  <a:t> für eine ”vereinfachte</a:t>
                </a:r>
                <a:r>
                  <a:rPr lang="de-DE" sz="2800" dirty="0"/>
                  <a:t>“ Berechnung </a:t>
                </a:r>
                <a:r>
                  <a:rPr lang="de-DE" sz="2800" dirty="0" smtClean="0"/>
                  <a:t>über die </a:t>
                </a:r>
                <a:r>
                  <a:rPr lang="de-DE" sz="2800" dirty="0"/>
                  <a:t>Teilmengen: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800">
                            <a:latin typeface="Cambria Math"/>
                          </a:rPr>
                          <m:t>Φ</m:t>
                        </m:r>
                        <m:r>
                          <a:rPr lang="de-DE" sz="2800" b="0" i="0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de-DE" sz="2800" i="1">
                            <a:latin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de-DE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2800" i="1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de-DE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2800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de-DE" sz="28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b="0" i="1" smtClean="0">
                            <a:latin typeface="Cambria Math"/>
                          </a:rPr>
                          <m:t>𝑆</m:t>
                        </m:r>
                        <m:r>
                          <a:rPr lang="de-DE" sz="2800" b="0" i="1" smtClean="0">
                            <a:latin typeface="Cambria Math"/>
                            <a:ea typeface="Cambria Math"/>
                          </a:rPr>
                          <m:t>⊆</m:t>
                        </m:r>
                        <m:r>
                          <a:rPr lang="de-DE" sz="28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de-DE" sz="2800" b="0" i="1" smtClean="0">
                            <a:latin typeface="Cambria Math"/>
                            <a:ea typeface="Cambria Math"/>
                          </a:rPr>
                          <m:t>\</m:t>
                        </m:r>
                        <m:r>
                          <m:rPr>
                            <m:lit/>
                            <m:brk m:alnAt="7"/>
                          </m:rPr>
                          <a:rPr lang="de-DE" sz="2800" b="0" i="1" smtClean="0">
                            <a:latin typeface="Cambria Math"/>
                            <a:ea typeface="Cambria Math"/>
                          </a:rPr>
                          <m:t>{</m:t>
                        </m:r>
                        <m:r>
                          <m:rPr>
                            <m:brk m:alnAt="7"/>
                          </m:rPr>
                          <a:rPr lang="de-DE" sz="2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de-DE" sz="2800" b="0" i="1" smtClean="0">
                            <a:latin typeface="Cambria Math"/>
                            <a:ea typeface="Cambria Math"/>
                          </a:rPr>
                          <m:t>}</m:t>
                        </m:r>
                      </m:sub>
                      <m:sup/>
                      <m:e>
                        <m:r>
                          <a:rPr lang="de-DE" sz="2800" b="0" i="1" smtClean="0">
                            <a:latin typeface="Cambria Math"/>
                          </a:rPr>
                          <m:t>[</m:t>
                        </m:r>
                        <m:r>
                          <a:rPr lang="de-DE" sz="2800" b="0" i="1" smtClean="0">
                            <a:latin typeface="Cambria Math"/>
                          </a:rPr>
                          <m:t>𝑣</m:t>
                        </m:r>
                        <m:r>
                          <a:rPr lang="de-DE" sz="2800" b="0" i="1" smtClean="0">
                            <a:latin typeface="Cambria Math"/>
                          </a:rPr>
                          <m:t>(</m:t>
                        </m:r>
                        <m:r>
                          <a:rPr lang="de-DE" sz="2800" b="0" i="1" smtClean="0">
                            <a:latin typeface="Cambria Math"/>
                          </a:rPr>
                          <m:t>𝑆</m:t>
                        </m:r>
                        <m:r>
                          <a:rPr lang="de-DE" sz="2800" b="0" i="1" smtClean="0">
                            <a:latin typeface="Cambria Math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de-DE" sz="2800" b="0" i="1" smtClean="0">
                            <a:latin typeface="Cambria Math"/>
                          </a:rPr>
                          <m:t>−</m:t>
                        </m:r>
                        <m:r>
                          <a:rPr lang="de-DE" sz="2800" b="0" i="1" smtClean="0">
                            <a:latin typeface="Cambria Math"/>
                          </a:rPr>
                          <m:t>𝑣</m:t>
                        </m:r>
                        <m:r>
                          <a:rPr lang="de-DE" sz="2800" b="0" i="1" smtClean="0">
                            <a:latin typeface="Cambria Math"/>
                          </a:rPr>
                          <m:t>(</m:t>
                        </m:r>
                        <m:r>
                          <a:rPr lang="de-DE" sz="2800" b="0" i="1" smtClean="0">
                            <a:latin typeface="Cambria Math"/>
                          </a:rPr>
                          <m:t>𝑆</m:t>
                        </m:r>
                        <m:r>
                          <a:rPr lang="de-DE" sz="2800" b="0" i="1" smtClean="0">
                            <a:latin typeface="Cambria Math"/>
                          </a:rPr>
                          <m:t>)]</m:t>
                        </m:r>
                      </m:e>
                    </m:nary>
                  </m:oMath>
                </a14:m>
                <a:r>
                  <a:rPr lang="de-DE" sz="2800" dirty="0" smtClean="0"/>
                  <a:t>.</a:t>
                </a:r>
              </a:p>
              <a:p>
                <a:pPr marL="0" indent="0">
                  <a:buNone/>
                </a:pPr>
                <a:endParaRPr lang="el-GR" sz="2800" dirty="0"/>
              </a:p>
              <a:p>
                <a:pPr marL="0" indent="0">
                  <a:buNone/>
                </a:pPr>
                <a:r>
                  <a:rPr lang="de-DE" sz="2800" dirty="0" smtClean="0"/>
                  <a:t>Gelten </a:t>
                </a:r>
                <a:r>
                  <a:rPr lang="de-DE" sz="2800" dirty="0"/>
                  <a:t>manche der </a:t>
                </a:r>
                <a:r>
                  <a:rPr lang="de-DE" sz="2800" dirty="0" smtClean="0"/>
                  <a:t>Fairness-Axiome </a:t>
                </a:r>
                <a:r>
                  <a:rPr lang="de-DE" sz="2800" dirty="0"/>
                  <a:t>auch </a:t>
                </a:r>
                <a:r>
                  <a:rPr lang="de-DE" sz="2800" dirty="0" smtClean="0"/>
                  <a:t>für </a:t>
                </a:r>
                <a:r>
                  <a:rPr lang="de-DE" sz="2800" dirty="0"/>
                  <a:t>diese vereinfachte Berechnung?</a:t>
                </a:r>
                <a:endParaRPr lang="de-DE" sz="28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 r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66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1c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smtClean="0"/>
                            <m:t>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smtClean="0"/>
                            <m:t>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0+1+1+1+1+1+1+0</m:t>
                          </m:r>
                        </m:e>
                      </m:d>
                    </m:oMath>
                  </m:oMathPara>
                </a14:m>
                <a:endParaRPr lang="de-DE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b="0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b="0" dirty="0" smtClean="0">
                    <a:solidFill>
                      <a:srgbClr val="FF0000"/>
                    </a:solidFill>
                  </a:rPr>
                  <a:t>TODO ?</a:t>
                </a:r>
                <a:endParaRPr lang="de-DE" b="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b="-1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412825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Bildschirmpräsentation (4:3)</PresentationFormat>
  <Paragraphs>89</Paragraphs>
  <Slides>16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Leere Präsentation</vt:lpstr>
      <vt:lpstr>Selbstorganisierende adaptive Systeme</vt:lpstr>
      <vt:lpstr>Aufgabe 1a</vt:lpstr>
      <vt:lpstr>Aufgabe 1a</vt:lpstr>
      <vt:lpstr>Aufgabe 1b</vt:lpstr>
      <vt:lpstr>Aufgabe 1b</vt:lpstr>
      <vt:lpstr>Aufgabe 1b</vt:lpstr>
      <vt:lpstr>Aufgabe 1b</vt:lpstr>
      <vt:lpstr>Aufgabe 1c</vt:lpstr>
      <vt:lpstr>Aufgabe 1c</vt:lpstr>
      <vt:lpstr>Aufgabe 1d</vt:lpstr>
      <vt:lpstr>Aufgabe 1d</vt:lpstr>
      <vt:lpstr>Aufgabe 1e</vt:lpstr>
      <vt:lpstr>Aufgabe 1e</vt:lpstr>
      <vt:lpstr>Aufgabe 1f </vt:lpstr>
      <vt:lpstr>Aufgabe 1f </vt:lpstr>
      <vt:lpstr>Aufgabe 1f </vt:lpstr>
    </vt:vector>
  </TitlesOfParts>
  <Company>Thomas Ottmann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Ottmann</dc:creator>
  <cp:lastModifiedBy>Carola Gajek</cp:lastModifiedBy>
  <cp:revision>33</cp:revision>
  <dcterms:created xsi:type="dcterms:W3CDTF">2010-04-06T07:30:39Z</dcterms:created>
  <dcterms:modified xsi:type="dcterms:W3CDTF">2016-12-06T21:54:25Z</dcterms:modified>
</cp:coreProperties>
</file>