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num-patches</a:t>
            </a:r>
            <a:r>
              <a:rPr lang="de-DE" baseline="0"/>
              <a:t> = 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auswertung!$C$15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auswertung!$B$16:$B$25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auswertung!$C$16:$C$25</c:f>
              <c:numCache>
                <c:formatCode>General</c:formatCode>
                <c:ptCount val="10"/>
                <c:pt idx="0">
                  <c:v>0.0</c:v>
                </c:pt>
                <c:pt idx="1">
                  <c:v>3.08935053358848</c:v>
                </c:pt>
                <c:pt idx="2">
                  <c:v>3.02261967495788</c:v>
                </c:pt>
                <c:pt idx="3">
                  <c:v>3.15395381277704</c:v>
                </c:pt>
                <c:pt idx="4">
                  <c:v>3.15115311685889</c:v>
                </c:pt>
                <c:pt idx="5">
                  <c:v>3.158453330533779</c:v>
                </c:pt>
                <c:pt idx="6">
                  <c:v>3.16543333389963</c:v>
                </c:pt>
                <c:pt idx="7">
                  <c:v>3.1666285895628</c:v>
                </c:pt>
                <c:pt idx="8">
                  <c:v>3.16877197015711</c:v>
                </c:pt>
                <c:pt idx="9">
                  <c:v>3.1689795997196</c:v>
                </c:pt>
              </c:numCache>
            </c:numRef>
          </c:val>
        </c:ser>
        <c:ser>
          <c:idx val="1"/>
          <c:order val="1"/>
          <c:tx>
            <c:strRef>
              <c:f>auswertung!$D$15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auswertung!$B$16:$B$25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auswertung!$D$16:$D$25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971144"/>
        <c:axId val="2124974136"/>
      </c:barChart>
      <c:catAx>
        <c:axId val="212497114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4974136"/>
        <c:crosses val="autoZero"/>
        <c:auto val="1"/>
        <c:lblAlgn val="ctr"/>
        <c:lblOffset val="100"/>
        <c:noMultiLvlLbl val="0"/>
      </c:catAx>
      <c:valAx>
        <c:axId val="21249741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49711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e-DE" sz="1800" b="1" i="0" baseline="0">
                <a:effectLst/>
              </a:rPr>
              <a:t>num-patches = 100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auswertung!$C$47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auswertung!$B$48:$B$57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auswertung!$C$48:$C$57</c:f>
              <c:numCache>
                <c:formatCode>General</c:formatCode>
                <c:ptCount val="10"/>
                <c:pt idx="0">
                  <c:v>0.0</c:v>
                </c:pt>
                <c:pt idx="1">
                  <c:v>6.467740458463449</c:v>
                </c:pt>
                <c:pt idx="2">
                  <c:v>6.4163073147531</c:v>
                </c:pt>
                <c:pt idx="3">
                  <c:v>7.59950539876433</c:v>
                </c:pt>
                <c:pt idx="4">
                  <c:v>7.93548900761735</c:v>
                </c:pt>
                <c:pt idx="5">
                  <c:v>7.95856293964492</c:v>
                </c:pt>
                <c:pt idx="6">
                  <c:v>8.35777472948957</c:v>
                </c:pt>
                <c:pt idx="7">
                  <c:v>8.63744127258545</c:v>
                </c:pt>
                <c:pt idx="8">
                  <c:v>8.67208412191315</c:v>
                </c:pt>
                <c:pt idx="9">
                  <c:v>8.686613235213</c:v>
                </c:pt>
              </c:numCache>
            </c:numRef>
          </c:val>
        </c:ser>
        <c:ser>
          <c:idx val="1"/>
          <c:order val="1"/>
          <c:tx>
            <c:strRef>
              <c:f>auswertung!$D$47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auswertung!$B$48:$B$57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auswertung!$D$48:$D$57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664312"/>
        <c:axId val="2055853336"/>
      </c:barChart>
      <c:catAx>
        <c:axId val="2125664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055853336"/>
        <c:crosses val="autoZero"/>
        <c:auto val="1"/>
        <c:lblAlgn val="ctr"/>
        <c:lblOffset val="100"/>
        <c:noMultiLvlLbl val="0"/>
      </c:catAx>
      <c:valAx>
        <c:axId val="2055853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664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800" b="1" i="0" baseline="0">
                <a:effectLst/>
              </a:rPr>
              <a:t>num-patches = 400</a:t>
            </a:r>
            <a:endParaRPr lang="de-DE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auswertung!$C$64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auswertung!$B$65:$B$74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auswertung!$C$65:$C$74</c:f>
              <c:numCache>
                <c:formatCode>General</c:formatCode>
                <c:ptCount val="10"/>
                <c:pt idx="0">
                  <c:v>0.0</c:v>
                </c:pt>
                <c:pt idx="1">
                  <c:v>6.54854853927153</c:v>
                </c:pt>
                <c:pt idx="2">
                  <c:v>6.4963073147531</c:v>
                </c:pt>
                <c:pt idx="3">
                  <c:v>8.11296906548872</c:v>
                </c:pt>
                <c:pt idx="4">
                  <c:v>8.39396758658199</c:v>
                </c:pt>
                <c:pt idx="5">
                  <c:v>8.43508175226392</c:v>
                </c:pt>
                <c:pt idx="6">
                  <c:v>9.42860833458415</c:v>
                </c:pt>
                <c:pt idx="7">
                  <c:v>10.2491225676432</c:v>
                </c:pt>
                <c:pt idx="8">
                  <c:v>10.3682029816544</c:v>
                </c:pt>
                <c:pt idx="9">
                  <c:v>10.4455265044656</c:v>
                </c:pt>
              </c:numCache>
            </c:numRef>
          </c:val>
        </c:ser>
        <c:ser>
          <c:idx val="1"/>
          <c:order val="1"/>
          <c:tx>
            <c:strRef>
              <c:f>auswertung!$D$64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auswertung!$B$65:$B$74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auswertung!$D$65:$D$74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5892776"/>
        <c:axId val="2055895752"/>
      </c:barChart>
      <c:catAx>
        <c:axId val="2055892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2055895752"/>
        <c:crosses val="autoZero"/>
        <c:auto val="1"/>
        <c:lblAlgn val="ctr"/>
        <c:lblOffset val="100"/>
        <c:noMultiLvlLbl val="0"/>
      </c:catAx>
      <c:valAx>
        <c:axId val="20558957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558927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e-DE" sz="1800" b="1" i="0" baseline="0">
                <a:effectLst/>
              </a:rPr>
              <a:t>num-patches = 900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auswertung!$C$81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auswertung!$B$82:$B$91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auswertung!$C$82:$C$91</c:f>
              <c:numCache>
                <c:formatCode>General</c:formatCode>
                <c:ptCount val="10"/>
                <c:pt idx="0">
                  <c:v>0.0</c:v>
                </c:pt>
                <c:pt idx="1">
                  <c:v>6.588952579675569</c:v>
                </c:pt>
                <c:pt idx="2">
                  <c:v>6.60385618977473</c:v>
                </c:pt>
                <c:pt idx="3">
                  <c:v>8.13296906548872</c:v>
                </c:pt>
                <c:pt idx="4">
                  <c:v>8.49989405902933</c:v>
                </c:pt>
                <c:pt idx="5">
                  <c:v>8.48885618977474</c:v>
                </c:pt>
                <c:pt idx="6">
                  <c:v>9.644460972129581</c:v>
                </c:pt>
                <c:pt idx="7">
                  <c:v>10.7545261370645</c:v>
                </c:pt>
                <c:pt idx="8">
                  <c:v>10.9261602562003</c:v>
                </c:pt>
                <c:pt idx="9">
                  <c:v>11.0654346260124</c:v>
                </c:pt>
              </c:numCache>
            </c:numRef>
          </c:val>
        </c:ser>
        <c:ser>
          <c:idx val="1"/>
          <c:order val="1"/>
          <c:tx>
            <c:strRef>
              <c:f>auswertung!$D$81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auswertung!$B$82:$B$91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auswertung!$D$82:$D$91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5924248"/>
        <c:axId val="2055927224"/>
      </c:barChart>
      <c:catAx>
        <c:axId val="2055924248"/>
        <c:scaling>
          <c:orientation val="minMax"/>
        </c:scaling>
        <c:delete val="0"/>
        <c:axPos val="b"/>
        <c:majorTickMark val="none"/>
        <c:minorTickMark val="none"/>
        <c:tickLblPos val="nextTo"/>
        <c:crossAx val="2055927224"/>
        <c:crosses val="autoZero"/>
        <c:auto val="1"/>
        <c:lblAlgn val="ctr"/>
        <c:lblOffset val="100"/>
        <c:noMultiLvlLbl val="0"/>
      </c:catAx>
      <c:valAx>
        <c:axId val="20559272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559242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800" b="1" i="0" baseline="0">
                <a:effectLst/>
              </a:rPr>
              <a:t>num-patches = 1600</a:t>
            </a:r>
            <a:endParaRPr lang="de-DE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auswertung!$C$98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auswertung!$B$99:$B$108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auswertung!$C$99:$C$108</c:f>
              <c:numCache>
                <c:formatCode>General</c:formatCode>
                <c:ptCount val="10"/>
                <c:pt idx="0">
                  <c:v>0.0</c:v>
                </c:pt>
                <c:pt idx="1">
                  <c:v>6.609154599877588</c:v>
                </c:pt>
                <c:pt idx="2">
                  <c:v>6.60385618977473</c:v>
                </c:pt>
                <c:pt idx="3">
                  <c:v>8.15296906548872</c:v>
                </c:pt>
                <c:pt idx="4">
                  <c:v>8.51616028708866</c:v>
                </c:pt>
                <c:pt idx="5">
                  <c:v>8.53319453350851</c:v>
                </c:pt>
                <c:pt idx="6">
                  <c:v>9.716725634636068</c:v>
                </c:pt>
                <c:pt idx="7">
                  <c:v>10.7660305745918</c:v>
                </c:pt>
                <c:pt idx="8">
                  <c:v>10.9849088208924</c:v>
                </c:pt>
                <c:pt idx="9">
                  <c:v>11.1459512934474</c:v>
                </c:pt>
              </c:numCache>
            </c:numRef>
          </c:val>
        </c:ser>
        <c:ser>
          <c:idx val="1"/>
          <c:order val="1"/>
          <c:tx>
            <c:strRef>
              <c:f>auswertung!$D$98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auswertung!$B$99:$B$108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auswertung!$D$99:$D$108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823368"/>
        <c:axId val="2125826312"/>
      </c:barChart>
      <c:catAx>
        <c:axId val="212582336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5826312"/>
        <c:crosses val="autoZero"/>
        <c:auto val="1"/>
        <c:lblAlgn val="ctr"/>
        <c:lblOffset val="100"/>
        <c:noMultiLvlLbl val="0"/>
      </c:catAx>
      <c:valAx>
        <c:axId val="21258263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8233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800" b="1" i="0" baseline="0">
                <a:effectLst/>
              </a:rPr>
              <a:t>num-patches = 2500</a:t>
            </a:r>
            <a:endParaRPr lang="de-DE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auswertung!$C$115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auswertung!$B$116:$B$125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auswertung!$C$116:$C$125</c:f>
              <c:numCache>
                <c:formatCode>General</c:formatCode>
                <c:ptCount val="10"/>
                <c:pt idx="0">
                  <c:v>0.0</c:v>
                </c:pt>
                <c:pt idx="1">
                  <c:v>6.56875055947356</c:v>
                </c:pt>
                <c:pt idx="2">
                  <c:v>6.62385618977473</c:v>
                </c:pt>
                <c:pt idx="3">
                  <c:v>8.11963573215538</c:v>
                </c:pt>
                <c:pt idx="4">
                  <c:v>8.52306476704396</c:v>
                </c:pt>
                <c:pt idx="5">
                  <c:v>8.49319453350851</c:v>
                </c:pt>
                <c:pt idx="6">
                  <c:v>9.67423540964039</c:v>
                </c:pt>
                <c:pt idx="7">
                  <c:v>10.8151811590966</c:v>
                </c:pt>
                <c:pt idx="8">
                  <c:v>11.0144679805621</c:v>
                </c:pt>
                <c:pt idx="9">
                  <c:v>11.1735039197477</c:v>
                </c:pt>
              </c:numCache>
            </c:numRef>
          </c:val>
        </c:ser>
        <c:ser>
          <c:idx val="1"/>
          <c:order val="1"/>
          <c:tx>
            <c:strRef>
              <c:f>auswertung!$D$115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auswertung!$B$116:$B$125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auswertung!$D$116:$D$125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865928"/>
        <c:axId val="2125868904"/>
      </c:barChart>
      <c:catAx>
        <c:axId val="2125865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5868904"/>
        <c:crosses val="autoZero"/>
        <c:auto val="1"/>
        <c:lblAlgn val="ctr"/>
        <c:lblOffset val="100"/>
        <c:noMultiLvlLbl val="0"/>
      </c:catAx>
      <c:valAx>
        <c:axId val="21258689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8659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Entropy</a:t>
            </a:r>
            <a:r>
              <a:rPr lang="de-DE" baseline="0"/>
              <a:t> - Comparison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auswertung!$C$133</c:f>
              <c:strCache>
                <c:ptCount val="1"/>
                <c:pt idx="0">
                  <c:v>entropy_numpatches1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auswertung!$C$134:$C$143</c:f>
              <c:numCache>
                <c:formatCode>General</c:formatCode>
                <c:ptCount val="10"/>
                <c:pt idx="0">
                  <c:v>0.0</c:v>
                </c:pt>
                <c:pt idx="1">
                  <c:v>3.08935053358848</c:v>
                </c:pt>
                <c:pt idx="2">
                  <c:v>3.02261967495788</c:v>
                </c:pt>
                <c:pt idx="3">
                  <c:v>3.15395381277704</c:v>
                </c:pt>
                <c:pt idx="4">
                  <c:v>3.15115311685889</c:v>
                </c:pt>
                <c:pt idx="5">
                  <c:v>3.158453330533779</c:v>
                </c:pt>
                <c:pt idx="6">
                  <c:v>3.16543333389963</c:v>
                </c:pt>
                <c:pt idx="7">
                  <c:v>3.1666285895628</c:v>
                </c:pt>
                <c:pt idx="8">
                  <c:v>3.16877197015711</c:v>
                </c:pt>
                <c:pt idx="9">
                  <c:v>3.1689795997196</c:v>
                </c:pt>
              </c:numCache>
            </c:numRef>
          </c:val>
        </c:ser>
        <c:ser>
          <c:idx val="1"/>
          <c:order val="1"/>
          <c:tx>
            <c:strRef>
              <c:f>auswertung!$D$133</c:f>
              <c:strCache>
                <c:ptCount val="1"/>
                <c:pt idx="0">
                  <c:v>entropy_numpatches100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auswertung!$D$134:$D$143</c:f>
              <c:numCache>
                <c:formatCode>General</c:formatCode>
                <c:ptCount val="10"/>
                <c:pt idx="0">
                  <c:v>0.0</c:v>
                </c:pt>
                <c:pt idx="1">
                  <c:v>6.467740458463449</c:v>
                </c:pt>
                <c:pt idx="2">
                  <c:v>6.4163073147531</c:v>
                </c:pt>
                <c:pt idx="3">
                  <c:v>7.59950539876433</c:v>
                </c:pt>
                <c:pt idx="4">
                  <c:v>7.93548900761735</c:v>
                </c:pt>
                <c:pt idx="5">
                  <c:v>7.95856293964492</c:v>
                </c:pt>
                <c:pt idx="6">
                  <c:v>8.35777472948957</c:v>
                </c:pt>
                <c:pt idx="7">
                  <c:v>8.63744127258545</c:v>
                </c:pt>
                <c:pt idx="8">
                  <c:v>8.67208412191315</c:v>
                </c:pt>
                <c:pt idx="9">
                  <c:v>8.686613235213</c:v>
                </c:pt>
              </c:numCache>
            </c:numRef>
          </c:val>
        </c:ser>
        <c:ser>
          <c:idx val="2"/>
          <c:order val="2"/>
          <c:tx>
            <c:strRef>
              <c:f>auswertung!$E$133</c:f>
              <c:strCache>
                <c:ptCount val="1"/>
                <c:pt idx="0">
                  <c:v>entropy_numpatches400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auswertung!$E$134:$E$143</c:f>
              <c:numCache>
                <c:formatCode>General</c:formatCode>
                <c:ptCount val="10"/>
                <c:pt idx="0">
                  <c:v>0.0</c:v>
                </c:pt>
                <c:pt idx="1">
                  <c:v>6.54854853927153</c:v>
                </c:pt>
                <c:pt idx="2">
                  <c:v>6.4963073147531</c:v>
                </c:pt>
                <c:pt idx="3">
                  <c:v>8.11296906548872</c:v>
                </c:pt>
                <c:pt idx="4">
                  <c:v>8.39396758658199</c:v>
                </c:pt>
                <c:pt idx="5">
                  <c:v>8.43508175226392</c:v>
                </c:pt>
                <c:pt idx="6">
                  <c:v>9.42860833458415</c:v>
                </c:pt>
                <c:pt idx="7">
                  <c:v>10.2491225676432</c:v>
                </c:pt>
                <c:pt idx="8">
                  <c:v>10.3682029816544</c:v>
                </c:pt>
                <c:pt idx="9">
                  <c:v>10.4455265044656</c:v>
                </c:pt>
              </c:numCache>
            </c:numRef>
          </c:val>
        </c:ser>
        <c:ser>
          <c:idx val="3"/>
          <c:order val="3"/>
          <c:tx>
            <c:strRef>
              <c:f>auswertung!$F$133</c:f>
              <c:strCache>
                <c:ptCount val="1"/>
                <c:pt idx="0">
                  <c:v>entropy_numpatches900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auswertung!$F$134:$F$143</c:f>
              <c:numCache>
                <c:formatCode>General</c:formatCode>
                <c:ptCount val="10"/>
                <c:pt idx="0">
                  <c:v>0.0</c:v>
                </c:pt>
                <c:pt idx="1">
                  <c:v>6.588952579675569</c:v>
                </c:pt>
                <c:pt idx="2">
                  <c:v>6.60385618977473</c:v>
                </c:pt>
                <c:pt idx="3">
                  <c:v>8.13296906548872</c:v>
                </c:pt>
                <c:pt idx="4">
                  <c:v>8.49989405902933</c:v>
                </c:pt>
                <c:pt idx="5">
                  <c:v>8.48885618977474</c:v>
                </c:pt>
                <c:pt idx="6">
                  <c:v>9.644460972129581</c:v>
                </c:pt>
                <c:pt idx="7">
                  <c:v>10.7545261370645</c:v>
                </c:pt>
                <c:pt idx="8">
                  <c:v>10.9261602562003</c:v>
                </c:pt>
                <c:pt idx="9">
                  <c:v>11.0654346260124</c:v>
                </c:pt>
              </c:numCache>
            </c:numRef>
          </c:val>
        </c:ser>
        <c:ser>
          <c:idx val="4"/>
          <c:order val="4"/>
          <c:tx>
            <c:strRef>
              <c:f>auswertung!$G$133</c:f>
              <c:strCache>
                <c:ptCount val="1"/>
                <c:pt idx="0">
                  <c:v>entropy_numpatches1600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auswertung!$G$134:$G$143</c:f>
              <c:numCache>
                <c:formatCode>General</c:formatCode>
                <c:ptCount val="10"/>
                <c:pt idx="0">
                  <c:v>0.0</c:v>
                </c:pt>
                <c:pt idx="1">
                  <c:v>6.609154599877588</c:v>
                </c:pt>
                <c:pt idx="2">
                  <c:v>6.60385618977473</c:v>
                </c:pt>
                <c:pt idx="3">
                  <c:v>8.15296906548872</c:v>
                </c:pt>
                <c:pt idx="4">
                  <c:v>8.51616028708866</c:v>
                </c:pt>
                <c:pt idx="5">
                  <c:v>8.53319453350851</c:v>
                </c:pt>
                <c:pt idx="6">
                  <c:v>9.716725634636068</c:v>
                </c:pt>
                <c:pt idx="7">
                  <c:v>10.7660305745918</c:v>
                </c:pt>
                <c:pt idx="8">
                  <c:v>10.9849088208924</c:v>
                </c:pt>
                <c:pt idx="9">
                  <c:v>11.1459512934474</c:v>
                </c:pt>
              </c:numCache>
            </c:numRef>
          </c:val>
        </c:ser>
        <c:ser>
          <c:idx val="5"/>
          <c:order val="5"/>
          <c:tx>
            <c:strRef>
              <c:f>auswertung!$H$133</c:f>
              <c:strCache>
                <c:ptCount val="1"/>
                <c:pt idx="0">
                  <c:v>entropy_numpatches2500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auswertung!$H$134:$H$143</c:f>
              <c:numCache>
                <c:formatCode>General</c:formatCode>
                <c:ptCount val="10"/>
                <c:pt idx="0">
                  <c:v>0.0</c:v>
                </c:pt>
                <c:pt idx="1">
                  <c:v>6.56875055947356</c:v>
                </c:pt>
                <c:pt idx="2">
                  <c:v>6.62385618977473</c:v>
                </c:pt>
                <c:pt idx="3">
                  <c:v>8.11963573215538</c:v>
                </c:pt>
                <c:pt idx="4">
                  <c:v>8.52306476704396</c:v>
                </c:pt>
                <c:pt idx="5">
                  <c:v>8.49319453350851</c:v>
                </c:pt>
                <c:pt idx="6">
                  <c:v>9.67423540964039</c:v>
                </c:pt>
                <c:pt idx="7">
                  <c:v>10.8151811590966</c:v>
                </c:pt>
                <c:pt idx="8">
                  <c:v>11.0144679805621</c:v>
                </c:pt>
                <c:pt idx="9">
                  <c:v>11.1735039197477</c:v>
                </c:pt>
              </c:numCache>
            </c:numRef>
          </c:val>
        </c:ser>
        <c:ser>
          <c:idx val="6"/>
          <c:order val="6"/>
          <c:tx>
            <c:strRef>
              <c:f>auswertung!$I$133</c:f>
              <c:strCache>
                <c:ptCount val="1"/>
                <c:pt idx="0">
                  <c:v>max_entropy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auswertung!$I$134:$I$143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8.228818690495876</c:v>
                </c:pt>
                <c:pt idx="4">
                  <c:v>8.64024493622234</c:v>
                </c:pt>
                <c:pt idx="5">
                  <c:v>8.643856189774718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5257112"/>
        <c:axId val="2125259992"/>
      </c:barChart>
      <c:catAx>
        <c:axId val="21252571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5259992"/>
        <c:crosses val="autoZero"/>
        <c:auto val="1"/>
        <c:lblAlgn val="ctr"/>
        <c:lblOffset val="100"/>
        <c:noMultiLvlLbl val="0"/>
      </c:catAx>
      <c:valAx>
        <c:axId val="21252599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12525711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spPr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66F7-1D9C-7F4E-A07A-2138BD88EC43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4F48-8319-5D4F-988C-68C0854BD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Auswertung Entropie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SOAS WS 16/17</a:t>
            </a:r>
          </a:p>
          <a:p>
            <a:r>
              <a:rPr lang="de-DE" dirty="0" smtClean="0"/>
              <a:t>Blatt 03 </a:t>
            </a:r>
          </a:p>
          <a:p>
            <a:r>
              <a:rPr lang="de-DE" dirty="0" smtClean="0"/>
              <a:t>Aufgabe 02</a:t>
            </a:r>
          </a:p>
        </p:txBody>
      </p:sp>
    </p:spTree>
    <p:extLst>
      <p:ext uri="{BB962C8B-B14F-4D97-AF65-F5344CB8AC3E}">
        <p14:creationId xmlns:p14="http://schemas.microsoft.com/office/powerpoint/2010/main" val="199926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Anzahl Bohnen und Anzahl </a:t>
            </a:r>
            <a:r>
              <a:rPr lang="de-DE" dirty="0" err="1" smtClean="0"/>
              <a:t>Patches</a:t>
            </a:r>
            <a:r>
              <a:rPr lang="de-DE" dirty="0" smtClean="0"/>
              <a:t> nicht zu weit auseinander sind, ist der Wert der Entropie am Ende des Programms nah an der maximalen Entropie</a:t>
            </a:r>
          </a:p>
          <a:p>
            <a:r>
              <a:rPr lang="de-DE" dirty="0" smtClean="0"/>
              <a:t>Die Bohnen können also durch das Rütteln eine Gleichverteilung erreichen könne, da genügend </a:t>
            </a:r>
            <a:r>
              <a:rPr lang="de-DE" dirty="0" err="1" smtClean="0"/>
              <a:t>Patches</a:t>
            </a:r>
            <a:r>
              <a:rPr lang="de-DE" dirty="0" smtClean="0"/>
              <a:t> vorhanden sind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50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einer deutlich höheren Anzahl Bohnen als </a:t>
            </a:r>
            <a:r>
              <a:rPr lang="de-DE" dirty="0" err="1" smtClean="0"/>
              <a:t>Patches</a:t>
            </a:r>
            <a:r>
              <a:rPr lang="de-DE" dirty="0" smtClean="0"/>
              <a:t>, wird die maximale Entropie nicht erreicht, da nicht jede Bohne auf einem Patch liegen kann </a:t>
            </a:r>
          </a:p>
          <a:p>
            <a:r>
              <a:rPr lang="de-DE" dirty="0" smtClean="0"/>
              <a:t>Es kann also keine Gleichverteilung erreicht werden und somit ist die Entropie, die durch das Rütteln entsteht, nicht maximal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6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Definitionen:</a:t>
            </a:r>
          </a:p>
          <a:p>
            <a:pPr lvl="1"/>
            <a:r>
              <a:rPr lang="de-DE" dirty="0" smtClean="0"/>
              <a:t>Nachricht: Folge von Zeichen, die von Sender (Quelle) an Empfänger (Senke) übermittelt wird</a:t>
            </a:r>
          </a:p>
          <a:p>
            <a:pPr lvl="1"/>
            <a:r>
              <a:rPr lang="de-DE" dirty="0" smtClean="0"/>
              <a:t>Information: intuitiv: was durch eine Nachricht vermittelt wird, Bedeutung der Nachricht</a:t>
            </a:r>
          </a:p>
          <a:p>
            <a:pPr lvl="1"/>
            <a:r>
              <a:rPr lang="de-DE" dirty="0" smtClean="0"/>
              <a:t>Informationstheorie nach Shannon: Versuch, Begriff der Information rein statistisch zu erfassen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</p:spTree>
    <p:extLst>
      <p:ext uri="{BB962C8B-B14F-4D97-AF65-F5344CB8AC3E}">
        <p14:creationId xmlns:p14="http://schemas.microsoft.com/office/powerpoint/2010/main" val="159778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(Statistischer) Informationsgehalt I(x) einer Nachricht x nach Shannon:</a:t>
            </a:r>
          </a:p>
          <a:p>
            <a:pPr marL="0" indent="0">
              <a:buNone/>
            </a:pPr>
            <a:r>
              <a:rPr lang="de-DE" dirty="0" smtClean="0"/>
              <a:t>Anzahl der Bits, die notwendig sind, um Nachricht in bzgl. Wortlänge optimalem Code binär zu codieren</a:t>
            </a:r>
          </a:p>
          <a:p>
            <a:r>
              <a:rPr lang="de-DE" dirty="0" smtClean="0"/>
              <a:t>Der Informationsgehalt hängt dabei von der Auftrittswahrscheinlichkeit der Zeichen ab (je seltener das Zeichen auftritt, umso höher sein Informationsgehalt)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</p:spTree>
    <p:extLst>
      <p:ext uri="{BB962C8B-B14F-4D97-AF65-F5344CB8AC3E}">
        <p14:creationId xmlns:p14="http://schemas.microsoft.com/office/powerpoint/2010/main" val="194760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Informationsgehalt eines Zeichens x wird abhängig von der Auftrittswahrscheinlichkeit P(x) von x definiert als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51" y="3589503"/>
            <a:ext cx="2755025" cy="7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Entropie ist nun der mittlere Inforationsgehalt eines Zeichens einer Quelle oder Nachricht</a:t>
            </a:r>
          </a:p>
          <a:p>
            <a:r>
              <a:rPr lang="de-DE" dirty="0" smtClean="0"/>
              <a:t>Man erhält die Entropie durch Aufsummieren aller Informationsgehalte der Zeichen des Alphabets gewichtet mit der Wahrscheinlichkeit der Zeichen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</p:spTree>
    <p:extLst>
      <p:ext uri="{BB962C8B-B14F-4D97-AF65-F5344CB8AC3E}">
        <p14:creationId xmlns:p14="http://schemas.microsoft.com/office/powerpoint/2010/main" val="11621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Entropie mit Alphabet {x1, ..., </a:t>
            </a:r>
            <a:r>
              <a:rPr lang="de-DE" dirty="0" err="1"/>
              <a:t>xn</a:t>
            </a:r>
            <a:r>
              <a:rPr lang="de-DE" dirty="0"/>
              <a:t>} 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8" y="2708383"/>
            <a:ext cx="4212459" cy="19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7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Alternativ: Entropie Definition mit Zufallsvariable X und Menge an möglichen Experimentergebnissen </a:t>
            </a:r>
            <a:r>
              <a:rPr lang="de-DE" dirty="0" err="1" smtClean="0"/>
              <a:t>Ω</a:t>
            </a:r>
            <a:r>
              <a:rPr lang="de-DE" dirty="0" smtClean="0"/>
              <a:t>:</a:t>
            </a:r>
          </a:p>
        </p:txBody>
      </p:sp>
      <p:pic>
        <p:nvPicPr>
          <p:cNvPr id="6" name="Bild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1" y="3728107"/>
            <a:ext cx="5903967" cy="8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Die Entropie in einem System, das geordnet ist, ist gering, denn diese Information kann in wenigen Bits dargestellt werden</a:t>
            </a:r>
          </a:p>
          <a:p>
            <a:r>
              <a:rPr lang="de-DE" dirty="0" smtClean="0"/>
              <a:t>Um die Information eines Systems mit hoher Entropie darzustellen, werden mehr Bits benötigt</a:t>
            </a:r>
          </a:p>
          <a:p>
            <a:r>
              <a:rPr lang="de-DE" dirty="0" err="1" smtClean="0"/>
              <a:t>Bsp</a:t>
            </a:r>
            <a:r>
              <a:rPr lang="de-DE" dirty="0" smtClean="0"/>
              <a:t>: „99 Bohnen auf Feld 1 und 99 leere Felder“ kann kürzer in einer Nachricht codiert werden als „1 Bohne auf 1 Feld für 100 Felder</a:t>
            </a:r>
            <a:r>
              <a:rPr lang="de-DE" dirty="0" smtClean="0"/>
              <a:t>“ (verschicke Anzahl Felder mit Bohne </a:t>
            </a:r>
            <a:r>
              <a:rPr lang="de-DE" sz="2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 1 vs. 100)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556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Unabhängige Variablen:</a:t>
            </a:r>
          </a:p>
          <a:p>
            <a:pPr lvl="1"/>
            <a:r>
              <a:rPr lang="de-DE" dirty="0" smtClean="0"/>
              <a:t>World-size: Größe der </a:t>
            </a:r>
            <a:r>
              <a:rPr lang="de-DE" dirty="0" err="1" smtClean="0"/>
              <a:t>Netlogo</a:t>
            </a:r>
            <a:r>
              <a:rPr lang="de-DE" dirty="0" smtClean="0"/>
              <a:t> Welt</a:t>
            </a:r>
          </a:p>
          <a:p>
            <a:pPr lvl="1"/>
            <a:r>
              <a:rPr lang="de-DE" dirty="0" smtClean="0"/>
              <a:t>Bean-count: Anzahl der Bohnen (</a:t>
            </a:r>
            <a:r>
              <a:rPr lang="de-DE" dirty="0" err="1" smtClean="0"/>
              <a:t>turtles</a:t>
            </a:r>
            <a:r>
              <a:rPr lang="de-DE" dirty="0" smtClean="0"/>
              <a:t>)</a:t>
            </a:r>
            <a:endParaRPr lang="de-DE" dirty="0"/>
          </a:p>
          <a:p>
            <a:pPr marL="514350" indent="-457200"/>
            <a:r>
              <a:rPr lang="de-DE" dirty="0" smtClean="0"/>
              <a:t>Was passiert?</a:t>
            </a:r>
          </a:p>
          <a:p>
            <a:pPr marL="914400" lvl="1" indent="-457200"/>
            <a:r>
              <a:rPr lang="de-DE" dirty="0" smtClean="0"/>
              <a:t>Beim Setup werden alle Bohnen auf einen zufälligen Patch gelegt</a:t>
            </a:r>
          </a:p>
          <a:p>
            <a:pPr marL="914400" lvl="1" indent="-457200"/>
            <a:r>
              <a:rPr lang="de-DE" dirty="0" smtClean="0"/>
              <a:t>Bei Go werden die Bohnen „gerüttelt“, d.h. sie verbreiten sich von dem Anfangspatch ausgehend auf das ganze Feld</a:t>
            </a:r>
          </a:p>
        </p:txBody>
      </p:sp>
    </p:spTree>
    <p:extLst>
      <p:ext uri="{BB962C8B-B14F-4D97-AF65-F5344CB8AC3E}">
        <p14:creationId xmlns:p14="http://schemas.microsoft.com/office/powerpoint/2010/main" val="258587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Abhängige Variablen (Messwerte)</a:t>
            </a:r>
          </a:p>
          <a:p>
            <a:pPr lvl="1"/>
            <a:r>
              <a:rPr lang="de-DE" dirty="0" smtClean="0"/>
              <a:t>Maximale Entropie: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Entropie: </a:t>
            </a:r>
            <a:endParaRPr lang="de-DE" dirty="0"/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22" y="2770922"/>
            <a:ext cx="2501842" cy="319201"/>
          </a:xfrm>
          <a:prstGeom prst="rect">
            <a:avLst/>
          </a:prstGeom>
        </p:spPr>
      </p:pic>
      <p:pic>
        <p:nvPicPr>
          <p:cNvPr id="5" name="Bild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9" y="3942876"/>
            <a:ext cx="6258946" cy="15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Durchführung mit </a:t>
            </a:r>
            <a:r>
              <a:rPr lang="de-DE" dirty="0" err="1" smtClean="0"/>
              <a:t>Netlogo</a:t>
            </a:r>
            <a:r>
              <a:rPr lang="de-DE" dirty="0" smtClean="0"/>
              <a:t> </a:t>
            </a:r>
            <a:r>
              <a:rPr lang="de-DE" dirty="0" err="1" smtClean="0"/>
              <a:t>BehaviorSpace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827277"/>
            <a:ext cx="4038600" cy="3695884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Worldsize</a:t>
            </a:r>
            <a:r>
              <a:rPr lang="de-DE" sz="2200" dirty="0" smtClean="0"/>
              <a:t> </a:t>
            </a:r>
          </a:p>
          <a:p>
            <a:pPr lvl="1"/>
            <a:r>
              <a:rPr lang="de-DE" sz="1900" dirty="0" smtClean="0"/>
              <a:t>1  (1 </a:t>
            </a:r>
            <a:r>
              <a:rPr lang="de-DE" sz="1900" dirty="0" err="1" smtClean="0"/>
              <a:t>patch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10 (100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20 (400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30 (900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40 (1600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50 (2500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1827277"/>
            <a:ext cx="4038600" cy="3695884"/>
          </a:xfrm>
        </p:spPr>
        <p:txBody>
          <a:bodyPr>
            <a:normAutofit/>
          </a:bodyPr>
          <a:lstStyle/>
          <a:p>
            <a:r>
              <a:rPr lang="de-DE" sz="2200" dirty="0" smtClean="0"/>
              <a:t>Bean-count:</a:t>
            </a:r>
          </a:p>
          <a:p>
            <a:pPr lvl="1"/>
            <a:r>
              <a:rPr lang="de-DE" sz="1900" dirty="0" smtClean="0"/>
              <a:t>1</a:t>
            </a:r>
          </a:p>
          <a:p>
            <a:pPr lvl="1"/>
            <a:r>
              <a:rPr lang="de-DE" sz="1900" dirty="0" smtClean="0"/>
              <a:t>100</a:t>
            </a:r>
          </a:p>
          <a:p>
            <a:pPr lvl="1"/>
            <a:r>
              <a:rPr lang="de-DE" sz="1900" dirty="0" smtClean="0"/>
              <a:t>300</a:t>
            </a:r>
          </a:p>
          <a:p>
            <a:pPr lvl="1"/>
            <a:r>
              <a:rPr lang="de-DE" sz="1900" dirty="0" smtClean="0"/>
              <a:t>399</a:t>
            </a:r>
          </a:p>
          <a:p>
            <a:pPr lvl="1"/>
            <a:r>
              <a:rPr lang="de-DE" sz="1900" dirty="0" smtClean="0"/>
              <a:t>400</a:t>
            </a:r>
          </a:p>
          <a:p>
            <a:pPr lvl="1"/>
            <a:r>
              <a:rPr lang="de-DE" sz="1900" dirty="0" smtClean="0"/>
              <a:t>1000</a:t>
            </a:r>
          </a:p>
          <a:p>
            <a:pPr lvl="1"/>
            <a:r>
              <a:rPr lang="de-DE" sz="1900" dirty="0" smtClean="0"/>
              <a:t>3000</a:t>
            </a:r>
          </a:p>
          <a:p>
            <a:pPr lvl="1"/>
            <a:r>
              <a:rPr lang="de-DE" sz="1900" dirty="0" smtClean="0"/>
              <a:t>4000</a:t>
            </a:r>
          </a:p>
          <a:p>
            <a:pPr lvl="1"/>
            <a:r>
              <a:rPr lang="de-DE" sz="1900" dirty="0" smtClean="0"/>
              <a:t>5000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76658" y="5509673"/>
            <a:ext cx="7154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Jede </a:t>
            </a:r>
            <a:r>
              <a:rPr lang="de-DE" sz="2200" dirty="0" err="1" smtClean="0"/>
              <a:t>worldsize</a:t>
            </a:r>
            <a:r>
              <a:rPr lang="de-DE" sz="2200" dirty="0" smtClean="0"/>
              <a:t> wird mit allen Parametern für </a:t>
            </a:r>
            <a:r>
              <a:rPr lang="de-DE" sz="2200" dirty="0" err="1" smtClean="0"/>
              <a:t>bean</a:t>
            </a:r>
            <a:r>
              <a:rPr lang="de-DE" sz="2200" dirty="0" smtClean="0"/>
              <a:t>-count durchgeführt.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195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der freien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Größe der Welt wird schrittweise erhöht um die Auswirkung von mehr bzw. weniger Platz auf die Entropie zu beobachten</a:t>
            </a:r>
          </a:p>
          <a:p>
            <a:r>
              <a:rPr lang="de-DE" dirty="0" smtClean="0"/>
              <a:t>Die Anzahl der Bohnen wird so gewählt, dass alle drei folgenden Fälle enthalten sind: </a:t>
            </a:r>
          </a:p>
          <a:p>
            <a:pPr lvl="1"/>
            <a:r>
              <a:rPr lang="de-DE" dirty="0" err="1" smtClean="0"/>
              <a:t>num-patches</a:t>
            </a:r>
            <a:r>
              <a:rPr lang="de-DE" dirty="0" smtClean="0"/>
              <a:t> &lt; </a:t>
            </a:r>
            <a:r>
              <a:rPr lang="de-DE" dirty="0" err="1" smtClean="0"/>
              <a:t>bean</a:t>
            </a:r>
            <a:r>
              <a:rPr lang="de-DE" dirty="0" smtClean="0"/>
              <a:t>-count</a:t>
            </a:r>
          </a:p>
          <a:p>
            <a:pPr lvl="1"/>
            <a:r>
              <a:rPr lang="de-DE" dirty="0" err="1" smtClean="0"/>
              <a:t>num-patches</a:t>
            </a:r>
            <a:r>
              <a:rPr lang="de-DE" dirty="0" smtClean="0"/>
              <a:t> &gt; </a:t>
            </a:r>
            <a:r>
              <a:rPr lang="de-DE" dirty="0" err="1" smtClean="0"/>
              <a:t>bean</a:t>
            </a:r>
            <a:r>
              <a:rPr lang="de-DE" dirty="0" smtClean="0"/>
              <a:t>-count</a:t>
            </a:r>
          </a:p>
          <a:p>
            <a:pPr lvl="1"/>
            <a:r>
              <a:rPr lang="de-DE" dirty="0" err="1" smtClean="0"/>
              <a:t>num-patches</a:t>
            </a:r>
            <a:r>
              <a:rPr lang="de-DE" dirty="0" smtClean="0"/>
              <a:t> = </a:t>
            </a:r>
            <a:r>
              <a:rPr lang="de-DE" dirty="0" err="1" smtClean="0"/>
              <a:t>bean</a:t>
            </a:r>
            <a:r>
              <a:rPr lang="de-DE" dirty="0" smtClean="0"/>
              <a:t>-count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5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 title="Number of Patches =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956258"/>
              </p:ext>
            </p:extLst>
          </p:nvPr>
        </p:nvGraphicFramePr>
        <p:xfrm>
          <a:off x="131378" y="560552"/>
          <a:ext cx="4440622" cy="263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 title="Number of Patches =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089543"/>
              </p:ext>
            </p:extLst>
          </p:nvPr>
        </p:nvGraphicFramePr>
        <p:xfrm>
          <a:off x="4572000" y="560552"/>
          <a:ext cx="4423103" cy="263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m 7" title="Number of Patches = 4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37750"/>
              </p:ext>
            </p:extLst>
          </p:nvPr>
        </p:nvGraphicFramePr>
        <p:xfrm>
          <a:off x="131378" y="3591035"/>
          <a:ext cx="4440622" cy="2584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m 8" title="Number of Patches = 9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41112"/>
              </p:ext>
            </p:extLst>
          </p:nvPr>
        </p:nvGraphicFramePr>
        <p:xfrm>
          <a:off x="4563240" y="3573516"/>
          <a:ext cx="4431863" cy="26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 title="Number of Patches = 16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052369"/>
              </p:ext>
            </p:extLst>
          </p:nvPr>
        </p:nvGraphicFramePr>
        <p:xfrm>
          <a:off x="2592552" y="4896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m 2" title="Number of Patches = 25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678334"/>
              </p:ext>
            </p:extLst>
          </p:nvPr>
        </p:nvGraphicFramePr>
        <p:xfrm>
          <a:off x="2592552" y="3409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23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 descr="Shows the entropy of different worldsizes and bean counts in comparison to the maximum entropy for each number of beans." title="Entropy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162302"/>
              </p:ext>
            </p:extLst>
          </p:nvPr>
        </p:nvGraphicFramePr>
        <p:xfrm>
          <a:off x="187821" y="948091"/>
          <a:ext cx="8743233" cy="4958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57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(alle Bohnen auf 1 Patch) ist die Entropie des Systems 0 (es besteht Ordnung)</a:t>
            </a:r>
          </a:p>
          <a:p>
            <a:r>
              <a:rPr lang="de-DE" dirty="0" smtClean="0"/>
              <a:t>Durch das Rütteln (ein irreversibler Prozess) wird die Entropie erhöht</a:t>
            </a:r>
          </a:p>
          <a:p>
            <a:r>
              <a:rPr lang="de-DE" dirty="0" smtClean="0"/>
              <a:t>Da das Rütteln konstant anhält, strebt das System maximale Entropie an (also Gleichverteilung der Bohnen)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8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758</Words>
  <Application>Microsoft Macintosh PowerPoint</Application>
  <PresentationFormat>Bildschirmpräsentation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Auswertung Entropie</vt:lpstr>
      <vt:lpstr>Aufgabe</vt:lpstr>
      <vt:lpstr>Aufgabe</vt:lpstr>
      <vt:lpstr>Durchführung mit Netlogo BehaviorSpace</vt:lpstr>
      <vt:lpstr>Wahl der freien Variablen</vt:lpstr>
      <vt:lpstr>PowerPoint-Präsentation</vt:lpstr>
      <vt:lpstr>PowerPoint-Präsentation</vt:lpstr>
      <vt:lpstr>PowerPoint-Präsentation</vt:lpstr>
      <vt:lpstr>Interpretation</vt:lpstr>
      <vt:lpstr>Interpretation</vt:lpstr>
      <vt:lpstr>Interpretation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Birgit Kühbacher</cp:lastModifiedBy>
  <cp:revision>48</cp:revision>
  <dcterms:created xsi:type="dcterms:W3CDTF">2010-04-12T23:12:02Z</dcterms:created>
  <dcterms:modified xsi:type="dcterms:W3CDTF">2016-11-10T19:23:47Z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