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60" r:id="rId4"/>
    <p:sldId id="261" r:id="rId5"/>
    <p:sldId id="263" r:id="rId6"/>
    <p:sldId id="262" r:id="rId7"/>
    <p:sldId id="265" r:id="rId8"/>
    <p:sldId id="272" r:id="rId9"/>
    <p:sldId id="264" r:id="rId10"/>
    <p:sldId id="266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A1A2A3"/>
    <a:srgbClr val="6D6E71"/>
    <a:srgbClr val="7C7D7F"/>
    <a:srgbClr val="0087C1"/>
    <a:srgbClr val="00AECF"/>
    <a:srgbClr val="D4002D"/>
    <a:srgbClr val="EB690B"/>
    <a:srgbClr val="F6A800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81037" autoAdjust="0"/>
  </p:normalViewPr>
  <p:slideViewPr>
    <p:cSldViewPr>
      <p:cViewPr varScale="1">
        <p:scale>
          <a:sx n="112" d="100"/>
          <a:sy n="112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4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DAC7-AEA8-412A-BECE-E707F6A3A5C7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8CD8-1E08-4D54-BA91-1F31C42F5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2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B99D5-656F-428B-9B19-5EF8CCB6F14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268759"/>
            <a:ext cx="8208912" cy="2160241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3789040"/>
            <a:ext cx="8208911" cy="21601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Presentation for the Presentation’s Sake</a:t>
            </a:r>
            <a:br>
              <a:rPr lang="en-GB" dirty="0"/>
            </a:br>
            <a:r>
              <a:rPr lang="en-GB" dirty="0"/>
              <a:t> </a:t>
            </a:r>
          </a:p>
          <a:p>
            <a:pPr lvl="0"/>
            <a:r>
              <a:rPr lang="en-GB" dirty="0"/>
              <a:t>John H. Student</a:t>
            </a:r>
            <a:br>
              <a:rPr lang="en-GB" dirty="0"/>
            </a:br>
            <a:r>
              <a:rPr lang="en-GB" dirty="0"/>
              <a:t>john.student@student.uni-augsburg.de</a:t>
            </a:r>
            <a:br>
              <a:rPr lang="en-GB" dirty="0"/>
            </a:br>
            <a:r>
              <a:rPr lang="en-GB" dirty="0"/>
              <a:t>Department for Organic Computing</a:t>
            </a:r>
            <a:br>
              <a:rPr lang="en-GB" dirty="0"/>
            </a:br>
            <a:r>
              <a:rPr lang="en-GB" dirty="0"/>
              <a:t>Augsburg University</a:t>
            </a:r>
          </a:p>
        </p:txBody>
      </p:sp>
    </p:spTree>
    <p:extLst>
      <p:ext uri="{BB962C8B-B14F-4D97-AF65-F5344CB8AC3E}">
        <p14:creationId xmlns:p14="http://schemas.microsoft.com/office/powerpoint/2010/main" val="8362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08913" cy="468052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4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08912" cy="4680520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 marL="1371600" indent="0">
              <a:buNone/>
              <a:defRPr sz="2000" baseline="0"/>
            </a:lvl4pPr>
            <a:lvl5pPr>
              <a:defRPr sz="2000"/>
            </a:lvl5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7544" y="1268761"/>
            <a:ext cx="4028256" cy="468051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1268761"/>
            <a:ext cx="4028257" cy="46805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09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1840" y="6309320"/>
            <a:ext cx="482453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385" y="6306145"/>
            <a:ext cx="648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15616" y="0"/>
            <a:ext cx="8028383" cy="863876"/>
          </a:xfrm>
          <a:prstGeom prst="rect">
            <a:avLst/>
          </a:prstGeom>
          <a:gradFill flip="none" rotWithShape="1">
            <a:gsLst>
              <a:gs pos="0">
                <a:srgbClr val="489324">
                  <a:shade val="30000"/>
                  <a:satMod val="115000"/>
                </a:srgbClr>
              </a:gs>
              <a:gs pos="50000">
                <a:srgbClr val="489324">
                  <a:shade val="67500"/>
                  <a:satMod val="115000"/>
                </a:srgbClr>
              </a:gs>
              <a:gs pos="100000">
                <a:srgbClr val="48932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59631" y="0"/>
            <a:ext cx="6552729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3608" cy="8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50911"/>
            <a:ext cx="792637" cy="477287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691680" y="6306145"/>
            <a:ext cx="1368152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Selbst-organisierende</a:t>
            </a:r>
            <a:r>
              <a:rPr lang="en-GB" dirty="0"/>
              <a:t>, adaptive </a:t>
            </a:r>
            <a:r>
              <a:rPr lang="en-GB" dirty="0" err="1" smtClean="0"/>
              <a:t>Systeme</a:t>
            </a:r>
            <a:r>
              <a:rPr lang="en-GB" dirty="0"/>
              <a:t/>
            </a:r>
            <a:br>
              <a:rPr lang="en-GB" dirty="0"/>
            </a:br>
            <a:r>
              <a:rPr lang="de-DE" dirty="0"/>
              <a:t>Übung 2 - Aufgabe 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Gruppe 13</a:t>
            </a:r>
          </a:p>
          <a:p>
            <a:endParaRPr lang="en-GB" dirty="0"/>
          </a:p>
          <a:p>
            <a:r>
              <a:rPr lang="en-GB" dirty="0"/>
              <a:t>Andreas Knote</a:t>
            </a:r>
          </a:p>
          <a:p>
            <a:r>
              <a:rPr lang="en-GB" dirty="0"/>
              <a:t>Birgit </a:t>
            </a:r>
            <a:r>
              <a:rPr lang="en-GB" dirty="0" err="1"/>
              <a:t>Kühbacher</a:t>
            </a:r>
            <a:endParaRPr lang="en-GB" dirty="0"/>
          </a:p>
          <a:p>
            <a:r>
              <a:rPr lang="en-GB" dirty="0"/>
              <a:t>Christopher </a:t>
            </a:r>
            <a:r>
              <a:rPr lang="en-GB" dirty="0" err="1"/>
              <a:t>Stifter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31" y="1273455"/>
            <a:ext cx="4752528" cy="3667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611560" y="4797152"/>
                <a:ext cx="645445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converges</a:t>
                </a:r>
                <a:r>
                  <a:rPr lang="de-DE" dirty="0"/>
                  <a:t> „</a:t>
                </a:r>
                <a:r>
                  <a:rPr lang="en-US" dirty="0"/>
                  <a:t>dramatically slow”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Bifurcation</a:t>
                </a:r>
                <a:r>
                  <a:rPr lang="de-DE" dirty="0"/>
                  <a:t> </a:t>
                </a:r>
                <a:r>
                  <a:rPr lang="de-DE" dirty="0" err="1"/>
                  <a:t>Appears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&gt; 3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97152"/>
                <a:ext cx="6454459" cy="1200329"/>
              </a:xfrm>
              <a:prstGeom prst="rect">
                <a:avLst/>
              </a:prstGeom>
              <a:blipFill>
                <a:blip r:embed="rId4"/>
                <a:stretch>
                  <a:fillRect l="-1228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00" y="1340768"/>
            <a:ext cx="4530589" cy="35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&lt;3.7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611560" y="4869160"/>
                <a:ext cx="615745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2, 4, 8, 16</m:t>
                    </m:r>
                  </m:oMath>
                </a14:m>
                <a:r>
                  <a:rPr lang="de-DE" dirty="0"/>
                  <a:t>…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Chaotic</a:t>
                </a:r>
                <a:r>
                  <a:rPr lang="de-DE" dirty="0"/>
                  <a:t> </a:t>
                </a:r>
                <a:r>
                  <a:rPr lang="de-DE" dirty="0" err="1"/>
                  <a:t>behavior</a:t>
                </a:r>
                <a:r>
                  <a:rPr lang="de-DE" dirty="0"/>
                  <a:t> </a:t>
                </a:r>
                <a:r>
                  <a:rPr lang="de-DE" dirty="0" err="1"/>
                  <a:t>starts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appear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Fun Fact: Parts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plot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self-similar</a:t>
                </a:r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69160"/>
                <a:ext cx="6157455" cy="1200329"/>
              </a:xfrm>
              <a:prstGeom prst="rect">
                <a:avLst/>
              </a:prstGeom>
              <a:blipFill>
                <a:blip r:embed="rId4"/>
                <a:stretch>
                  <a:fillRect l="-1287" t="-3553" r="-891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4824536" cy="454025"/>
          </a:xfrm>
        </p:spPr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</p:spTree>
    <p:extLst>
      <p:ext uri="{BB962C8B-B14F-4D97-AF65-F5344CB8AC3E}">
        <p14:creationId xmlns:p14="http://schemas.microsoft.com/office/powerpoint/2010/main" val="33964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4" y="1052736"/>
            <a:ext cx="5040562" cy="386549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11560" y="4797152"/>
            <a:ext cx="4302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Certain</a:t>
            </a:r>
            <a:r>
              <a:rPr lang="de-DE" dirty="0"/>
              <a:t> „Islands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“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4824536" cy="454025"/>
          </a:xfrm>
        </p:spPr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</p:spTree>
    <p:extLst>
      <p:ext uri="{BB962C8B-B14F-4D97-AF65-F5344CB8AC3E}">
        <p14:creationId xmlns:p14="http://schemas.microsoft.com/office/powerpoint/2010/main" val="41258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will exceed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quickly</a:t>
                </a:r>
                <a:r>
                  <a:rPr lang="de-DE" dirty="0"/>
                  <a:t> (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plotting</a:t>
                </a:r>
                <a:r>
                  <a:rPr lang="de-DE" dirty="0"/>
                  <a:t> </a:t>
                </a:r>
                <a:r>
                  <a:rPr lang="de-DE" dirty="0" err="1"/>
                  <a:t>possible</a:t>
                </a:r>
                <a:r>
                  <a:rPr lang="de-DE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0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Code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6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the initialization makes sure y-current and y-new are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set to y(0) and y(1), respectively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POST: y-current equals y(0); y-new equals y(1)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 initialize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y-current y0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The transformation function performs exactly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one step in the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PRE: y-current equals y(t); y-new equals y(t+1)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POST: y-current equals y(t+1); y-new equals y(t+2)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transformFunc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y-current y-new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1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to-report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7545" y="1268760"/>
            <a:ext cx="8208912" cy="21602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to-report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467545" y="3501008"/>
                <a:ext cx="8208912" cy="24634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71600" indent="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None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b="1" kern="0" dirty="0"/>
                  <a:t>Note: Value </a:t>
                </a:r>
                <a:r>
                  <a:rPr lang="en-US" kern="0" dirty="0">
                    <a:latin typeface="Consolas" panose="020B0609020204030204" pitchFamily="49" charset="0"/>
                  </a:rPr>
                  <a:t>4.0</a:t>
                </a:r>
                <a:r>
                  <a:rPr lang="en-US" b="1" kern="0" dirty="0"/>
                  <a:t> is excluded by the precondition! (However, this is not a mathematically illegal value.)</a:t>
                </a:r>
              </a:p>
              <a:p>
                <a:r>
                  <a:rPr lang="en-US" kern="0" dirty="0"/>
                  <a:t>Clamp R to [0,4.0) in method calls (leads to inconsistency!)</a:t>
                </a:r>
              </a:p>
              <a:p>
                <a:r>
                  <a:rPr lang="en-US" kern="0" dirty="0"/>
                  <a:t>Fail explicitly if R = 4 (is frustrating!)</a:t>
                </a:r>
              </a:p>
              <a:p>
                <a:r>
                  <a:rPr lang="en-US" kern="0" dirty="0"/>
                  <a:t>Limit the GUI slider to the last value before 4.0 according to the increment (boring!)</a:t>
                </a:r>
              </a:p>
              <a:p>
                <a:r>
                  <a:rPr lang="en-US" kern="0" dirty="0"/>
                  <a:t>“Adjust” precondition to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[0,4]</m:t>
                    </m:r>
                  </m:oMath>
                </a14:m>
                <a:r>
                  <a:rPr lang="en-US" kern="0" dirty="0"/>
                  <a:t> (what we did!)</a:t>
                </a:r>
              </a:p>
            </p:txBody>
          </p:sp>
        </mc:Choice>
        <mc:Fallback xmlns=""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3501008"/>
                <a:ext cx="8208912" cy="2463430"/>
              </a:xfrm>
              <a:prstGeom prst="rect">
                <a:avLst/>
              </a:prstGeom>
              <a:blipFill>
                <a:blip r:embed="rId2"/>
                <a:stretch>
                  <a:fillRect l="-817" t="-1238" r="-52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2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3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</a:t>
            </a:r>
            <a:r>
              <a:rPr lang="en-US" dirty="0" smtClean="0"/>
              <a:t>Logistic Map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smtClean="0"/>
              <a:t>Different Values </a:t>
            </a:r>
            <a:r>
              <a:rPr lang="en-US" dirty="0"/>
              <a:t>of 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8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814512"/>
                <a:ext cx="8208912" cy="1422799"/>
              </a:xfrm>
            </p:spPr>
            <p:txBody>
              <a:bodyPr numCol="2"/>
              <a:lstStyle/>
              <a:p>
                <a:r>
                  <a:rPr lang="de-DE" dirty="0"/>
                  <a:t>Single </a:t>
                </a:r>
                <a:r>
                  <a:rPr lang="de-DE" dirty="0" err="1"/>
                  <a:t>fixpoint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Speed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convergence</a:t>
                </a:r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&lt;2 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slight</a:t>
                </a:r>
                <a:r>
                  <a:rPr lang="de-DE" dirty="0"/>
                  <a:t> </a:t>
                </a:r>
                <a:r>
                  <a:rPr lang="de-DE" dirty="0" err="1"/>
                  <a:t>fluctuation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814512"/>
                <a:ext cx="8208912" cy="1422799"/>
              </a:xfrm>
              <a:blipFill>
                <a:blip r:embed="rId2"/>
                <a:stretch>
                  <a:fillRect l="-669" t="-2146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124744"/>
            <a:ext cx="4464496" cy="34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7F7F7F"/>
      </a:folHlink>
    </a:clrScheme>
    <a:fontScheme name="OrganicComputing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cComputing_Presentation.potx" id="{A2B67389-A6CA-4145-96AE-6FAFD96A432E}" vid="{955E4ECC-6B9E-4158-8979-BE537618599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OrganicComputing_Presentation</Template>
  <TotalTime>3</TotalTime>
  <Words>419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Cambria Math</vt:lpstr>
      <vt:lpstr>Century Gothic</vt:lpstr>
      <vt:lpstr>Consolas</vt:lpstr>
      <vt:lpstr>Leere Präsentation</vt:lpstr>
      <vt:lpstr>Selbst-organisierende, adaptive Systeme Übung 2 - Aufgabe 1</vt:lpstr>
      <vt:lpstr>Netlogo Code</vt:lpstr>
      <vt:lpstr>Initialization</vt:lpstr>
      <vt:lpstr>Transform Function</vt:lpstr>
      <vt:lpstr>Logistic Map Function</vt:lpstr>
      <vt:lpstr>Logistic Map Function</vt:lpstr>
      <vt:lpstr>Demonstration</vt:lpstr>
      <vt:lpstr>Behavior of Logistic Map  for Different Values of R</vt:lpstr>
      <vt:lpstr>Behavior for Different Values of R </vt:lpstr>
      <vt:lpstr>Behavior for Different Values of R  3&lt;R&lt;4</vt:lpstr>
      <vt:lpstr>Behavior for Different Values of R  3.4&lt;R&lt;3.7</vt:lpstr>
      <vt:lpstr>Behavior for Different Values of R  3.7&lt;R&lt;4</vt:lpstr>
      <vt:lpstr>Behavior for Different Values of R  R&gt;4</vt:lpstr>
    </vt:vector>
  </TitlesOfParts>
  <Company>Thomas Ottmann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Selbst-organisierende, adaptive System Übung 2 - Aufgabe 1</dc:title>
  <dc:creator>Andreas Knote</dc:creator>
  <cp:lastModifiedBy>Chris Stifter</cp:lastModifiedBy>
  <cp:revision>40</cp:revision>
  <dcterms:created xsi:type="dcterms:W3CDTF">2016-11-03T14:02:30Z</dcterms:created>
  <dcterms:modified xsi:type="dcterms:W3CDTF">2016-11-03T18:59:28Z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