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260" r:id="rId4"/>
    <p:sldId id="261" r:id="rId5"/>
    <p:sldId id="263" r:id="rId6"/>
    <p:sldId id="262" r:id="rId7"/>
    <p:sldId id="265" r:id="rId8"/>
    <p:sldId id="272" r:id="rId9"/>
    <p:sldId id="264" r:id="rId10"/>
    <p:sldId id="266" r:id="rId11"/>
    <p:sldId id="269" r:id="rId12"/>
    <p:sldId id="270" r:id="rId13"/>
    <p:sldId id="268" r:id="rId14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324"/>
    <a:srgbClr val="A1A2A3"/>
    <a:srgbClr val="6D6E71"/>
    <a:srgbClr val="7C7D7F"/>
    <a:srgbClr val="0087C1"/>
    <a:srgbClr val="00AECF"/>
    <a:srgbClr val="D4002D"/>
    <a:srgbClr val="EB690B"/>
    <a:srgbClr val="F6A800"/>
    <a:srgbClr val="AD0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1037" autoAdjust="0"/>
  </p:normalViewPr>
  <p:slideViewPr>
    <p:cSldViewPr>
      <p:cViewPr varScale="1">
        <p:scale>
          <a:sx n="118" d="100"/>
          <a:sy n="118" d="100"/>
        </p:scale>
        <p:origin x="5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947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1268759"/>
            <a:ext cx="8208912" cy="2160241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3789040"/>
            <a:ext cx="8208911" cy="21601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GB" dirty="0"/>
              <a:t>Presentation for the Presentation’s Sake</a:t>
            </a:r>
            <a:br>
              <a:rPr lang="en-GB" dirty="0"/>
            </a:br>
            <a:r>
              <a:rPr lang="en-GB" dirty="0"/>
              <a:t> </a:t>
            </a:r>
          </a:p>
          <a:p>
            <a:pPr lvl="0"/>
            <a:r>
              <a:rPr lang="en-GB" dirty="0"/>
              <a:t>John H. Student</a:t>
            </a:r>
            <a:br>
              <a:rPr lang="en-GB" dirty="0"/>
            </a:br>
            <a:r>
              <a:rPr lang="en-GB" dirty="0"/>
              <a:t>john.student@student.uni-augsburg.de</a:t>
            </a:r>
            <a:br>
              <a:rPr lang="en-GB" dirty="0"/>
            </a:br>
            <a:r>
              <a:rPr lang="en-GB" dirty="0"/>
              <a:t>Department for Organic Computing</a:t>
            </a:r>
            <a:br>
              <a:rPr lang="en-GB" dirty="0"/>
            </a:br>
            <a:r>
              <a:rPr lang="en-GB" dirty="0"/>
              <a:t>Augsburg University</a:t>
            </a:r>
          </a:p>
        </p:txBody>
      </p:sp>
    </p:spTree>
    <p:extLst>
      <p:ext uri="{BB962C8B-B14F-4D97-AF65-F5344CB8AC3E}">
        <p14:creationId xmlns:p14="http://schemas.microsoft.com/office/powerpoint/2010/main" val="8362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08913" cy="468052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45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08912" cy="4680520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 marL="1371600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7544" y="1268761"/>
            <a:ext cx="4028256" cy="4680519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268761"/>
            <a:ext cx="4028257" cy="468052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09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1840" y="6309320"/>
            <a:ext cx="4824536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385" y="6306145"/>
            <a:ext cx="64807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1115616" y="0"/>
            <a:ext cx="8028383" cy="863876"/>
          </a:xfrm>
          <a:prstGeom prst="rect">
            <a:avLst/>
          </a:prstGeom>
          <a:gradFill flip="none" rotWithShape="1">
            <a:gsLst>
              <a:gs pos="0">
                <a:srgbClr val="489324">
                  <a:shade val="30000"/>
                  <a:satMod val="115000"/>
                </a:srgbClr>
              </a:gs>
              <a:gs pos="50000">
                <a:srgbClr val="489324">
                  <a:shade val="67500"/>
                  <a:satMod val="115000"/>
                </a:srgbClr>
              </a:gs>
              <a:gs pos="100000">
                <a:srgbClr val="48932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59631" y="0"/>
            <a:ext cx="6552729" cy="8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pic>
        <p:nvPicPr>
          <p:cNvPr id="1033" name="Picture 14" descr="Uni_Aug_Siegel_32Grad_schwarz_cu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608" cy="86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50911"/>
            <a:ext cx="792637" cy="477287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691680" y="6306145"/>
            <a:ext cx="1368152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Selbst-organisierende</a:t>
            </a:r>
            <a:r>
              <a:rPr lang="en-GB" dirty="0"/>
              <a:t>, adaptive System</a:t>
            </a:r>
            <a:br>
              <a:rPr lang="en-GB" dirty="0"/>
            </a:br>
            <a:r>
              <a:rPr lang="de-DE" dirty="0"/>
              <a:t>Übung 2 - Aufgabe 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Gruppe 13</a:t>
            </a:r>
          </a:p>
          <a:p>
            <a:endParaRPr lang="en-GB" dirty="0"/>
          </a:p>
          <a:p>
            <a:r>
              <a:rPr lang="en-GB" dirty="0"/>
              <a:t>Andreas Knote</a:t>
            </a:r>
          </a:p>
          <a:p>
            <a:r>
              <a:rPr lang="en-GB" dirty="0"/>
              <a:t>Birgit </a:t>
            </a:r>
            <a:r>
              <a:rPr lang="en-GB" dirty="0" err="1"/>
              <a:t>Kühbacher</a:t>
            </a:r>
            <a:endParaRPr lang="en-GB" dirty="0"/>
          </a:p>
          <a:p>
            <a:r>
              <a:rPr lang="en-GB" dirty="0"/>
              <a:t>Christopher </a:t>
            </a:r>
            <a:r>
              <a:rPr lang="en-GB" dirty="0" err="1"/>
              <a:t>Stifter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3&lt;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1" y="1273455"/>
            <a:ext cx="4752528" cy="36677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converges</a:t>
                </a:r>
                <a:r>
                  <a:rPr lang="de-DE" dirty="0"/>
                  <a:t> „</a:t>
                </a:r>
                <a:r>
                  <a:rPr lang="en-US" dirty="0"/>
                  <a:t>dramatically slow”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Bifurcation</a:t>
                </a:r>
                <a:r>
                  <a:rPr lang="de-DE" dirty="0"/>
                  <a:t> </a:t>
                </a:r>
                <a:r>
                  <a:rPr lang="de-DE" dirty="0" err="1"/>
                  <a:t>Appears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3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97152"/>
                <a:ext cx="6454459" cy="1200329"/>
              </a:xfrm>
              <a:prstGeom prst="rect">
                <a:avLst/>
              </a:prstGeom>
              <a:blipFill>
                <a:blip r:embed="rId4"/>
                <a:stretch>
                  <a:fillRect l="-1228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5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700" y="1340768"/>
            <a:ext cx="4530589" cy="35283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&lt;3.7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2, 4, 8, 16</m:t>
                    </m:r>
                  </m:oMath>
                </a14:m>
                <a:r>
                  <a:rPr lang="de-DE" dirty="0"/>
                  <a:t>…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Chaotic</a:t>
                </a:r>
                <a:r>
                  <a:rPr lang="de-DE" dirty="0"/>
                  <a:t> </a:t>
                </a:r>
                <a:r>
                  <a:rPr lang="de-DE" dirty="0" err="1"/>
                  <a:t>behavior</a:t>
                </a:r>
                <a:r>
                  <a:rPr lang="de-DE" dirty="0"/>
                  <a:t> </a:t>
                </a:r>
                <a:r>
                  <a:rPr lang="de-DE" dirty="0" err="1"/>
                  <a:t>starts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appear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Fun Fact: Parts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plot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self-similar</a:t>
                </a:r>
                <a:endParaRPr lang="de-DE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69160"/>
                <a:ext cx="6157455" cy="1200329"/>
              </a:xfrm>
              <a:prstGeom prst="rect">
                <a:avLst/>
              </a:prstGeom>
              <a:blipFill>
                <a:blip r:embed="rId4"/>
                <a:stretch>
                  <a:fillRect l="-1287" t="-3553" r="-891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339649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14" y="1052736"/>
            <a:ext cx="5040562" cy="3865490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11560" y="4797152"/>
            <a:ext cx="43027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Certain</a:t>
            </a:r>
            <a:r>
              <a:rPr lang="de-DE" dirty="0"/>
              <a:t> „Islands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“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4824536" cy="454025"/>
          </a:xfrm>
        </p:spPr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</p:spTree>
    <p:extLst>
      <p:ext uri="{BB962C8B-B14F-4D97-AF65-F5344CB8AC3E}">
        <p14:creationId xmlns:p14="http://schemas.microsoft.com/office/powerpoint/2010/main" val="41258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exceed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quickly</a:t>
                </a:r>
                <a:r>
                  <a:rPr lang="de-DE" dirty="0"/>
                  <a:t> (</a:t>
                </a: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plotting</a:t>
                </a:r>
                <a:r>
                  <a:rPr lang="de-DE" dirty="0"/>
                  <a:t> </a:t>
                </a:r>
                <a:r>
                  <a:rPr lang="de-DE" dirty="0" err="1"/>
                  <a:t>possible</a:t>
                </a:r>
                <a:r>
                  <a:rPr lang="de-DE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05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Netlogo</a:t>
            </a:r>
            <a:r>
              <a:rPr lang="en-US" dirty="0"/>
              <a:t> Code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64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initialization makes sure y-current and y-new are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set to y(0) and y(1), respectively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y(0); y-new equals y(1)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initialize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1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The transformation function performs exactly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one step in the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PRE: y-current equals y(t); y-new equals y(t+1)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POST: y-current equals y(t+1); y-new equals y(t+2)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transformFunc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y-current y-new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set y-new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 y-current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18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7545" y="1268760"/>
            <a:ext cx="8208912" cy="216024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;; PRE R_ in [0, 4.0), y in [0, 1]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;; POST Result of logistic map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to-report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[R_ y]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report R_ * y * (1 - y)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 Function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6"/>
              <p:cNvSpPr txBox="1">
                <a:spLocks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71600" indent="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None/>
                  <a:defRPr sz="2000" baseline="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Note: Value </a:t>
                </a:r>
                <a:r>
                  <a:rPr lang="en-US" kern="0" dirty="0">
                    <a:latin typeface="Consolas" panose="020B0609020204030204" pitchFamily="49" charset="0"/>
                  </a:rPr>
                  <a:t>4.0</a:t>
                </a:r>
                <a:r>
                  <a:rPr lang="en-US" b="1" kern="0" dirty="0"/>
                  <a:t> is excluded by the precondition! (However, this is not a mathematically illegal value.)</a:t>
                </a:r>
              </a:p>
              <a:p>
                <a:r>
                  <a:rPr lang="en-US" kern="0" dirty="0"/>
                  <a:t>Clamp R to [0,4.0) in method calls (leads to inconsistency!)</a:t>
                </a:r>
              </a:p>
              <a:p>
                <a:r>
                  <a:rPr lang="en-US" kern="0" dirty="0"/>
                  <a:t>Fail explicitly if R = 4 (is frustrating!)</a:t>
                </a:r>
              </a:p>
              <a:p>
                <a:r>
                  <a:rPr lang="en-US" kern="0" dirty="0"/>
                  <a:t>Limit the GUI slider to the last value before 4.0 according to the increment (boring!)</a:t>
                </a:r>
              </a:p>
              <a:p>
                <a:r>
                  <a:rPr lang="en-US" kern="0" dirty="0"/>
                  <a:t>“Adjust” precondition to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</a:rPr>
                      <m:t>[0,4]</m:t>
                    </m:r>
                  </m:oMath>
                </a14:m>
                <a:r>
                  <a:rPr lang="en-US" kern="0" dirty="0"/>
                  <a:t> (what we did!)</a:t>
                </a:r>
              </a:p>
            </p:txBody>
          </p:sp>
        </mc:Choice>
        <mc:Fallback>
          <p:sp>
            <p:nvSpPr>
              <p:cNvPr id="8" name="Inhaltsplatzhalt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3501008"/>
                <a:ext cx="8208912" cy="2463430"/>
              </a:xfrm>
              <a:prstGeom prst="rect">
                <a:avLst/>
              </a:prstGeom>
              <a:blipFill>
                <a:blip r:embed="rId2"/>
                <a:stretch>
                  <a:fillRect l="-817" t="-1238" r="-52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2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3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</a:t>
            </a:r>
            <a:r>
              <a:rPr lang="en-US" dirty="0" err="1"/>
              <a:t>logisticMap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different Values of 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86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</p:spPr>
            <p:txBody>
              <a:bodyPr numCol="2"/>
              <a:lstStyle/>
              <a:p>
                <a:r>
                  <a:rPr lang="de-DE" dirty="0"/>
                  <a:t>Single </a:t>
                </a:r>
                <a:r>
                  <a:rPr lang="de-DE" dirty="0" err="1"/>
                  <a:t>fixpoint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Speed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convergence</a:t>
                </a:r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&lt;2 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Quick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slight</a:t>
                </a:r>
                <a:r>
                  <a:rPr lang="de-DE" dirty="0"/>
                  <a:t> </a:t>
                </a:r>
                <a:r>
                  <a:rPr lang="de-DE" dirty="0" err="1"/>
                  <a:t>fluctuation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814512"/>
                <a:ext cx="8208912" cy="1422799"/>
              </a:xfrm>
              <a:blipFill>
                <a:blip r:embed="rId2"/>
                <a:stretch>
                  <a:fillRect l="-669" t="-2146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el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Behavior </a:t>
                </a:r>
                <a:r>
                  <a:rPr lang="de-DE" dirty="0" err="1"/>
                  <a:t>for</a:t>
                </a:r>
                <a:r>
                  <a:rPr lang="de-DE" dirty="0"/>
                  <a:t> Different Values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e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A6A5B-77CB-4D42-9DB4-CC6D207310B8}" type="datetime1">
              <a:rPr lang="de-DE" smtClean="0"/>
              <a:pPr>
                <a:defRPr/>
              </a:pPr>
              <a:t>03.11.2016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https://en.wikipedia.org/wiki/Logistic_map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1124744"/>
            <a:ext cx="4464496" cy="34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410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7F7F7F"/>
      </a:folHlink>
    </a:clrScheme>
    <a:fontScheme name="OrganicComputing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rganicComputing_Presentation.potx" id="{A2B67389-A6CA-4145-96AE-6FAFD96A432E}" vid="{955E4ECC-6B9E-4158-8979-BE537618599D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OrganicComputing_Presentation</Template>
  <TotalTime>0</TotalTime>
  <Words>448</Words>
  <Application>Microsoft Office PowerPoint</Application>
  <PresentationFormat>Bildschirmpräsentation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Cambria Math</vt:lpstr>
      <vt:lpstr>Century Gothic</vt:lpstr>
      <vt:lpstr>Consolas</vt:lpstr>
      <vt:lpstr>Leere Präsentation</vt:lpstr>
      <vt:lpstr>Selbst-organisierende, adaptive System Übung 2 - Aufgabe 1</vt:lpstr>
      <vt:lpstr>Netlogo Code</vt:lpstr>
      <vt:lpstr>Initialization</vt:lpstr>
      <vt:lpstr>Transform Function</vt:lpstr>
      <vt:lpstr>Logistic Map Function</vt:lpstr>
      <vt:lpstr>Logistic Map Function</vt:lpstr>
      <vt:lpstr>Demonstration</vt:lpstr>
      <vt:lpstr>Behavior of logisticMap  for different Values of R</vt:lpstr>
      <vt:lpstr>Behavior for Different Values of R </vt:lpstr>
      <vt:lpstr>Behavior for Different Values of R  3&lt;R&lt;4</vt:lpstr>
      <vt:lpstr>Behavior for Different Values of R  3.4&lt;R&lt;3.7</vt:lpstr>
      <vt:lpstr>Behavior for Different Values of R  3.7&lt;R&lt;4</vt:lpstr>
      <vt:lpstr>Behavior for Different Values of R  R&gt;4</vt:lpstr>
    </vt:vector>
  </TitlesOfParts>
  <Company>Thomas Ottmann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Selbst-organisierende, adaptive System Übung 2 - Aufgabe 1</dc:title>
  <dc:creator>Andreas Knote</dc:creator>
  <cp:lastModifiedBy>Andreas Knote</cp:lastModifiedBy>
  <cp:revision>37</cp:revision>
  <dcterms:created xsi:type="dcterms:W3CDTF">2016-11-03T14:02:30Z</dcterms:created>
  <dcterms:modified xsi:type="dcterms:W3CDTF">2016-11-03T18:52:08Z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