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3" r:id="rId5"/>
    <p:sldId id="262" r:id="rId6"/>
    <p:sldId id="265" r:id="rId7"/>
    <p:sldId id="264" r:id="rId8"/>
    <p:sldId id="266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A1A2A3"/>
    <a:srgbClr val="6D6E71"/>
    <a:srgbClr val="7C7D7F"/>
    <a:srgbClr val="0087C1"/>
    <a:srgbClr val="00AECF"/>
    <a:srgbClr val="D4002D"/>
    <a:srgbClr val="EB690B"/>
    <a:srgbClr val="F6A800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1037" autoAdjust="0"/>
  </p:normalViewPr>
  <p:slideViewPr>
    <p:cSldViewPr>
      <p:cViewPr varScale="1">
        <p:scale>
          <a:sx n="118" d="100"/>
          <a:sy n="118" d="100"/>
        </p:scale>
        <p:origin x="1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4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268759"/>
            <a:ext cx="8208912" cy="2160241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789040"/>
            <a:ext cx="8208911" cy="2160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Presentation for the Presentation’s Sake</a:t>
            </a:r>
            <a:br>
              <a:rPr lang="en-GB" dirty="0"/>
            </a:br>
            <a:r>
              <a:rPr lang="en-GB" dirty="0"/>
              <a:t> </a:t>
            </a:r>
          </a:p>
          <a:p>
            <a:pPr lvl="0"/>
            <a:r>
              <a:rPr lang="en-GB" dirty="0"/>
              <a:t>John H. Student</a:t>
            </a:r>
            <a:br>
              <a:rPr lang="en-GB" dirty="0"/>
            </a:br>
            <a:r>
              <a:rPr lang="en-GB" dirty="0"/>
              <a:t>john.student@student.uni-augsburg.de</a:t>
            </a:r>
            <a:br>
              <a:rPr lang="en-GB" dirty="0"/>
            </a:br>
            <a:r>
              <a:rPr lang="en-GB" dirty="0"/>
              <a:t>Department for Organic Computing</a:t>
            </a:r>
            <a:br>
              <a:rPr lang="en-GB" dirty="0"/>
            </a:br>
            <a:r>
              <a:rPr lang="en-GB" dirty="0"/>
              <a:t>Augsburg University</a:t>
            </a:r>
          </a:p>
        </p:txBody>
      </p:sp>
    </p:spTree>
    <p:extLst>
      <p:ext uri="{BB962C8B-B14F-4D97-AF65-F5344CB8AC3E}">
        <p14:creationId xmlns:p14="http://schemas.microsoft.com/office/powerpoint/2010/main" val="8362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08913" cy="468052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08912" cy="4680520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 marL="1371600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268761"/>
            <a:ext cx="4028256" cy="468051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268761"/>
            <a:ext cx="4028257" cy="46805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0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309320"/>
            <a:ext cx="482453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385" y="6306145"/>
            <a:ext cx="648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5616" y="0"/>
            <a:ext cx="8028383" cy="863876"/>
          </a:xfrm>
          <a:prstGeom prst="rect">
            <a:avLst/>
          </a:prstGeom>
          <a:gradFill flip="none" rotWithShape="1">
            <a:gsLst>
              <a:gs pos="0">
                <a:srgbClr val="489324">
                  <a:shade val="30000"/>
                  <a:satMod val="115000"/>
                </a:srgbClr>
              </a:gs>
              <a:gs pos="50000">
                <a:srgbClr val="489324">
                  <a:shade val="67500"/>
                  <a:satMod val="115000"/>
                </a:srgbClr>
              </a:gs>
              <a:gs pos="100000">
                <a:srgbClr val="48932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59631" y="0"/>
            <a:ext cx="6552729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608" cy="8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50911"/>
            <a:ext cx="792637" cy="477287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91680" y="6306145"/>
            <a:ext cx="1368152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Selbst-organisierende</a:t>
            </a:r>
            <a:r>
              <a:rPr lang="en-GB" dirty="0"/>
              <a:t>, adaptive System</a:t>
            </a:r>
            <a:br>
              <a:rPr lang="en-GB" dirty="0"/>
            </a:br>
            <a:r>
              <a:rPr lang="de-DE" dirty="0"/>
              <a:t>Übung 2 - Aufgabe 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Gruppe 13</a:t>
            </a:r>
          </a:p>
          <a:p>
            <a:endParaRPr lang="en-GB" dirty="0"/>
          </a:p>
          <a:p>
            <a:r>
              <a:rPr lang="en-GB" dirty="0"/>
              <a:t>Andreas Knote</a:t>
            </a:r>
            <a:endParaRPr lang="en-GB" dirty="0"/>
          </a:p>
          <a:p>
            <a:r>
              <a:rPr lang="en-GB" dirty="0"/>
              <a:t>Birgit </a:t>
            </a:r>
            <a:r>
              <a:rPr lang="en-GB" dirty="0" err="1"/>
              <a:t>Kühbacher</a:t>
            </a:r>
            <a:endParaRPr lang="en-GB" dirty="0"/>
          </a:p>
          <a:p>
            <a:r>
              <a:rPr lang="en-GB" dirty="0"/>
              <a:t>Christopher </a:t>
            </a:r>
            <a:r>
              <a:rPr lang="en-GB" dirty="0" err="1"/>
              <a:t>Stifter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the initialization makes sure y-current and y-new are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set to y(0) and y(1), respectively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PRE: 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POST: y-current equals y(0); y-new equals y(1)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 initialize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set y-current y0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set y-new </a:t>
            </a:r>
            <a:r>
              <a:rPr lang="en-US" dirty="0" err="1">
                <a:latin typeface="Consolas" panose="020B0609020204030204" pitchFamily="49" charset="0"/>
              </a:rPr>
              <a:t>logisticMap</a:t>
            </a:r>
            <a:r>
              <a:rPr lang="en-US" dirty="0"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The transformation function performs exactly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one step in the logistic map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PRE: y-current equals y(t); y-new equals y(t+1)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POST: y-current equals y(t+1); y-new equals y(t+2)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 </a:t>
            </a:r>
            <a:r>
              <a:rPr lang="en-US" dirty="0" err="1">
                <a:latin typeface="Consolas" panose="020B0609020204030204" pitchFamily="49" charset="0"/>
              </a:rPr>
              <a:t>transformFunc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set y-current y-new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set y-new </a:t>
            </a:r>
            <a:r>
              <a:rPr lang="en-US" dirty="0" err="1">
                <a:latin typeface="Consolas" panose="020B0609020204030204" pitchFamily="49" charset="0"/>
              </a:rPr>
              <a:t>logisticMap</a:t>
            </a:r>
            <a:r>
              <a:rPr lang="en-US" dirty="0"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18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to-report </a:t>
            </a:r>
            <a:r>
              <a:rPr lang="en-US" dirty="0" err="1">
                <a:latin typeface="Consolas" panose="020B0609020204030204" pitchFamily="49" charset="0"/>
              </a:rPr>
              <a:t>logisticMap</a:t>
            </a:r>
            <a:r>
              <a:rPr lang="en-US" dirty="0"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46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to-report </a:t>
            </a:r>
            <a:r>
              <a:rPr lang="en-US" dirty="0" err="1">
                <a:latin typeface="Consolas" panose="020B0609020204030204" pitchFamily="49" charset="0"/>
              </a:rPr>
              <a:t>logisticMap</a:t>
            </a:r>
            <a:r>
              <a:rPr lang="en-US" dirty="0"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Note: Value </a:t>
            </a:r>
            <a:r>
              <a:rPr lang="en-US" dirty="0">
                <a:latin typeface="Consolas" panose="020B0609020204030204" pitchFamily="49" charset="0"/>
              </a:rPr>
              <a:t>4.0</a:t>
            </a:r>
            <a:r>
              <a:rPr lang="en-US" b="1" dirty="0"/>
              <a:t> is excluded by the precondition! (However, this is not a mathematically illegal value.)</a:t>
            </a:r>
          </a:p>
          <a:p>
            <a:r>
              <a:rPr lang="en-US" dirty="0"/>
              <a:t>Clamp R to [0,4.0) in method calls (leads to inconsistency!)</a:t>
            </a:r>
          </a:p>
          <a:p>
            <a:r>
              <a:rPr lang="en-US" dirty="0"/>
              <a:t>Fail explicitly if R &gt;= 4 (is frustrating!)</a:t>
            </a:r>
          </a:p>
          <a:p>
            <a:r>
              <a:rPr lang="en-US" dirty="0"/>
              <a:t>Limit the GUI slider to the last value before 4.0 according to the increment (boring!)</a:t>
            </a:r>
          </a:p>
          <a:p>
            <a:r>
              <a:rPr lang="en-US" dirty="0"/>
              <a:t>Ignore precondition (what we did!)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26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3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789040"/>
                <a:ext cx="8208912" cy="2448272"/>
              </a:xfrm>
            </p:spPr>
            <p:txBody>
              <a:bodyPr/>
              <a:lstStyle/>
              <a:p>
                <a:r>
                  <a:rPr lang="de-DE" dirty="0"/>
                  <a:t>Single </a:t>
                </a:r>
                <a:r>
                  <a:rPr lang="de-DE" dirty="0" err="1"/>
                  <a:t>fixpoint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Speed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convergence</a:t>
                </a:r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&lt;2 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slight</a:t>
                </a:r>
                <a:r>
                  <a:rPr lang="de-DE" dirty="0"/>
                  <a:t> </a:t>
                </a:r>
                <a:r>
                  <a:rPr lang="de-DE" dirty="0" err="1"/>
                  <a:t>fluctuation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= 3  </m:t>
                    </m:r>
                  </m:oMath>
                </a14:m>
                <a:r>
                  <a:rPr lang="de-DE" dirty="0" err="1"/>
                  <a:t>converges</a:t>
                </a:r>
                <a:r>
                  <a:rPr lang="de-DE" dirty="0"/>
                  <a:t> „</a:t>
                </a:r>
                <a:r>
                  <a:rPr lang="en-US" dirty="0"/>
                  <a:t>dramatically slow”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789040"/>
                <a:ext cx="8208912" cy="2448272"/>
              </a:xfrm>
              <a:blipFill>
                <a:blip r:embed="rId2"/>
                <a:stretch>
                  <a:fillRect l="-743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3577"/>
            <a:ext cx="3744416" cy="25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3933056"/>
                <a:ext cx="8208912" cy="2016224"/>
              </a:xfrm>
            </p:spPr>
            <p:txBody>
              <a:bodyPr/>
              <a:lstStyle/>
              <a:p>
                <a:r>
                  <a:rPr lang="de-DE" dirty="0" err="1"/>
                  <a:t>Bifurcation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3&lt;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2, 4, 8, 16</m:t>
                    </m:r>
                  </m:oMath>
                </a14:m>
                <a:r>
                  <a:rPr lang="de-DE" dirty="0"/>
                  <a:t>…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lvl="1"/>
                <a:r>
                  <a:rPr lang="de-DE" dirty="0" err="1"/>
                  <a:t>Chaotic</a:t>
                </a:r>
                <a:r>
                  <a:rPr lang="de-DE" dirty="0"/>
                  <a:t> </a:t>
                </a:r>
                <a:r>
                  <a:rPr lang="de-DE" dirty="0" err="1"/>
                  <a:t>behavior</a:t>
                </a:r>
                <a:r>
                  <a:rPr lang="de-DE" dirty="0"/>
                  <a:t> </a:t>
                </a:r>
                <a:r>
                  <a:rPr lang="de-DE" dirty="0" err="1"/>
                  <a:t>starts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appear</a:t>
                </a:r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exhibits</a:t>
                </a:r>
                <a:r>
                  <a:rPr lang="de-DE" dirty="0"/>
                  <a:t> c</a:t>
                </a:r>
                <a:r>
                  <a:rPr lang="en-US" dirty="0" err="1"/>
                  <a:t>haotic</a:t>
                </a:r>
                <a:r>
                  <a:rPr lang="en-US" dirty="0"/>
                  <a:t> behavior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exceed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[0,1]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933056"/>
                <a:ext cx="8208912" cy="2016224"/>
              </a:xfrm>
              <a:blipFill>
                <a:blip r:embed="rId2"/>
                <a:stretch>
                  <a:fillRect l="-669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3577"/>
            <a:ext cx="3744416" cy="25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8352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7F7F7F"/>
      </a:folHlink>
    </a:clrScheme>
    <a:fontScheme name="OrganicComputing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cComputing_Presentation.potx" id="{A2B67389-A6CA-4145-96AE-6FAFD96A432E}" vid="{955E4ECC-6B9E-4158-8979-BE537618599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OrganicComputing_Presentation</Template>
  <TotalTime>0</TotalTime>
  <Words>385</Words>
  <Application>Microsoft Office PowerPoint</Application>
  <PresentationFormat>Bildschirmpräsentation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Cambria Math</vt:lpstr>
      <vt:lpstr>Century Gothic</vt:lpstr>
      <vt:lpstr>Consolas</vt:lpstr>
      <vt:lpstr>Leere Präsentation</vt:lpstr>
      <vt:lpstr>Selbst-organisierende, adaptive System Übung 2 - Aufgabe 1</vt:lpstr>
      <vt:lpstr>Initialization</vt:lpstr>
      <vt:lpstr>Transform Function</vt:lpstr>
      <vt:lpstr>Logistic Map Function</vt:lpstr>
      <vt:lpstr>Logistic Map Function</vt:lpstr>
      <vt:lpstr>Demonstration</vt:lpstr>
      <vt:lpstr>Behavior for Different Values of R </vt:lpstr>
      <vt:lpstr>Behavior for Different Values of R 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Selbst-organisierende, adaptive System Übung 2 - Aufgabe 1</dc:title>
  <dc:creator>Andreas Knote</dc:creator>
  <cp:lastModifiedBy>Andreas Knote</cp:lastModifiedBy>
  <cp:revision>11</cp:revision>
  <dcterms:created xsi:type="dcterms:W3CDTF">2016-11-03T14:02:30Z</dcterms:created>
  <dcterms:modified xsi:type="dcterms:W3CDTF">2016-11-03T15:22:20Z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