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1" r:id="rId4"/>
    <p:sldId id="260" r:id="rId5"/>
    <p:sldId id="261" r:id="rId6"/>
    <p:sldId id="263" r:id="rId7"/>
    <p:sldId id="262" r:id="rId8"/>
    <p:sldId id="265" r:id="rId9"/>
    <p:sldId id="272" r:id="rId10"/>
    <p:sldId id="264" r:id="rId11"/>
    <p:sldId id="266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A1A2A3"/>
    <a:srgbClr val="6D6E71"/>
    <a:srgbClr val="7C7D7F"/>
    <a:srgbClr val="0087C1"/>
    <a:srgbClr val="00AECF"/>
    <a:srgbClr val="D4002D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81037" autoAdjust="0"/>
  </p:normalViewPr>
  <p:slideViewPr>
    <p:cSldViewPr>
      <p:cViewPr varScale="1">
        <p:scale>
          <a:sx n="118" d="100"/>
          <a:sy n="118" d="100"/>
        </p:scale>
        <p:origin x="1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Selbst-organisierende</a:t>
            </a:r>
            <a:r>
              <a:rPr lang="en-GB" dirty="0"/>
              <a:t>, adaptive </a:t>
            </a:r>
            <a:r>
              <a:rPr lang="en-GB" dirty="0" err="1"/>
              <a:t>Systeme</a:t>
            </a:r>
            <a:br>
              <a:rPr lang="en-GB" dirty="0"/>
            </a:br>
            <a:r>
              <a:rPr lang="de-DE" dirty="0"/>
              <a:t>Übung 2 - Aufgabe 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Gruppe 13</a:t>
            </a:r>
          </a:p>
          <a:p>
            <a:endParaRPr lang="en-GB" dirty="0"/>
          </a:p>
          <a:p>
            <a:r>
              <a:rPr lang="en-GB" dirty="0"/>
              <a:t>Andreas Knote</a:t>
            </a:r>
          </a:p>
          <a:p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</p:spPr>
            <p:txBody>
              <a:bodyPr numCol="2"/>
              <a:lstStyle/>
              <a:p>
                <a:r>
                  <a:rPr lang="de-DE" dirty="0"/>
                  <a:t>Single </a:t>
                </a:r>
                <a:r>
                  <a:rPr lang="de-DE" dirty="0" err="1"/>
                  <a:t>fixpoint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Speed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convergence</a:t>
                </a:r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&lt;2 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slight</a:t>
                </a:r>
                <a:r>
                  <a:rPr lang="de-DE" dirty="0"/>
                  <a:t> </a:t>
                </a:r>
                <a:r>
                  <a:rPr lang="de-DE" dirty="0" err="1"/>
                  <a:t>fluctuation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  <a:blipFill>
                <a:blip r:embed="rId2"/>
                <a:stretch>
                  <a:fillRect l="-669" t="-2146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124744"/>
            <a:ext cx="4464496" cy="34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1" y="1273455"/>
            <a:ext cx="4752528" cy="3667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converges</a:t>
                </a:r>
                <a:r>
                  <a:rPr lang="de-DE" dirty="0"/>
                  <a:t> „</a:t>
                </a:r>
                <a:r>
                  <a:rPr lang="en-US" dirty="0"/>
                  <a:t>dramatically slow”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Bifurcation</a:t>
                </a:r>
                <a:r>
                  <a:rPr lang="de-DE" dirty="0"/>
                  <a:t> </a:t>
                </a:r>
                <a:r>
                  <a:rPr lang="de-DE" dirty="0" err="1"/>
                  <a:t>Appears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  <a:blipFill>
                <a:blip r:embed="rId4"/>
                <a:stretch>
                  <a:fillRect l="-1228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0" y="1340768"/>
            <a:ext cx="4530589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&lt;3.7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2, 4, 8, 16</m:t>
                    </m:r>
                  </m:oMath>
                </a14:m>
                <a:r>
                  <a:rPr lang="de-DE" dirty="0"/>
                  <a:t>…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Chaotic</a:t>
                </a:r>
                <a:r>
                  <a:rPr lang="de-DE" dirty="0"/>
                  <a:t> </a:t>
                </a:r>
                <a:r>
                  <a:rPr lang="de-DE" dirty="0" err="1"/>
                  <a:t>behavior</a:t>
                </a:r>
                <a:r>
                  <a:rPr lang="de-DE" dirty="0"/>
                  <a:t> </a:t>
                </a:r>
                <a:r>
                  <a:rPr lang="de-DE" dirty="0" err="1"/>
                  <a:t>starts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appear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Fun Fact: Parts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plot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self-similar</a:t>
                </a:r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  <a:blipFill>
                <a:blip r:embed="rId4"/>
                <a:stretch>
                  <a:fillRect l="-1287" t="-3553" r="-891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339649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4" y="1052736"/>
            <a:ext cx="5040562" cy="386549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1560" y="4797152"/>
            <a:ext cx="4302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Certain</a:t>
            </a:r>
            <a:r>
              <a:rPr lang="de-DE" dirty="0"/>
              <a:t> „Islands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“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41258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exceed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quickly</a:t>
                </a:r>
                <a:r>
                  <a:rPr lang="de-DE" dirty="0"/>
                  <a:t> (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plotting</a:t>
                </a:r>
                <a:r>
                  <a:rPr lang="de-DE" dirty="0"/>
                  <a:t> </a:t>
                </a:r>
                <a:r>
                  <a:rPr lang="de-DE" dirty="0" err="1"/>
                  <a:t>possible</a:t>
                </a:r>
                <a:r>
                  <a:rPr lang="de-DE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0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Veranschaulichen Sie sich das Verhalten von chaotischen Systemen am</a:t>
            </a:r>
            <a:r>
              <a:rPr lang="de-DE" b="1" dirty="0"/>
              <a:t> Beispiel des logistischen Modells </a:t>
            </a:r>
            <a:r>
              <a:rPr lang="de-DE" dirty="0"/>
              <a:t>bzw. der logistischen Abbildung. </a:t>
            </a:r>
            <a:r>
              <a:rPr lang="de-DE" i="1" dirty="0"/>
              <a:t>[…]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Vervollständigen Sie dazu das </a:t>
            </a:r>
            <a:r>
              <a:rPr lang="de-DE" b="1" dirty="0"/>
              <a:t>User-Interface</a:t>
            </a:r>
            <a:r>
              <a:rPr lang="de-DE" i="1" dirty="0"/>
              <a:t> </a:t>
            </a:r>
            <a:r>
              <a:rPr lang="en-US" i="1" dirty="0"/>
              <a:t>[</a:t>
            </a:r>
            <a:r>
              <a:rPr lang="en-US" i="1" dirty="0" err="1"/>
              <a:t>mit</a:t>
            </a:r>
            <a:r>
              <a:rPr lang="en-US" i="1" dirty="0"/>
              <a:t> </a:t>
            </a:r>
            <a:r>
              <a:rPr lang="en-US" b="1" i="1" dirty="0" err="1"/>
              <a:t>Slidern</a:t>
            </a:r>
            <a:r>
              <a:rPr lang="en-US" i="1" dirty="0"/>
              <a:t> f</a:t>
            </a:r>
            <a:r>
              <a:rPr lang="de-DE" i="1" dirty="0" err="1"/>
              <a:t>ür</a:t>
            </a:r>
            <a:r>
              <a:rPr lang="de-DE" i="1" dirty="0"/>
              <a:t> </a:t>
            </a:r>
            <a:r>
              <a:rPr lang="de-DE" b="1" i="1" dirty="0"/>
              <a:t>y0</a:t>
            </a:r>
            <a:r>
              <a:rPr lang="de-DE" i="1" dirty="0"/>
              <a:t> und </a:t>
            </a:r>
            <a:r>
              <a:rPr lang="de-DE" b="1" i="1" dirty="0"/>
              <a:t>R</a:t>
            </a:r>
            <a:r>
              <a:rPr lang="en-US" i="1" dirty="0"/>
              <a:t>]</a:t>
            </a:r>
            <a:endParaRPr lang="de-DE" i="1" dirty="0"/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Platzieren Sie </a:t>
            </a:r>
            <a:r>
              <a:rPr lang="de-DE" b="1" dirty="0"/>
              <a:t>Monitore</a:t>
            </a:r>
            <a:r>
              <a:rPr lang="de-DE" dirty="0"/>
              <a:t> </a:t>
            </a:r>
            <a:r>
              <a:rPr lang="de-DE" i="1" dirty="0"/>
              <a:t>[für </a:t>
            </a:r>
            <a:r>
              <a:rPr lang="de-DE" b="1" i="1" dirty="0"/>
              <a:t>y-</a:t>
            </a:r>
            <a:r>
              <a:rPr lang="de-DE" b="1" i="1" dirty="0" err="1"/>
              <a:t>current</a:t>
            </a:r>
            <a:r>
              <a:rPr lang="de-DE" i="1" dirty="0"/>
              <a:t> und </a:t>
            </a:r>
            <a:r>
              <a:rPr lang="de-DE" b="1" i="1" dirty="0"/>
              <a:t>y-</a:t>
            </a:r>
            <a:r>
              <a:rPr lang="de-DE" b="1" i="1" dirty="0" err="1"/>
              <a:t>new</a:t>
            </a:r>
            <a:r>
              <a:rPr lang="de-DE" i="1" dirty="0"/>
              <a:t>]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Vervollständigen Sie den </a:t>
            </a:r>
            <a:r>
              <a:rPr lang="de-DE" b="1" dirty="0"/>
              <a:t>Code</a:t>
            </a:r>
            <a:r>
              <a:rPr lang="de-DE" dirty="0"/>
              <a:t> </a:t>
            </a:r>
            <a:r>
              <a:rPr lang="en-US" i="1" dirty="0"/>
              <a:t>[…]</a:t>
            </a:r>
            <a:endParaRPr lang="de-DE" i="1" dirty="0"/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Testen Sie Ihre Implementierung mit verschiedenen Parametern von R. Können Sie </a:t>
            </a:r>
            <a:r>
              <a:rPr lang="de-DE" b="1" dirty="0"/>
              <a:t>Bifurkationen</a:t>
            </a:r>
            <a:r>
              <a:rPr lang="de-DE" dirty="0"/>
              <a:t> beobachten?</a:t>
            </a:r>
            <a:r>
              <a:rPr lang="en-US" dirty="0"/>
              <a:t> </a:t>
            </a:r>
            <a:r>
              <a:rPr lang="en-US" i="1" dirty="0"/>
              <a:t>[…]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9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Code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6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initialization makes sure y-current and y-new 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set to y(0) and y(1), respectively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y(0); y-new equals y(1)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initialize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1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transformation function performs exactly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one step in the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y-current equals y(t); y-new equals y(t+1)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y(t+1); y-new equals y(t+2)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transformFunc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y-new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1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46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7545" y="1268760"/>
            <a:ext cx="8208912" cy="21602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71600" indent="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None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Note: Value </a:t>
                </a:r>
                <a:r>
                  <a:rPr lang="en-US" kern="0" dirty="0">
                    <a:latin typeface="Consolas" panose="020B0609020204030204" pitchFamily="49" charset="0"/>
                  </a:rPr>
                  <a:t>4.0</a:t>
                </a:r>
                <a:r>
                  <a:rPr lang="en-US" b="1" kern="0" dirty="0"/>
                  <a:t> is excluded by the precondition! (However, this is not a mathematically illegal value.)</a:t>
                </a:r>
              </a:p>
              <a:p>
                <a:r>
                  <a:rPr lang="en-US" kern="0" dirty="0"/>
                  <a:t>Clamp R to [0,4.0) in method calls (leads to inconsistency!)</a:t>
                </a:r>
              </a:p>
              <a:p>
                <a:r>
                  <a:rPr lang="en-US" kern="0" dirty="0"/>
                  <a:t>Fail explicitly if R = 4 (is frustrating!)</a:t>
                </a:r>
              </a:p>
              <a:p>
                <a:r>
                  <a:rPr lang="en-US" kern="0" dirty="0"/>
                  <a:t>Limit the GUI slider to the last value before 4.0 according to the increment (boring!)</a:t>
                </a:r>
              </a:p>
              <a:p>
                <a:r>
                  <a:rPr lang="en-US" kern="0" dirty="0"/>
                  <a:t>“Adjust” precondition to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[0,4]</m:t>
                    </m:r>
                  </m:oMath>
                </a14:m>
                <a:r>
                  <a:rPr lang="en-US" kern="0" dirty="0"/>
                  <a:t> (what we did!)</a:t>
                </a:r>
              </a:p>
            </p:txBody>
          </p:sp>
        </mc:Choice>
        <mc:Fallback xmlns=""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  <a:blipFill>
                <a:blip r:embed="rId2"/>
                <a:stretch>
                  <a:fillRect l="-817" t="-1238" r="-52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26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30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Logistic Map </a:t>
            </a:r>
            <a:br>
              <a:rPr lang="en-US" dirty="0"/>
            </a:br>
            <a:r>
              <a:rPr lang="en-US" dirty="0"/>
              <a:t>for Different Values of 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86844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0</TotalTime>
  <Words>516</Words>
  <Application>Microsoft Office PowerPoint</Application>
  <PresentationFormat>Bildschirmpräsentation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Cambria Math</vt:lpstr>
      <vt:lpstr>Century Gothic</vt:lpstr>
      <vt:lpstr>Consolas</vt:lpstr>
      <vt:lpstr>Leere Präsentation</vt:lpstr>
      <vt:lpstr>Selbst-organisierende, adaptive Systeme Übung 2 - Aufgabe 1</vt:lpstr>
      <vt:lpstr>Aufgabenstellung</vt:lpstr>
      <vt:lpstr>Netlogo Code</vt:lpstr>
      <vt:lpstr>Initialization</vt:lpstr>
      <vt:lpstr>Transform Function</vt:lpstr>
      <vt:lpstr>Logistic Map Function</vt:lpstr>
      <vt:lpstr>Logistic Map Function</vt:lpstr>
      <vt:lpstr>Demonstration</vt:lpstr>
      <vt:lpstr>Behavior of Logistic Map  for Different Values of R</vt:lpstr>
      <vt:lpstr>Behavior for Different Values of R </vt:lpstr>
      <vt:lpstr>Behavior for Different Values of R  3&lt;R&lt;4</vt:lpstr>
      <vt:lpstr>Behavior for Different Values of R  3.4&lt;R&lt;3.7</vt:lpstr>
      <vt:lpstr>Behavior for Different Values of R  3.7&lt;R&lt;4</vt:lpstr>
      <vt:lpstr>Behavior for Different Values of R  R&gt;4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Selbst-organisierende, adaptive System Übung 2 - Aufgabe 1</dc:title>
  <dc:creator>Andreas Knote</dc:creator>
  <cp:lastModifiedBy>Andreas Knote</cp:lastModifiedBy>
  <cp:revision>42</cp:revision>
  <dcterms:created xsi:type="dcterms:W3CDTF">2016-11-03T14:02:30Z</dcterms:created>
  <dcterms:modified xsi:type="dcterms:W3CDTF">2016-11-03T19:06:28Z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