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7" r:id="rId4"/>
    <p:sldId id="260" r:id="rId5"/>
    <p:sldId id="261" r:id="rId6"/>
    <p:sldId id="263" r:id="rId7"/>
    <p:sldId id="289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90" r:id="rId24"/>
    <p:sldId id="280" r:id="rId25"/>
    <p:sldId id="288" r:id="rId26"/>
    <p:sldId id="275" r:id="rId27"/>
    <p:sldId id="282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D4002D"/>
    <a:srgbClr val="A1A2A3"/>
    <a:srgbClr val="6D6E71"/>
    <a:srgbClr val="7C7D7F"/>
    <a:srgbClr val="0087C1"/>
    <a:srgbClr val="00AECF"/>
    <a:srgbClr val="EB690B"/>
    <a:srgbClr val="F6A800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037" autoAdjust="0"/>
  </p:normalViewPr>
  <p:slideViewPr>
    <p:cSldViewPr>
      <p:cViewPr>
        <p:scale>
          <a:sx n="125" d="100"/>
          <a:sy n="125" d="100"/>
        </p:scale>
        <p:origin x="45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4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DAC7-AEA8-412A-BECE-E707F6A3A5C7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8CD8-1E08-4D54-BA91-1F31C42F58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2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B99D5-656F-428B-9B19-5EF8CCB6F1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268759"/>
            <a:ext cx="8208912" cy="2160241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3789040"/>
            <a:ext cx="8208911" cy="21601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Presentation for the Presentation’s Sake</a:t>
            </a:r>
            <a:br>
              <a:rPr lang="en-GB" dirty="0"/>
            </a:br>
            <a:r>
              <a:rPr lang="en-GB" dirty="0"/>
              <a:t> </a:t>
            </a:r>
          </a:p>
          <a:p>
            <a:pPr lvl="0"/>
            <a:r>
              <a:rPr lang="en-GB" dirty="0"/>
              <a:t>John H. Student</a:t>
            </a:r>
            <a:br>
              <a:rPr lang="en-GB" dirty="0"/>
            </a:br>
            <a:r>
              <a:rPr lang="en-GB" dirty="0"/>
              <a:t>john.student@student.uni-augsburg.de</a:t>
            </a:r>
            <a:br>
              <a:rPr lang="en-GB" dirty="0"/>
            </a:br>
            <a:r>
              <a:rPr lang="en-GB" dirty="0"/>
              <a:t>Department for Organic Computing</a:t>
            </a:r>
            <a:br>
              <a:rPr lang="en-GB" dirty="0"/>
            </a:br>
            <a:r>
              <a:rPr lang="en-GB" dirty="0"/>
              <a:t>Augsburg University</a:t>
            </a:r>
          </a:p>
        </p:txBody>
      </p:sp>
    </p:spTree>
    <p:extLst>
      <p:ext uri="{BB962C8B-B14F-4D97-AF65-F5344CB8AC3E}">
        <p14:creationId xmlns:p14="http://schemas.microsoft.com/office/powerpoint/2010/main" val="8362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08913" cy="468052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4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08912" cy="4680520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 marL="1371600" indent="0">
              <a:buNone/>
              <a:defRPr sz="2000" baseline="0"/>
            </a:lvl4pPr>
            <a:lvl5pPr>
              <a:defRPr sz="2000"/>
            </a:lvl5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7544" y="1268761"/>
            <a:ext cx="4028256" cy="468051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1268761"/>
            <a:ext cx="4028257" cy="46805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09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1840" y="6309320"/>
            <a:ext cx="482453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385" y="6306145"/>
            <a:ext cx="648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15616" y="0"/>
            <a:ext cx="8028383" cy="863876"/>
          </a:xfrm>
          <a:prstGeom prst="rect">
            <a:avLst/>
          </a:prstGeom>
          <a:gradFill flip="none" rotWithShape="1">
            <a:gsLst>
              <a:gs pos="0">
                <a:srgbClr val="489324">
                  <a:shade val="30000"/>
                  <a:satMod val="115000"/>
                </a:srgbClr>
              </a:gs>
              <a:gs pos="50000">
                <a:srgbClr val="489324">
                  <a:shade val="67500"/>
                  <a:satMod val="115000"/>
                </a:srgbClr>
              </a:gs>
              <a:gs pos="100000">
                <a:srgbClr val="48932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59631" y="0"/>
            <a:ext cx="6552729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3608" cy="8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50911"/>
            <a:ext cx="792637" cy="477287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691680" y="6306145"/>
            <a:ext cx="1368152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SOAS – Blatt 7 Aufgabe 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dirty="0"/>
              <a:t>Andreas Knote</a:t>
            </a:r>
          </a:p>
          <a:p>
            <a:pPr lvl="0"/>
            <a:r>
              <a:rPr lang="en-GB" dirty="0"/>
              <a:t>Birgit </a:t>
            </a:r>
            <a:r>
              <a:rPr lang="en-GB" dirty="0" err="1"/>
              <a:t>Kühbacher</a:t>
            </a:r>
            <a:endParaRPr lang="en-GB" dirty="0"/>
          </a:p>
          <a:p>
            <a:pPr lvl="0"/>
            <a:r>
              <a:rPr lang="en-GB" dirty="0"/>
              <a:t>Christopher </a:t>
            </a:r>
            <a:r>
              <a:rPr lang="en-GB" dirty="0" err="1"/>
              <a:t>Stifter</a:t>
            </a: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WS 16</a:t>
            </a:r>
            <a:r>
              <a:rPr lang="en-US" dirty="0"/>
              <a:t>/17</a:t>
            </a:r>
            <a:endParaRPr lang="de-DE" dirty="0"/>
          </a:p>
          <a:p>
            <a:pPr lvl="0"/>
            <a:r>
              <a:rPr lang="de-DE" dirty="0"/>
              <a:t>Selbst</a:t>
            </a:r>
            <a:r>
              <a:rPr lang="en-US" dirty="0"/>
              <a:t>-</a:t>
            </a:r>
            <a:r>
              <a:rPr lang="en-US" dirty="0" err="1"/>
              <a:t>organisierende</a:t>
            </a:r>
            <a:r>
              <a:rPr lang="en-US" dirty="0"/>
              <a:t>, adaptive </a:t>
            </a:r>
            <a:r>
              <a:rPr lang="en-US" dirty="0" err="1"/>
              <a:t>Systeme</a:t>
            </a:r>
            <a:endParaRPr lang="en-US" dirty="0"/>
          </a:p>
          <a:p>
            <a:pPr lvl="0"/>
            <a:r>
              <a:rPr lang="en-US" dirty="0" err="1"/>
              <a:t>Universit</a:t>
            </a:r>
            <a:r>
              <a:rPr lang="de-DE" dirty="0" err="1"/>
              <a:t>ät</a:t>
            </a:r>
            <a:r>
              <a:rPr lang="en-US" dirty="0"/>
              <a:t> Augsburg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“</a:t>
                </a:r>
                <a:r>
                  <a:rPr lang="de-DE" i="1" dirty="0"/>
                  <a:t>Nehmen Sie an, 3 Agenten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= {1, 2, 3}) </m:t>
                    </m:r>
                  </m:oMath>
                </a14:m>
                <a:r>
                  <a:rPr lang="de-DE" i="1" dirty="0"/>
                  <a:t>können gemeinsam 100% Werbereichweite erreichen, je 2 schaffen 80% und einer alleine 0%. </a:t>
                </a:r>
              </a:p>
              <a:p>
                <a:pPr marL="0" indent="0">
                  <a:buNone/>
                </a:pPr>
                <a:r>
                  <a:rPr lang="de-DE" i="1" dirty="0"/>
                  <a:t>Es sei ein bestimmter Betrag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i="1" dirty="0"/>
                  <a:t> Euro bei 100% Reichweite erreichbar (der Wert der großen Koalition). </a:t>
                </a:r>
              </a:p>
              <a:p>
                <a:pPr marL="0" indent="0">
                  <a:buNone/>
                </a:pPr>
                <a:r>
                  <a:rPr lang="de-DE" i="1" dirty="0"/>
                  <a:t>Auszuzahlen ist ein relativer Anteil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i="1" dirty="0"/>
                  <a:t>, also Werte zwischen 0 und 1 für alle Agenten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i="1" dirty="0"/>
                  <a:t>.</a:t>
                </a:r>
              </a:p>
              <a:p>
                <a:pPr marL="0" indent="0">
                  <a:buNone/>
                </a:pPr>
                <a:r>
                  <a:rPr lang="de-DE" b="1" i="1" dirty="0"/>
                  <a:t>Formalisieren Sie diese Situation</a:t>
                </a:r>
                <a:r>
                  <a:rPr lang="de-DE" i="1" dirty="0"/>
                  <a:t> mittels der </a:t>
                </a:r>
                <a:r>
                  <a:rPr lang="de-DE" b="1" i="1" dirty="0"/>
                  <a:t>charakteristischen Funktion</a:t>
                </a:r>
                <a:r>
                  <a:rPr lang="de-DE" i="1" dirty="0"/>
                  <a:t> und geben sie </a:t>
                </a:r>
                <a:r>
                  <a:rPr lang="de-DE" b="1" i="1" dirty="0"/>
                  <a:t>eine Auszahlung</a:t>
                </a:r>
                <a:r>
                  <a:rPr lang="de-DE" i="1" dirty="0"/>
                  <a:t> (also einen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i="1" dirty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i="1" dirty="0"/>
                  <a:t>) </a:t>
                </a:r>
                <a:r>
                  <a:rPr lang="de-DE" b="1" i="1" dirty="0"/>
                  <a:t>im Kern </a:t>
                </a:r>
                <a:r>
                  <a:rPr lang="de-DE" i="1" dirty="0"/>
                  <a:t>an.“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 r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 2 c)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98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=1}→0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=2}→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=3}→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Charakteristische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1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⋅2⋅0+2⋅1⋅1⋅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+2⋅1⋅(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Payoff der </a:t>
                </a:r>
                <a:r>
                  <a:rPr lang="en-US" dirty="0" err="1"/>
                  <a:t>gro</a:t>
                </a:r>
                <a:r>
                  <a:rPr lang="de-DE" dirty="0" err="1"/>
                  <a:t>ßen</a:t>
                </a:r>
                <a:r>
                  <a:rPr lang="de-DE" dirty="0"/>
                  <a:t> Koalition wird fair aufgeteilt, ist jedoch nicht stabil, denn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de-DE" dirty="0"/>
                  <a:t> liegt nicht im Kern: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=2:      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Shapley-Wert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02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für ein beliebiges, festes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de-DE" dirty="0"/>
                  <a:t> für beliebige, feste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Das </a:t>
                </a:r>
                <a:r>
                  <a:rPr lang="en-US" b="1" dirty="0" err="1"/>
                  <a:t>funktioniert</a:t>
                </a:r>
                <a:r>
                  <a:rPr lang="en-US" b="1" dirty="0"/>
                  <a:t> so </a:t>
                </a:r>
                <a:r>
                  <a:rPr lang="en-US" b="1" dirty="0" err="1"/>
                  <a:t>nicht</a:t>
                </a:r>
                <a:r>
                  <a:rPr lang="en-US" b="1" dirty="0"/>
                  <a:t>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24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Auszahlung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Kern?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93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Gegeben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/>
                  <a:t>, mit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&gt;= 0.8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&gt;= 0.8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&gt;= 0.8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𝐼𝐼𝐼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≥ 0.8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≤0.2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≤0.2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 err="1">
                    <a:sym typeface="Wingdings" panose="05000000000000000000" pitchFamily="2" charset="2"/>
                  </a:rPr>
                  <a:t>Daraus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folgt</a:t>
                </a:r>
                <a:r>
                  <a:rPr lang="en-US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&lt;= 0.6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Gedankenspiel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Gewitterblitz 6"/>
          <p:cNvSpPr/>
          <p:nvPr/>
        </p:nvSpPr>
        <p:spPr bwMode="auto">
          <a:xfrm>
            <a:off x="4391980" y="5013176"/>
            <a:ext cx="360040" cy="5040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89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i="1" dirty="0"/>
                  <a:t>„Nehmen Sie an, dass Koalitionen aus einem Kapitalisten (c) und zwei Arbeitern (w1 und w2) gebildet werden.</a:t>
                </a:r>
              </a:p>
              <a:p>
                <a:pPr marL="0" indent="0">
                  <a:buNone/>
                </a:pPr>
                <a:r>
                  <a:rPr lang="de-DE" i="1" dirty="0"/>
                  <a:t>Um produktiv zu werden, muss eine </a:t>
                </a:r>
                <a:r>
                  <a:rPr lang="de-DE" b="1" i="1" dirty="0"/>
                  <a:t>Mischung aus Arbeitern und Kapitalisten</a:t>
                </a:r>
                <a:r>
                  <a:rPr lang="de-DE" i="1" dirty="0"/>
                  <a:t> gewählt werden (nur Kapitalist oder nur Arbeiter ergibt Wert 0).“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Charakteristische</a:t>
                </a:r>
                <a:r>
                  <a:rPr lang="en-US" dirty="0"/>
                  <a:t> </a:t>
                </a:r>
                <a:r>
                  <a:rPr lang="en-US" dirty="0" err="1"/>
                  <a:t>Funktion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=1}→0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⊂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⊂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}→3</m:t>
                                  </m:r>
                                </m:e>
                              </m:eqAr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=3}→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 r="-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 2 d)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91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08912" cy="4680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</m:oMath>
                </a14:m>
                <a:r>
                  <a:rPr lang="de-DE" dirty="0"/>
                  <a:t> 		liegt im Kern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2.5,0.5,1</m:t>
                        </m:r>
                      </m:e>
                    </m:d>
                  </m:oMath>
                </a14:m>
                <a:r>
                  <a:rPr lang="de-DE" dirty="0"/>
                  <a:t> 	liegt im Kern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4,0,0</m:t>
                        </m:r>
                      </m:e>
                    </m:d>
                  </m:oMath>
                </a14:m>
                <a:r>
                  <a:rPr lang="de-DE" dirty="0"/>
                  <a:t> 		liegt im Kern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08912" cy="4680520"/>
              </a:xfrm>
              <a:blipFill>
                <a:blip r:embed="rId2"/>
                <a:stretch>
                  <a:fillRect l="-743" t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Auszahlungen</a:t>
            </a:r>
            <a:r>
              <a:rPr lang="en-US" dirty="0"/>
              <a:t> </a:t>
            </a:r>
            <a:r>
              <a:rPr lang="en-US" dirty="0" err="1"/>
              <a:t>liegen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Kern?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7" name="Smiley 6"/>
          <p:cNvSpPr/>
          <p:nvPr/>
        </p:nvSpPr>
        <p:spPr bwMode="auto">
          <a:xfrm>
            <a:off x="2996730" y="1364580"/>
            <a:ext cx="176934" cy="176934"/>
          </a:xfrm>
          <a:prstGeom prst="smileyF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Smiley 7"/>
          <p:cNvSpPr/>
          <p:nvPr/>
        </p:nvSpPr>
        <p:spPr bwMode="auto">
          <a:xfrm>
            <a:off x="2992586" y="1754359"/>
            <a:ext cx="176934" cy="176934"/>
          </a:xfrm>
          <a:prstGeom prst="smileyF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Smiley 8"/>
          <p:cNvSpPr/>
          <p:nvPr/>
        </p:nvSpPr>
        <p:spPr bwMode="auto">
          <a:xfrm>
            <a:off x="2992586" y="2146474"/>
            <a:ext cx="176934" cy="176934"/>
          </a:xfrm>
          <a:prstGeom prst="smileyF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03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⋅1⋅1⋅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1⋅1⋅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1⋅1⋅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4−0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Shapley-Wert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796136" y="220486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204864"/>
                <a:ext cx="1656184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2512641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12641"/>
                <a:ext cx="1656184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580112" y="4633391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633391"/>
                <a:ext cx="1656184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580112" y="4941168"/>
                <a:ext cx="165618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41168"/>
                <a:ext cx="1656184" cy="325089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580112" y="4299483"/>
                <a:ext cx="165618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299483"/>
                <a:ext cx="1656184" cy="325089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796136" y="1888268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8268"/>
                <a:ext cx="16561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539345" y="3965575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45" y="3965575"/>
                <a:ext cx="16561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81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i="1" dirty="0"/>
                  <a:t>„Bestimmen Sie die optimale Koalitionsstruktur […] mittels des DP-Algorithmus.“</a:t>
                </a:r>
              </a:p>
              <a:p>
                <a:pPr marL="0" indent="0">
                  <a:buNone/>
                </a:pPr>
                <a:endParaRPr lang="de-D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 {1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,2,3,4}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{1}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{2</m:t>
                              </m:r>
                              <m:r>
                                <m:rPr>
                                  <m:nor/>
                                </m:rPr>
                                <a:rPr lang="de-D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 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{3}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{4}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{1,2}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{1,3}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{1,4}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{2,3}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{2,4}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{3,4}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{1,2,3}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14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{1,2,4}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{2,3,4}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{1,3,4}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17 </m:t>
                                  </m:r>
                                </m:e>
                              </m:eqAr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{1,2,3,4} 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de-DE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 2 e)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5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6524611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6524611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Koalitionen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6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 und </a:t>
            </a:r>
            <a:r>
              <a:rPr lang="en-GB" dirty="0" err="1"/>
              <a:t>Koalitionen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3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2551474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2551474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Koalitionen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23528" y="5445224"/>
            <a:ext cx="3096344" cy="50405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Betrachtete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Koalition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49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7869169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7869169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Koalitionen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899592" y="5445224"/>
            <a:ext cx="3096344" cy="50405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Zielfunktionswert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0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4669732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4669732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Koalitionen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2267744" y="5445224"/>
            <a:ext cx="5400600" cy="50405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Vergleich mit vorherigen Koalitionen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2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Koalitionen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2267744" y="5445224"/>
            <a:ext cx="5400600" cy="50405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Vergleich mit vorherigen Koalitionen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7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082502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082502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Koalitionen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3419872" y="5445224"/>
            <a:ext cx="5400600" cy="50405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Optimale Koalitionen und Wert</a:t>
            </a:r>
          </a:p>
        </p:txBody>
      </p:sp>
    </p:spTree>
    <p:extLst>
      <p:ext uri="{BB962C8B-B14F-4D97-AF65-F5344CB8AC3E}">
        <p14:creationId xmlns:p14="http://schemas.microsoft.com/office/powerpoint/2010/main" val="182578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US" dirty="0" err="1"/>
              <a:t>ynamische</a:t>
            </a:r>
            <a:r>
              <a:rPr lang="en-US" dirty="0"/>
              <a:t> </a:t>
            </a:r>
            <a:r>
              <a:rPr lang="en-US" dirty="0" err="1"/>
              <a:t>Programmierung</a:t>
            </a:r>
            <a:r>
              <a:rPr lang="en-US" dirty="0"/>
              <a:t> (Excel)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189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„Weisen Sie zudem nach, dass die Anzahl der Operationen in O(3n) liegt.“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</a:t>
            </a:r>
            <a:r>
              <a:rPr lang="de-DE" dirty="0" err="1"/>
              <a:t>ät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00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7031764"/>
                  </p:ext>
                </p:extLst>
              </p:nvPr>
            </p:nvGraphicFramePr>
            <p:xfrm>
              <a:off x="468909" y="1268760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7031764"/>
                  </p:ext>
                </p:extLst>
              </p:nvPr>
            </p:nvGraphicFramePr>
            <p:xfrm>
              <a:off x="468909" y="1268760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Koalitionen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: abgerundete Ecken 12"/>
              <p:cNvSpPr/>
              <p:nvPr/>
            </p:nvSpPr>
            <p:spPr bwMode="auto">
              <a:xfrm>
                <a:off x="2231938" y="5157192"/>
                <a:ext cx="4681490" cy="7920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Je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Koalitionen von Größe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hteck: abgerundete Eck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38" y="5157192"/>
                <a:ext cx="4681490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rechts 9"/>
          <p:cNvSpPr/>
          <p:nvPr/>
        </p:nvSpPr>
        <p:spPr bwMode="auto">
          <a:xfrm>
            <a:off x="1763688" y="1625625"/>
            <a:ext cx="216023" cy="72008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Geschweifte Klammer rechts 13"/>
          <p:cNvSpPr/>
          <p:nvPr/>
        </p:nvSpPr>
        <p:spPr bwMode="auto">
          <a:xfrm>
            <a:off x="1763687" y="2480242"/>
            <a:ext cx="216024" cy="48070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Geschweifte Klammer rechts 14"/>
          <p:cNvSpPr/>
          <p:nvPr/>
        </p:nvSpPr>
        <p:spPr bwMode="auto">
          <a:xfrm>
            <a:off x="1765627" y="3092310"/>
            <a:ext cx="216024" cy="1344802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Geschweifte Klammer rechts 15"/>
          <p:cNvSpPr/>
          <p:nvPr/>
        </p:nvSpPr>
        <p:spPr bwMode="auto">
          <a:xfrm>
            <a:off x="1765627" y="4568474"/>
            <a:ext cx="214084" cy="1164782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17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4127409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…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…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…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4127409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18349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104762" r="-7683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18349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245714" r="-7683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459" t="-336111" r="-518349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336111" r="-7683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…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459" t="-531429" r="-518349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531429" r="-7683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459" t="-650000" r="-518349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650000" r="-7683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…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459" t="-314130" r="-51834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72955" t="-314130" r="-522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314130" r="-7683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459" t="-322881" r="-518349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lnB w="12700" cmpd="sng">
                          <a:noFill/>
                        </a:lnB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72955" t="-322881" r="-52254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322881" r="-7683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…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459" t="-242661" r="-518349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>
                        <a:lnT w="12700" cmpd="sng">
                          <a:noFill/>
                        </a:lnT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72955" t="-242661" r="-52254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5311" t="-242661" r="-7683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Zerlegungen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18" name="Geschweifte Klammer rechts 17"/>
          <p:cNvSpPr/>
          <p:nvPr/>
        </p:nvSpPr>
        <p:spPr bwMode="auto">
          <a:xfrm rot="10800000">
            <a:off x="2949881" y="1602275"/>
            <a:ext cx="216023" cy="72008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Geschweifte Klammer rechts 18"/>
          <p:cNvSpPr/>
          <p:nvPr/>
        </p:nvSpPr>
        <p:spPr bwMode="auto">
          <a:xfrm rot="10800000">
            <a:off x="2949880" y="2456892"/>
            <a:ext cx="216024" cy="48070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20" name="Geschweifte Klammer rechts 19"/>
          <p:cNvSpPr/>
          <p:nvPr/>
        </p:nvSpPr>
        <p:spPr bwMode="auto">
          <a:xfrm rot="10800000">
            <a:off x="2951820" y="3068960"/>
            <a:ext cx="216024" cy="1344802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" name="Geschweifte Klammer rechts 20"/>
          <p:cNvSpPr/>
          <p:nvPr/>
        </p:nvSpPr>
        <p:spPr bwMode="auto">
          <a:xfrm rot="10800000">
            <a:off x="2951820" y="4545124"/>
            <a:ext cx="214084" cy="1164782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: abgerundete Ecken 16"/>
              <p:cNvSpPr/>
              <p:nvPr/>
            </p:nvSpPr>
            <p:spPr bwMode="auto">
              <a:xfrm>
                <a:off x="1349697" y="5187598"/>
                <a:ext cx="6444606" cy="76168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Je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Zerlegungen sind zu vergleichen</a:t>
                </a:r>
              </a:p>
            </p:txBody>
          </p:sp>
        </mc:Choice>
        <mc:Fallback>
          <p:sp>
            <p:nvSpPr>
              <p:cNvPr id="17" name="Rechteck: abgerundete Ecke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9697" y="5187598"/>
                <a:ext cx="6444606" cy="7616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02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8438430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8438430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: abgerundete Ecken 12"/>
              <p:cNvSpPr/>
              <p:nvPr/>
            </p:nvSpPr>
            <p:spPr bwMode="auto">
              <a:xfrm>
                <a:off x="1781404" y="5157192"/>
                <a:ext cx="5581192" cy="7920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Vergleiche insgesamt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hteck: abgerundete Eck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1404" y="5157192"/>
                <a:ext cx="5581192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„Ein Projekt wird mit Leistungspunkten bewertet. Studentinnen und Studenten können in 3-er Teams zusammenarbeiten und erhalten Punkte als Gruppe, die sie danach beliebig aufeinander verteilen können. </a:t>
            </a:r>
          </a:p>
          <a:p>
            <a:pPr marL="0" indent="0">
              <a:buNone/>
            </a:pPr>
            <a:r>
              <a:rPr lang="de-DE" i="1" dirty="0"/>
              <a:t>Je eine Person kann keine Punkte erwirtschaften, je 2 schaffen  4 LP und alle zusammen 6 LP.</a:t>
            </a:r>
          </a:p>
          <a:p>
            <a:pPr marL="0" indent="0">
              <a:buNone/>
            </a:pPr>
            <a:r>
              <a:rPr lang="de-DE" i="1" dirty="0"/>
              <a:t>Geben Sie wiederum die </a:t>
            </a:r>
            <a:r>
              <a:rPr lang="de-DE" b="1" i="1" dirty="0"/>
              <a:t>charakteristische Funktion</a:t>
            </a:r>
            <a:r>
              <a:rPr lang="de-DE" i="1" dirty="0"/>
              <a:t> an und bestimmen </a:t>
            </a:r>
            <a:r>
              <a:rPr lang="de-DE" b="1" i="1" dirty="0"/>
              <a:t>eine Auszahlung im Kern</a:t>
            </a:r>
            <a:r>
              <a:rPr lang="de-DE" i="1" dirty="0"/>
              <a:t>.“</a:t>
            </a:r>
            <a:endParaRPr lang="en-GB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2 a)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33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F</a:t>
                </a:r>
                <a:r>
                  <a:rPr lang="de-DE" dirty="0" err="1"/>
                  <a:t>ür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gilt: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:r>
                  <a:rPr lang="en-US" dirty="0" err="1"/>
                  <a:t>Parametersubstitution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</a:t>
                </a:r>
                <a:r>
                  <a:rPr lang="de-DE" dirty="0" err="1"/>
                  <a:t>ür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ergibt: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Nebenrechnung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416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5399569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{3},{4}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({2,4}) = 5 + 9 = 14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9 + 4 = 13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({2}) = 9 + 4 = 13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{1},{2,4}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({3,4}) = 5 + 10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({4}) = 11 + 4 = 15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({1,4}) +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({3}) = 9 + 6 =  15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({1},{2,3,4}) = 5 + 15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({2},{1,3,4}) =  4 + 17 = 21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({3},{1,2,4}) = 6 + 14 = 20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({4},{1,2,3}) =  15 + 4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({1,2},{3,4}) = 9 + 10 = 19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({1,3},{2,4}) = 9 + 11 = 20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({2,3},{1,4}) =  10 + 9 = 19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{2},{1,3,4}</m:t>
                                </m:r>
                              </m:oMath>
                            </m:oMathPara>
                          </a14:m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5399569"/>
                  </p:ext>
                </p:extLst>
              </p:nvPr>
            </p:nvGraphicFramePr>
            <p:xfrm>
              <a:off x="468313" y="1268413"/>
              <a:ext cx="8207548" cy="45459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6615">
                      <a:extLst>
                        <a:ext uri="{9D8B030D-6E8A-4147-A177-3AD203B41FA5}">
                          <a16:colId xmlns:a16="http://schemas.microsoft.com/office/drawing/2014/main" val="1055449751"/>
                        </a:ext>
                      </a:extLst>
                    </a:gridCol>
                    <a:gridCol w="1326615">
                      <a:extLst>
                        <a:ext uri="{9D8B030D-6E8A-4147-A177-3AD203B41FA5}">
                          <a16:colId xmlns:a16="http://schemas.microsoft.com/office/drawing/2014/main" val="3974139007"/>
                        </a:ext>
                      </a:extLst>
                    </a:gridCol>
                    <a:gridCol w="3648192">
                      <a:extLst>
                        <a:ext uri="{9D8B030D-6E8A-4147-A177-3AD203B41FA5}">
                          <a16:colId xmlns:a16="http://schemas.microsoft.com/office/drawing/2014/main" val="4026435579"/>
                        </a:ext>
                      </a:extLst>
                    </a:gridCol>
                    <a:gridCol w="1077875">
                      <a:extLst>
                        <a:ext uri="{9D8B030D-6E8A-4147-A177-3AD203B41FA5}">
                          <a16:colId xmlns:a16="http://schemas.microsoft.com/office/drawing/2014/main" val="3704634905"/>
                        </a:ext>
                      </a:extLst>
                    </a:gridCol>
                    <a:gridCol w="828251">
                      <a:extLst>
                        <a:ext uri="{9D8B030D-6E8A-4147-A177-3AD203B41FA5}">
                          <a16:colId xmlns:a16="http://schemas.microsoft.com/office/drawing/2014/main" val="2536384760"/>
                        </a:ext>
                      </a:extLst>
                    </a:gridCol>
                  </a:tblGrid>
                  <a:tr h="25925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C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v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t(c)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f(c) </a:t>
                          </a:r>
                          <a:endPara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8443105"/>
                      </a:ext>
                    </a:extLst>
                  </a:tr>
                  <a:tr h="2592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104762" r="-520183" b="-157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104762" r="-79096" b="-1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5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869800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245714" r="-520183" b="-179428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245714" r="-79096" b="-17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4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11880816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459" t="-336111" r="-520183" b="-16444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858" marR="10858" marT="9525" marB="0" anchor="ctr">
                        <a:blipFill>
                          <a:blip r:embed="rId2"/>
                          <a:stretch>
                            <a:fillRect l="-585311" t="-336111" r="-79096" b="-1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1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9945824"/>
                      </a:ext>
                    </a:extLst>
                  </a:tr>
                  <a:tr h="1771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r>
                            <a:rPr lang="de-DE" sz="11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858" marR="1085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861944"/>
                      </a:ext>
                    </a:extLst>
                  </a:tr>
                  <a:tr h="21528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531429" r="-520183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531429" r="-79096" b="-1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18958757"/>
                      </a:ext>
                    </a:extLst>
                  </a:tr>
                  <a:tr h="2053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650000" r="-520183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650000" r="-79096" b="-1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61571200"/>
                      </a:ext>
                    </a:extLst>
                  </a:tr>
                  <a:tr h="205322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952345"/>
                      </a:ext>
                    </a:extLst>
                  </a:tr>
                  <a:tr h="5615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14130" r="-5201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14130" r="-52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14130" r="-7909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52375599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322881" r="-520183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322881" r="-52922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322881" r="-79096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0909673"/>
                      </a:ext>
                    </a:extLst>
                  </a:tr>
                  <a:tr h="186265">
                    <a:tc gridSpan="5"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1" u="none" strike="noStrike" dirty="0">
                              <a:effectLst/>
                              <a:latin typeface="+mn-lt"/>
                            </a:rPr>
                            <a:t>•••</a:t>
                          </a:r>
                          <a:endPara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968" marR="10968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15433"/>
                      </a:ext>
                    </a:extLst>
                  </a:tr>
                  <a:tr h="13259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459" t="-242661" r="-52018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10968" marR="10968" marT="9525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72955" t="-242661" r="-5292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968" marR="10968" marT="9525" marB="0" anchor="ctr">
                        <a:blipFill>
                          <a:blip r:embed="rId2"/>
                          <a:stretch>
                            <a:fillRect l="-585311" t="-242661" r="-790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de-DE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</a:t>
                          </a:r>
                        </a:p>
                      </a:txBody>
                      <a:tcPr marL="10968" marR="109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514165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</a:t>
            </a:r>
            <a:r>
              <a:rPr lang="de-DE" dirty="0" err="1"/>
              <a:t>ät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042652" y="5059671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: abgerundete Ecken 11"/>
              <p:cNvSpPr/>
              <p:nvPr/>
            </p:nvSpPr>
            <p:spPr bwMode="auto">
              <a:xfrm>
                <a:off x="872151" y="4149081"/>
                <a:ext cx="7399698" cy="1800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Rechteck: abgerundete Eck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151" y="4149081"/>
                <a:ext cx="7399698" cy="1800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45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=1}→0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Die </a:t>
                </a:r>
                <a:r>
                  <a:rPr lang="en-US" dirty="0" err="1">
                    <a:ea typeface="Cambria Math" panose="02040503050406030204" pitchFamily="18" charset="0"/>
                  </a:rPr>
                  <a:t>charakteristische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Funktion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gibt</a:t>
                </a:r>
                <a:r>
                  <a:rPr lang="en-US" dirty="0">
                    <a:ea typeface="Cambria Math" panose="02040503050406030204" pitchFamily="18" charset="0"/>
                  </a:rPr>
                  <a:t> die </a:t>
                </a:r>
                <a:r>
                  <a:rPr lang="en-US" b="1" dirty="0">
                    <a:ea typeface="Cambria Math" panose="02040503050406030204" pitchFamily="18" charset="0"/>
                  </a:rPr>
                  <a:t>Payoffs </a:t>
                </a:r>
                <a:r>
                  <a:rPr lang="en-US" b="1" dirty="0" err="1">
                    <a:ea typeface="Cambria Math" panose="02040503050406030204" pitchFamily="18" charset="0"/>
                  </a:rPr>
                  <a:t>für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ea typeface="Cambria Math" panose="02040503050406030204" pitchFamily="18" charset="0"/>
                  </a:rPr>
                  <a:t>bestimmte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ea typeface="Cambria Math" panose="02040503050406030204" pitchFamily="18" charset="0"/>
                  </a:rPr>
                  <a:t>Koalitionen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zwischen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Spielern</a:t>
                </a:r>
                <a:r>
                  <a:rPr lang="en-US" dirty="0">
                    <a:ea typeface="Cambria Math" panose="02040503050406030204" pitchFamily="18" charset="0"/>
                  </a:rPr>
                  <a:t> an.</a:t>
                </a:r>
              </a:p>
              <a:p>
                <a:pPr marL="0" indent="0">
                  <a:buNone/>
                </a:pPr>
                <a:endParaRPr lang="en-US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:r>
                  <a:rPr lang="en-US" dirty="0" err="1">
                    <a:ea typeface="Cambria Math" panose="02040503050406030204" pitchFamily="18" charset="0"/>
                  </a:rPr>
                  <a:t>diesem</a:t>
                </a:r>
                <a:r>
                  <a:rPr lang="en-US" dirty="0">
                    <a:ea typeface="Cambria Math" panose="02040503050406030204" pitchFamily="18" charset="0"/>
                  </a:rPr>
                  <a:t> Fall </a:t>
                </a:r>
                <a:r>
                  <a:rPr lang="en-US" dirty="0" err="1">
                    <a:ea typeface="Cambria Math" panose="02040503050406030204" pitchFamily="18" charset="0"/>
                  </a:rPr>
                  <a:t>ist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sie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abhängig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allein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de-DE" dirty="0">
                    <a:ea typeface="Cambria Math" panose="02040503050406030204" pitchFamily="18" charset="0"/>
                  </a:rPr>
                  <a:t>von der Koalitionsgröße.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Charakteristische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17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endParaRPr lang="en-US" dirty="0"/>
              </a:p>
              <a:p>
                <a:r>
                  <a:rPr lang="en-US" dirty="0"/>
                  <a:t>Eine Auszahlung im Kern ber</a:t>
                </a:r>
                <a:r>
                  <a:rPr lang="de-DE" dirty="0"/>
                  <a:t>ücksichtigt individuelle und kollektive Rationalität.</a:t>
                </a:r>
              </a:p>
              <a:p>
                <a:r>
                  <a:rPr lang="de-DE" dirty="0"/>
                  <a:t>Der Kern kann leer sein oder mehrere Auszahlungen enthalten, in welchem Fall die Lösung des kooperativen Spiels nicht eindeutig ist.</a:t>
                </a:r>
              </a:p>
              <a:p>
                <a:r>
                  <a:rPr lang="en-US" dirty="0"/>
                  <a:t>Eine </a:t>
                </a:r>
                <a:r>
                  <a:rPr lang="en-US" dirty="0" err="1"/>
                  <a:t>Auszahlung</a:t>
                </a:r>
                <a:r>
                  <a:rPr lang="en-US" dirty="0"/>
                  <a:t> </a:t>
                </a:r>
                <a:r>
                  <a:rPr lang="en-US" dirty="0" err="1"/>
                  <a:t>im</a:t>
                </a:r>
                <a:r>
                  <a:rPr lang="en-US" dirty="0"/>
                  <a:t> Kern f</a:t>
                </a:r>
                <a:r>
                  <a:rPr lang="de-DE" dirty="0" err="1"/>
                  <a:t>ührt</a:t>
                </a:r>
                <a:r>
                  <a:rPr lang="de-DE" dirty="0"/>
                  <a:t> zu einer stabilen Koalition.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r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Koalitionen im Kern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80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2,2,2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=0≥0=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=2≥0=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=4≥4=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=3: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=6≥6=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de-DE" dirty="0" err="1"/>
              <a:t>ögliche</a:t>
            </a:r>
            <a:r>
              <a:rPr lang="de-DE" dirty="0"/>
              <a:t> Lösung im Kern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Es muss gelten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Weiterhin</a:t>
                </a:r>
                <a:r>
                  <a:rPr lang="en-US" dirty="0"/>
                  <a:t>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⇔6 −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Analog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≥4 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de-DE" dirty="0" err="1"/>
              <a:t>ösung</a:t>
            </a:r>
            <a:r>
              <a:rPr lang="de-DE" dirty="0"/>
              <a:t> ist eindeutig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17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i="1" dirty="0"/>
                  <a:t>„Berechnen Sie den </a:t>
                </a:r>
                <a:r>
                  <a:rPr lang="de-DE" b="1" i="1" dirty="0"/>
                  <a:t>Shapley-Wert </a:t>
                </a:r>
                <a:r>
                  <a:rPr lang="de-DE" i="1" dirty="0"/>
                  <a:t>für das vorherige Beispiel.</a:t>
                </a:r>
                <a:r>
                  <a:rPr lang="en-US" i="1" dirty="0"/>
                  <a:t>”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Der Shapely-Wert </a:t>
                </a:r>
                <a:r>
                  <a:rPr lang="en-US" dirty="0" err="1"/>
                  <a:t>ist</a:t>
                </a:r>
                <a:r>
                  <a:rPr lang="en-US" dirty="0"/>
                  <a:t> die </a:t>
                </a:r>
                <a:r>
                  <a:rPr lang="en-US" dirty="0" err="1"/>
                  <a:t>Auszahlungsfunktion</a:t>
                </a:r>
                <a:r>
                  <a:rPr lang="en-US" dirty="0"/>
                  <a:t>, die </a:t>
                </a:r>
                <a:r>
                  <a:rPr lang="en-US" dirty="0" err="1"/>
                  <a:t>zu</a:t>
                </a:r>
                <a:r>
                  <a:rPr lang="en-US" dirty="0"/>
                  <a:t> </a:t>
                </a:r>
                <a:r>
                  <a:rPr lang="en-US" dirty="0" err="1"/>
                  <a:t>einer</a:t>
                </a:r>
                <a:r>
                  <a:rPr lang="en-US" dirty="0"/>
                  <a:t> </a:t>
                </a:r>
                <a:r>
                  <a:rPr lang="en-US" dirty="0" err="1"/>
                  <a:t>fairen</a:t>
                </a:r>
                <a:r>
                  <a:rPr lang="en-US" dirty="0"/>
                  <a:t> </a:t>
                </a:r>
                <a:r>
                  <a:rPr lang="en-US" dirty="0" err="1"/>
                  <a:t>Verteilung</a:t>
                </a:r>
                <a:r>
                  <a:rPr lang="en-US" dirty="0"/>
                  <a:t> f</a:t>
                </a:r>
                <a:r>
                  <a:rPr lang="de-DE" dirty="0" err="1"/>
                  <a:t>ührt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Sie muss jedoch nicht zwingend auch zu einer stabilen großen Koalition führen, da Individualgewinne in anderen Koalitionen höher sein können. 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 r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b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5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(0!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⋅4+4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/>
                  <a:t>Es</a:t>
                </a:r>
                <a:r>
                  <a:rPr lang="en-US" i="1" dirty="0"/>
                  <a:t> gilt </a:t>
                </a:r>
                <a:r>
                  <a:rPr lang="en-US" i="1" dirty="0" err="1"/>
                  <a:t>wg</a:t>
                </a:r>
                <a:r>
                  <a:rPr lang="en-US" i="1" dirty="0"/>
                  <a:t>. </a:t>
                </a:r>
                <a:r>
                  <a:rPr lang="en-US" i="1" dirty="0" err="1"/>
                  <a:t>Symmetrie</a:t>
                </a:r>
                <a:r>
                  <a:rPr lang="en-US" i="1" dirty="0"/>
                  <a:t> der char. </a:t>
                </a:r>
                <a:r>
                  <a:rPr lang="en-US" i="1" dirty="0" err="1"/>
                  <a:t>Funktion</a:t>
                </a:r>
                <a:r>
                  <a:rPr lang="en-US" i="1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=(2,2,2)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Auszahlung</a:t>
                </a:r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a) also </a:t>
                </a:r>
                <a:r>
                  <a:rPr lang="en-US" b="1" dirty="0"/>
                  <a:t>fair (Shapley)</a:t>
                </a:r>
                <a:r>
                  <a:rPr lang="en-US" dirty="0"/>
                  <a:t> und </a:t>
                </a:r>
                <a:r>
                  <a:rPr lang="en-US" b="1" dirty="0" err="1"/>
                  <a:t>stabil</a:t>
                </a:r>
                <a:r>
                  <a:rPr lang="en-US" b="1" dirty="0"/>
                  <a:t> (</a:t>
                </a:r>
                <a:r>
                  <a:rPr lang="en-US" b="1" dirty="0" err="1"/>
                  <a:t>im</a:t>
                </a:r>
                <a:r>
                  <a:rPr lang="en-US" b="1" dirty="0"/>
                  <a:t> Kern)</a:t>
                </a:r>
                <a:r>
                  <a:rPr lang="en-US" dirty="0"/>
                  <a:t>.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b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374284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7F7F7F"/>
      </a:folHlink>
    </a:clrScheme>
    <a:fontScheme name="OrganicComputing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cComputing_Presentation.potx" id="{A2B67389-A6CA-4145-96AE-6FAFD96A432E}" vid="{955E4ECC-6B9E-4158-8979-BE537618599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OrganicComputing_Presentation</Template>
  <TotalTime>0</TotalTime>
  <Words>3087</Words>
  <Application>Microsoft Office PowerPoint</Application>
  <PresentationFormat>Bildschirmpräsentation (4:3)</PresentationFormat>
  <Paragraphs>684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Cambria Math</vt:lpstr>
      <vt:lpstr>Century Gothic</vt:lpstr>
      <vt:lpstr>Wingdings</vt:lpstr>
      <vt:lpstr>Leere Präsentation</vt:lpstr>
      <vt:lpstr>SOAS – Blatt 7 Aufgabe 2</vt:lpstr>
      <vt:lpstr>Kern und Koalitionen</vt:lpstr>
      <vt:lpstr>Aufgabe 2 a)</vt:lpstr>
      <vt:lpstr>Charakteristische Funktion</vt:lpstr>
      <vt:lpstr>Koalitionen im Kern</vt:lpstr>
      <vt:lpstr>Mögliche Lösung im Kern</vt:lpstr>
      <vt:lpstr>Lösung ist eindeutig</vt:lpstr>
      <vt:lpstr>Aufgabe 2 b)</vt:lpstr>
      <vt:lpstr>Aufgabe 2 b)</vt:lpstr>
      <vt:lpstr>Aufgabe 2 c)</vt:lpstr>
      <vt:lpstr>Charakteristische Funktion</vt:lpstr>
      <vt:lpstr>Shapley-Wert</vt:lpstr>
      <vt:lpstr>Gibt es eine Auszahlung im Kern?</vt:lpstr>
      <vt:lpstr>Gedankenspiel</vt:lpstr>
      <vt:lpstr>Aufgabe 2 d)</vt:lpstr>
      <vt:lpstr>Welche Auszahlungen liegen im Kern?</vt:lpstr>
      <vt:lpstr>Shapley-Wert</vt:lpstr>
      <vt:lpstr>Aufgabe 2 e)</vt:lpstr>
      <vt:lpstr>Koalitionen</vt:lpstr>
      <vt:lpstr>Koalitionen</vt:lpstr>
      <vt:lpstr>Koalitionen</vt:lpstr>
      <vt:lpstr>Koalitionen</vt:lpstr>
      <vt:lpstr>Koalitionen</vt:lpstr>
      <vt:lpstr>Koalitionen</vt:lpstr>
      <vt:lpstr>Dynamische Programmierung (Excel)</vt:lpstr>
      <vt:lpstr>Komplexität</vt:lpstr>
      <vt:lpstr>Koalitionen</vt:lpstr>
      <vt:lpstr>Zerlegungen</vt:lpstr>
      <vt:lpstr>Vergleiche</vt:lpstr>
      <vt:lpstr>Nebenrechnung</vt:lpstr>
      <vt:lpstr>Komplexität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SOAS – Blatt 7 Aufgabe 2</dc:title>
  <dc:creator>Andreas Knote</dc:creator>
  <cp:lastModifiedBy>Andreas Knote</cp:lastModifiedBy>
  <cp:revision>52</cp:revision>
  <dcterms:created xsi:type="dcterms:W3CDTF">2016-12-08T11:58:52Z</dcterms:created>
  <dcterms:modified xsi:type="dcterms:W3CDTF">2016-12-09T10:37:49Z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