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A1A2A3"/>
    <a:srgbClr val="6D6E71"/>
    <a:srgbClr val="7C7D7F"/>
    <a:srgbClr val="0087C1"/>
    <a:srgbClr val="00AECF"/>
    <a:srgbClr val="D4002D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037" autoAdjust="0"/>
  </p:normalViewPr>
  <p:slideViewPr>
    <p:cSldViewPr>
      <p:cViewPr>
        <p:scale>
          <a:sx n="125" d="100"/>
          <a:sy n="125" d="100"/>
        </p:scale>
        <p:origin x="11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SOAS – Blatt 7 Aufgabe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dirty="0"/>
              <a:t>Andreas Knote</a:t>
            </a:r>
          </a:p>
          <a:p>
            <a:pPr lvl="0"/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pPr lvl="0"/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WS 16</a:t>
            </a:r>
            <a:r>
              <a:rPr lang="en-US" dirty="0"/>
              <a:t>/17</a:t>
            </a:r>
            <a:endParaRPr lang="de-DE" dirty="0"/>
          </a:p>
          <a:p>
            <a:pPr lvl="0"/>
            <a:r>
              <a:rPr lang="de-DE" dirty="0"/>
              <a:t>Selbst</a:t>
            </a:r>
            <a:r>
              <a:rPr lang="en-US" dirty="0"/>
              <a:t>-</a:t>
            </a:r>
            <a:r>
              <a:rPr lang="en-US" dirty="0" err="1"/>
              <a:t>organisierende</a:t>
            </a:r>
            <a:r>
              <a:rPr lang="en-US" dirty="0"/>
              <a:t>, adaptive </a:t>
            </a:r>
            <a:r>
              <a:rPr lang="en-US" dirty="0" err="1"/>
              <a:t>Systeme</a:t>
            </a:r>
            <a:endParaRPr lang="en-US" dirty="0"/>
          </a:p>
          <a:p>
            <a:pPr lvl="0"/>
            <a:r>
              <a:rPr lang="en-US" dirty="0" err="1"/>
              <a:t>Universit</a:t>
            </a:r>
            <a:r>
              <a:rPr lang="de-DE" dirty="0" err="1"/>
              <a:t>ät</a:t>
            </a:r>
            <a:r>
              <a:rPr lang="en-US" dirty="0"/>
              <a:t> Augsburg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=2}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Charakteristische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⋅2⋅0+2⋅1⋅1⋅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+2⋅1⋅(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Payoff der </a:t>
                </a:r>
                <a:r>
                  <a:rPr lang="en-US" dirty="0" err="1"/>
                  <a:t>gro</a:t>
                </a:r>
                <a:r>
                  <a:rPr lang="de-DE" dirty="0" err="1"/>
                  <a:t>ßen</a:t>
                </a:r>
                <a:r>
                  <a:rPr lang="de-DE" dirty="0"/>
                  <a:t> Koalition wird fair aufgeteilt, ist jedoch nicht stabil, denn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de-DE" dirty="0"/>
                  <a:t> liegt nicht im Kern: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=2:      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Shapley-Wert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02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für ein beliebiges, festes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de-DE" dirty="0"/>
                  <a:t> für beliebige, feste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3" t="-24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Auszahlung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Kern?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3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Gegeben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/>
                  <a:t>, mit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&gt;= 0.8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𝐼𝐼𝐼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 0.8</m:t>
                      </m:r>
                      <m:r>
                        <a:rPr lang="en-US" dirty="0"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≤0.2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≤0.2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err="1">
                    <a:sym typeface="Wingdings" panose="05000000000000000000" pitchFamily="2" charset="2"/>
                  </a:rPr>
                  <a:t>Daraus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folgt</a:t>
                </a:r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&lt;= 0.6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Gedankenspiel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Gewitterblitz 6"/>
          <p:cNvSpPr/>
          <p:nvPr/>
        </p:nvSpPr>
        <p:spPr bwMode="auto">
          <a:xfrm>
            <a:off x="4391980" y="5013176"/>
            <a:ext cx="360040" cy="5040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89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„Nehmen Sie an, dass Koalitionen aus einem Kapitalisten (c) und zwei Arbeitern (w1 und w2) gebildet werden.</a:t>
                </a:r>
              </a:p>
              <a:p>
                <a:pPr marL="0" indent="0">
                  <a:buNone/>
                </a:pPr>
                <a:r>
                  <a:rPr lang="de-DE" i="1" dirty="0"/>
                  <a:t>Um produktiv zu werden, muss eine </a:t>
                </a:r>
                <a:r>
                  <a:rPr lang="de-DE" b="1" i="1" dirty="0"/>
                  <a:t>Mischung aus Arbeitern und Kapitalisten</a:t>
                </a:r>
                <a:r>
                  <a:rPr lang="de-DE" i="1" dirty="0"/>
                  <a:t> gewählt werden (nur Kapitalist oder nur Arbeiter ergibt Wert 0).“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Charakteristische</a:t>
                </a:r>
                <a:r>
                  <a:rPr lang="en-US" dirty="0"/>
                  <a:t> </a:t>
                </a:r>
                <a:r>
                  <a:rPr lang="en-US" dirty="0" err="1"/>
                  <a:t>Funktion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 2 d)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91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08912" cy="4680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</m:oMath>
                </a14:m>
                <a:r>
                  <a:rPr lang="de-DE" dirty="0"/>
                  <a:t> 		liegt im Kern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2.5,0.5,1</m:t>
                        </m:r>
                      </m:e>
                    </m:d>
                  </m:oMath>
                </a14:m>
                <a:r>
                  <a:rPr lang="de-DE" dirty="0"/>
                  <a:t> 	liegt im Kern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4,0,0</m:t>
                        </m:r>
                      </m:e>
                    </m:d>
                  </m:oMath>
                </a14:m>
                <a:r>
                  <a:rPr lang="de-DE" dirty="0"/>
                  <a:t> 		liegt im Kern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08912" cy="4680520"/>
              </a:xfrm>
              <a:blipFill>
                <a:blip r:embed="rId2"/>
                <a:stretch>
                  <a:fillRect l="-743" t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Auszahlungen</a:t>
            </a:r>
            <a:r>
              <a:rPr lang="en-US" dirty="0"/>
              <a:t> </a:t>
            </a:r>
            <a:r>
              <a:rPr lang="en-US" dirty="0" err="1"/>
              <a:t>liegen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Kern?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Smiley 6"/>
          <p:cNvSpPr/>
          <p:nvPr/>
        </p:nvSpPr>
        <p:spPr bwMode="auto">
          <a:xfrm>
            <a:off x="2996730" y="1364580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Smiley 7"/>
          <p:cNvSpPr/>
          <p:nvPr/>
        </p:nvSpPr>
        <p:spPr bwMode="auto">
          <a:xfrm>
            <a:off x="2992586" y="1754359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Smiley 8"/>
          <p:cNvSpPr/>
          <p:nvPr/>
        </p:nvSpPr>
        <p:spPr bwMode="auto">
          <a:xfrm>
            <a:off x="2992586" y="2146474"/>
            <a:ext cx="176934" cy="176934"/>
          </a:xfrm>
          <a:prstGeom prst="smileyF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03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⋅1⋅1⋅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1⋅1⋅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1⋅1⋅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4−0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Shapley-Wert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796136" y="220486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204864"/>
                <a:ext cx="165618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796136" y="2512641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12641"/>
                <a:ext cx="1656184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5580112" y="4633391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633391"/>
                <a:ext cx="1656184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580112" y="4941168"/>
                <a:ext cx="165618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41168"/>
                <a:ext cx="1656184" cy="325089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580112" y="4299483"/>
                <a:ext cx="1656184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299483"/>
                <a:ext cx="1656184" cy="325089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796136" y="1888268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8268"/>
                <a:ext cx="16561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539345" y="3965575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5" y="3965575"/>
                <a:ext cx="16561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 und </a:t>
            </a:r>
            <a:r>
              <a:rPr lang="en-GB" dirty="0" err="1"/>
              <a:t>Koalitionen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34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„Ein Projekt wird mit Leistungspunkten bewertet. Studentinnen und Studenten können in 3-er Teams zusammenarbeiten und erhalten Punkte als Gruppe, die sie danach beliebig aufeinander verteilen können. </a:t>
            </a:r>
          </a:p>
          <a:p>
            <a:pPr marL="0" indent="0">
              <a:buNone/>
            </a:pPr>
            <a:r>
              <a:rPr lang="de-DE" i="1" dirty="0"/>
              <a:t>Je eine Person kann keine Punkte erwirtschaften, je 2 schaffen  4 LP und alle zusammen 6 LP.</a:t>
            </a:r>
          </a:p>
          <a:p>
            <a:pPr marL="0" indent="0">
              <a:buNone/>
            </a:pPr>
            <a:r>
              <a:rPr lang="de-DE" i="1" dirty="0"/>
              <a:t>Geben Sie wiederum die </a:t>
            </a:r>
            <a:r>
              <a:rPr lang="de-DE" b="1" i="1" dirty="0"/>
              <a:t>charakteristische Funktion</a:t>
            </a:r>
            <a:r>
              <a:rPr lang="de-DE" i="1" dirty="0"/>
              <a:t> an und bestimmen </a:t>
            </a:r>
            <a:r>
              <a:rPr lang="de-DE" b="1" i="1" dirty="0"/>
              <a:t>eine Auszahlung im Kern</a:t>
            </a:r>
            <a:r>
              <a:rPr lang="de-DE" i="1" dirty="0"/>
              <a:t>.“</a:t>
            </a:r>
            <a:endParaRPr lang="en-GB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2 a)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3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=1}→0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Die </a:t>
                </a:r>
                <a:r>
                  <a:rPr lang="en-US" dirty="0" err="1">
                    <a:ea typeface="Cambria Math" panose="02040503050406030204" pitchFamily="18" charset="0"/>
                  </a:rPr>
                  <a:t>charakteristische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Funktion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gibt</a:t>
                </a:r>
                <a:r>
                  <a:rPr lang="en-US" dirty="0">
                    <a:ea typeface="Cambria Math" panose="02040503050406030204" pitchFamily="18" charset="0"/>
                  </a:rPr>
                  <a:t> die </a:t>
                </a:r>
                <a:r>
                  <a:rPr lang="en-US" b="1" dirty="0">
                    <a:ea typeface="Cambria Math" panose="02040503050406030204" pitchFamily="18" charset="0"/>
                  </a:rPr>
                  <a:t>Payoffs </a:t>
                </a:r>
                <a:r>
                  <a:rPr lang="en-US" b="1" dirty="0" err="1">
                    <a:ea typeface="Cambria Math" panose="02040503050406030204" pitchFamily="18" charset="0"/>
                  </a:rPr>
                  <a:t>für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ea typeface="Cambria Math" panose="02040503050406030204" pitchFamily="18" charset="0"/>
                  </a:rPr>
                  <a:t>bestimmte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ea typeface="Cambria Math" panose="02040503050406030204" pitchFamily="18" charset="0"/>
                  </a:rPr>
                  <a:t>Koalitionen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zwischen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Spielern</a:t>
                </a:r>
                <a:r>
                  <a:rPr lang="en-US" dirty="0">
                    <a:ea typeface="Cambria Math" panose="02040503050406030204" pitchFamily="18" charset="0"/>
                  </a:rPr>
                  <a:t> an.</a:t>
                </a:r>
              </a:p>
              <a:p>
                <a:pPr marL="0" indent="0">
                  <a:buNone/>
                </a:pP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:r>
                  <a:rPr lang="en-US" dirty="0" err="1">
                    <a:ea typeface="Cambria Math" panose="02040503050406030204" pitchFamily="18" charset="0"/>
                  </a:rPr>
                  <a:t>diesem</a:t>
                </a:r>
                <a:r>
                  <a:rPr lang="en-US" dirty="0">
                    <a:ea typeface="Cambria Math" panose="02040503050406030204" pitchFamily="18" charset="0"/>
                  </a:rPr>
                  <a:t> Fall </a:t>
                </a:r>
                <a:r>
                  <a:rPr lang="en-US" dirty="0" err="1">
                    <a:ea typeface="Cambria Math" panose="02040503050406030204" pitchFamily="18" charset="0"/>
                  </a:rPr>
                  <a:t>ist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sie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abhängig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allein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ea typeface="Cambria Math" panose="02040503050406030204" pitchFamily="18" charset="0"/>
                  </a:rPr>
                  <a:t>von der Koalitionsgröße.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Charakteristische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  <a:p>
                <a:r>
                  <a:rPr lang="en-US" dirty="0"/>
                  <a:t>Eine Auszahlung im Kern ber</a:t>
                </a:r>
                <a:r>
                  <a:rPr lang="de-DE" dirty="0"/>
                  <a:t>ücksichtigt individuelle und kollektive Rationalität.</a:t>
                </a:r>
              </a:p>
              <a:p>
                <a:r>
                  <a:rPr lang="de-DE" dirty="0"/>
                  <a:t>Der Kern kann leer sein oder mehrere Auszahlungen enthalten, in welchem Fall die Lösung des kooperativen Spiels nicht eindeutig ist.</a:t>
                </a:r>
              </a:p>
              <a:p>
                <a:r>
                  <a:rPr lang="en-US" dirty="0"/>
                  <a:t>Eine </a:t>
                </a:r>
                <a:r>
                  <a:rPr lang="en-US" dirty="0" err="1"/>
                  <a:t>Auszahlung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 f</a:t>
                </a:r>
                <a:r>
                  <a:rPr lang="de-DE" dirty="0" err="1"/>
                  <a:t>ührt</a:t>
                </a:r>
                <a:r>
                  <a:rPr lang="de-DE" dirty="0"/>
                  <a:t> zu einer stabilen Koalition.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Koalitionen im Kern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80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2,2,2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de-DE" dirty="0" err="1"/>
              <a:t>ögliche</a:t>
            </a:r>
            <a:r>
              <a:rPr lang="de-DE" dirty="0"/>
              <a:t> Lösung im Kern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„Berechnen Sie den </a:t>
                </a:r>
                <a:r>
                  <a:rPr lang="de-DE" b="1" i="1" dirty="0"/>
                  <a:t>Shapley-Wert </a:t>
                </a:r>
                <a:r>
                  <a:rPr lang="de-DE" i="1" dirty="0"/>
                  <a:t>für das vorherige Beispiel.</a:t>
                </a:r>
                <a:r>
                  <a:rPr lang="en-US" i="1" dirty="0"/>
                  <a:t>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Der Shapely-Wert </a:t>
                </a:r>
                <a:r>
                  <a:rPr lang="en-US" dirty="0" err="1"/>
                  <a:t>ist</a:t>
                </a:r>
                <a:r>
                  <a:rPr lang="en-US" dirty="0"/>
                  <a:t> die </a:t>
                </a:r>
                <a:r>
                  <a:rPr lang="en-US" dirty="0" err="1"/>
                  <a:t>Auszahlungsfunktion</a:t>
                </a:r>
                <a:r>
                  <a:rPr lang="en-US" dirty="0"/>
                  <a:t>, die </a:t>
                </a:r>
                <a:r>
                  <a:rPr lang="en-US" dirty="0" err="1"/>
                  <a:t>zu</a:t>
                </a:r>
                <a:r>
                  <a:rPr lang="en-US" dirty="0"/>
                  <a:t> </a:t>
                </a:r>
                <a:r>
                  <a:rPr lang="en-US" dirty="0" err="1"/>
                  <a:t>einer</a:t>
                </a:r>
                <a:r>
                  <a:rPr lang="en-US" dirty="0"/>
                  <a:t> </a:t>
                </a:r>
                <a:r>
                  <a:rPr lang="en-US" dirty="0" err="1"/>
                  <a:t>fairen</a:t>
                </a:r>
                <a:r>
                  <a:rPr lang="en-US" dirty="0"/>
                  <a:t> </a:t>
                </a:r>
                <a:r>
                  <a:rPr lang="en-US" dirty="0" err="1"/>
                  <a:t>Verteilung</a:t>
                </a:r>
                <a:r>
                  <a:rPr lang="en-US" dirty="0"/>
                  <a:t> f</a:t>
                </a:r>
                <a:r>
                  <a:rPr lang="de-DE" dirty="0" err="1"/>
                  <a:t>ührt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Sie muss jedoch nicht zwingend auch zu einer stabilen großen Koalition führen, da Individualgewinne in anderen Koalitionen höher sein können. 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b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5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(0!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⋅4+4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2</a:t>
                </a:r>
              </a:p>
              <a:p>
                <a:pPr/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/>
                  <a:t>Es</a:t>
                </a:r>
                <a:r>
                  <a:rPr lang="en-US" i="1" dirty="0"/>
                  <a:t> gilt </a:t>
                </a:r>
                <a:r>
                  <a:rPr lang="en-US" i="1" dirty="0" err="1"/>
                  <a:t>wg</a:t>
                </a:r>
                <a:r>
                  <a:rPr lang="en-US" i="1" dirty="0"/>
                  <a:t>. </a:t>
                </a:r>
                <a:r>
                  <a:rPr lang="en-US" i="1" dirty="0" err="1"/>
                  <a:t>Symmetrie</a:t>
                </a:r>
                <a:r>
                  <a:rPr lang="en-US" i="1" dirty="0"/>
                  <a:t> der char. </a:t>
                </a:r>
                <a:r>
                  <a:rPr lang="en-US" i="1" dirty="0" err="1"/>
                  <a:t>Funktion</a:t>
                </a:r>
                <a:r>
                  <a:rPr lang="en-US" i="1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=(2,2,2)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Auszahlung</a:t>
                </a:r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a) also </a:t>
                </a:r>
                <a:r>
                  <a:rPr lang="en-US" b="1" dirty="0"/>
                  <a:t>fair (Shapley)</a:t>
                </a:r>
                <a:r>
                  <a:rPr lang="en-US" dirty="0"/>
                  <a:t> und </a:t>
                </a:r>
                <a:r>
                  <a:rPr lang="en-US" b="1" dirty="0" err="1"/>
                  <a:t>stabil</a:t>
                </a:r>
                <a:r>
                  <a:rPr lang="en-US" b="1" dirty="0"/>
                  <a:t> (</a:t>
                </a:r>
                <a:r>
                  <a:rPr lang="en-US" b="1" dirty="0" err="1"/>
                  <a:t>im</a:t>
                </a:r>
                <a:r>
                  <a:rPr lang="en-US" b="1" dirty="0"/>
                  <a:t> Kern)</a:t>
                </a:r>
                <a:r>
                  <a:rPr lang="en-US" dirty="0"/>
                  <a:t>.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b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3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“</a:t>
                </a:r>
                <a:r>
                  <a:rPr lang="de-DE" i="1" dirty="0"/>
                  <a:t>Nehmen Sie an, 3 Agenten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= {1,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2, 3}) </m:t>
                    </m:r>
                  </m:oMath>
                </a14:m>
                <a:r>
                  <a:rPr lang="de-DE" i="1" dirty="0"/>
                  <a:t>können gemeinsam 100% Werbereichweite erreichen, je 2 schaffen 80% und einer alleine 0%. </a:t>
                </a:r>
              </a:p>
              <a:p>
                <a:pPr marL="0" indent="0">
                  <a:buNone/>
                </a:pPr>
                <a:r>
                  <a:rPr lang="de-DE" i="1" dirty="0"/>
                  <a:t>Es sei ein bestimmter Betrag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 Euro bei 100% Reichweite erreichbar (der Wert der großen Koalition). </a:t>
                </a:r>
              </a:p>
              <a:p>
                <a:pPr marL="0" indent="0">
                  <a:buNone/>
                </a:pPr>
                <a:r>
                  <a:rPr lang="de-DE" i="1" dirty="0"/>
                  <a:t>Auszuzahlen ist ein relativer Anteil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, also Werte zwischen 0 und 1 für alle Agenten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i="1" dirty="0"/>
                  <a:t>.</a:t>
                </a:r>
              </a:p>
              <a:p>
                <a:pPr marL="0" indent="0">
                  <a:buNone/>
                </a:pPr>
                <a:r>
                  <a:rPr lang="de-DE" b="1" i="1" dirty="0"/>
                  <a:t>Formalisieren Sie diese Situation</a:t>
                </a:r>
                <a:r>
                  <a:rPr lang="de-DE" i="1" dirty="0"/>
                  <a:t> mittels der </a:t>
                </a:r>
                <a:r>
                  <a:rPr lang="de-DE" b="1" i="1" dirty="0"/>
                  <a:t>charakteristischen Funktion</a:t>
                </a:r>
                <a:r>
                  <a:rPr lang="de-DE" i="1" dirty="0"/>
                  <a:t> und geben sie </a:t>
                </a:r>
                <a:r>
                  <a:rPr lang="de-DE" b="1" i="1" dirty="0"/>
                  <a:t>eine Auszahlung</a:t>
                </a:r>
                <a:r>
                  <a:rPr lang="de-DE" i="1" dirty="0"/>
                  <a:t> (also einen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i="1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i="1" dirty="0"/>
                  <a:t>) </a:t>
                </a:r>
                <a:r>
                  <a:rPr lang="de-DE" b="1" i="1" dirty="0"/>
                  <a:t>im Kern </a:t>
                </a:r>
                <a:r>
                  <a:rPr lang="de-DE" i="1" dirty="0"/>
                  <a:t>an.“</a:t>
                </a:r>
                <a:endParaRPr lang="de-DE" i="1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7" t="-521" r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 2 c)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08.12.2016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98787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0</TotalTime>
  <Words>1246</Words>
  <Application>Microsoft Office PowerPoint</Application>
  <PresentationFormat>Bildschirmpräsentation (4:3)</PresentationFormat>
  <Paragraphs>149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Cambria Math</vt:lpstr>
      <vt:lpstr>Century Gothic</vt:lpstr>
      <vt:lpstr>Wingdings</vt:lpstr>
      <vt:lpstr>Leere Präsentation</vt:lpstr>
      <vt:lpstr>SOAS – Blatt 7 Aufgabe 2</vt:lpstr>
      <vt:lpstr>Kern und Koalitionen</vt:lpstr>
      <vt:lpstr>Aufgabe 2 a)</vt:lpstr>
      <vt:lpstr>Charakteristische Funktion</vt:lpstr>
      <vt:lpstr>Koalitionen im Kern</vt:lpstr>
      <vt:lpstr>Mögliche Lösung im Kern</vt:lpstr>
      <vt:lpstr>Aufgabe 2 b)</vt:lpstr>
      <vt:lpstr>Aufgabe 2 b)</vt:lpstr>
      <vt:lpstr>Aufgabe 2 c)</vt:lpstr>
      <vt:lpstr>Charakteristische Funktion</vt:lpstr>
      <vt:lpstr>Shapley-Wert</vt:lpstr>
      <vt:lpstr>Gibt es eine Auszahlung im Kern?</vt:lpstr>
      <vt:lpstr>Gedankenspiel</vt:lpstr>
      <vt:lpstr>Aufgabe 2 d)</vt:lpstr>
      <vt:lpstr>Welche Auszahlungen liegen im Kern?</vt:lpstr>
      <vt:lpstr>Shapley-Wert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– Blatt 7 Aufgabe 2</dc:title>
  <dc:creator>Andreas Knote</dc:creator>
  <cp:lastModifiedBy>Andreas Knote</cp:lastModifiedBy>
  <cp:revision>33</cp:revision>
  <dcterms:created xsi:type="dcterms:W3CDTF">2016-12-08T11:58:52Z</dcterms:created>
  <dcterms:modified xsi:type="dcterms:W3CDTF">2016-12-08T14:52:51Z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