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8" r:id="rId3"/>
    <p:sldId id="276" r:id="rId4"/>
    <p:sldId id="274" r:id="rId5"/>
    <p:sldId id="273" r:id="rId6"/>
    <p:sldId id="269" r:id="rId7"/>
    <p:sldId id="275" r:id="rId8"/>
    <p:sldId id="257" r:id="rId9"/>
    <p:sldId id="270" r:id="rId10"/>
    <p:sldId id="271" r:id="rId11"/>
    <p:sldId id="272" r:id="rId12"/>
    <p:sldId id="277" r:id="rId13"/>
    <p:sldId id="278" r:id="rId14"/>
    <p:sldId id="258" r:id="rId15"/>
    <p:sldId id="259" r:id="rId16"/>
    <p:sldId id="260" r:id="rId17"/>
    <p:sldId id="261" r:id="rId18"/>
    <p:sldId id="262" r:id="rId19"/>
    <p:sldId id="263" r:id="rId20"/>
    <p:sldId id="264" r:id="rId21"/>
    <p:sldId id="265" r:id="rId22"/>
    <p:sldId id="266" r:id="rId23"/>
    <p:sldId id="267"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3" autoAdjust="0"/>
    <p:restoredTop sz="94660"/>
  </p:normalViewPr>
  <p:slideViewPr>
    <p:cSldViewPr>
      <p:cViewPr>
        <p:scale>
          <a:sx n="104" d="100"/>
          <a:sy n="104" d="100"/>
        </p:scale>
        <p:origin x="760" y="8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a:t>&lt;B, </a:t>
          </a:r>
          <a:r>
            <a:rPr lang="de-DE" dirty="0" err="1"/>
            <a:t>Dirty</a:t>
          </a:r>
          <a:r>
            <a:rPr lang="de-DE" dirty="0"/>
            <a:t>&gt;</a:t>
          </a:r>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a:solidFill>
                <a:schemeClr val="tx1"/>
              </a:solidFill>
            </a:rPr>
            <a:t>suck</a:t>
          </a:r>
          <a:endParaRPr lang="de-DE" b="1" dirty="0">
            <a:solidFill>
              <a:schemeClr val="tx1"/>
            </a:solidFill>
          </a:endParaRPr>
        </a:p>
      </dgm:t>
    </dgm:pt>
    <dgm:pt modelId="{56218A14-8642-4D38-8F76-8BF28D735A11}">
      <dgm:prSet phldrT="[Text]"/>
      <dgm:spPr/>
      <dgm:t>
        <a:bodyPr/>
        <a:lstStyle/>
        <a:p>
          <a:r>
            <a:rPr lang="de-DE" dirty="0"/>
            <a:t>&lt;</a:t>
          </a:r>
          <a:r>
            <a:rPr lang="de-DE" dirty="0" err="1"/>
            <a:t>B,Clean</a:t>
          </a:r>
          <a:r>
            <a:rPr lang="de-DE" dirty="0"/>
            <a:t>&gt;</a:t>
          </a:r>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a:solidFill>
                <a:schemeClr val="tx1"/>
              </a:solidFill>
            </a:rPr>
            <a:t>move</a:t>
          </a:r>
          <a:endParaRPr lang="de-DE" b="1" dirty="0">
            <a:solidFill>
              <a:schemeClr val="tx1"/>
            </a:solidFill>
          </a:endParaRPr>
        </a:p>
      </dgm:t>
    </dgm:pt>
    <dgm:pt modelId="{88C32C1E-1ADE-4F70-8AE4-A6816042725A}">
      <dgm:prSet phldrT="[Text]"/>
      <dgm:spPr/>
      <dgm:t>
        <a:bodyPr/>
        <a:lstStyle/>
        <a:p>
          <a:r>
            <a:rPr lang="de-DE" dirty="0"/>
            <a:t>&lt;</a:t>
          </a:r>
          <a:r>
            <a:rPr lang="de-DE" dirty="0" err="1"/>
            <a:t>A,Dirty</a:t>
          </a:r>
          <a:r>
            <a:rPr lang="de-DE" dirty="0"/>
            <a:t>&gt;</a:t>
          </a:r>
        </a:p>
      </dgm:t>
    </dgm:pt>
    <dgm:pt modelId="{64F79F7C-FA9B-4935-BB75-87B56980120C}" type="parTrans" cxnId="{471C9214-5C91-471E-A27B-1322839148FF}">
      <dgm:prSet/>
      <dgm:spPr/>
      <dgm:t>
        <a:bodyPr/>
        <a:lstStyle/>
        <a:p>
          <a:endParaRPr lang="de-DE"/>
        </a:p>
      </dgm:t>
    </dgm:pt>
    <dgm:pt modelId="{7E4DC7E4-2253-47F8-AD41-969D12875AB2}" type="sibTrans" cxnId="{471C9214-5C91-471E-A27B-1322839148FF}">
      <dgm:prSet/>
      <dgm:spPr/>
      <dgm:t>
        <a:bodyPr/>
        <a:lstStyle/>
        <a:p>
          <a:r>
            <a:rPr lang="de-DE" b="1" dirty="0" err="1">
              <a:solidFill>
                <a:schemeClr val="tx1"/>
              </a:solidFill>
            </a:rPr>
            <a:t>suck</a:t>
          </a:r>
          <a:endParaRPr lang="de-DE" b="1" dirty="0">
            <a:solidFill>
              <a:schemeClr val="tx1"/>
            </a:solidFill>
          </a:endParaRPr>
        </a:p>
      </dgm:t>
    </dgm:pt>
    <dgm:pt modelId="{4485AF77-7108-4B2B-9E42-943BB05ADD6F}">
      <dgm:prSet phldrT="[Text]"/>
      <dgm:spPr/>
      <dgm:t>
        <a:bodyPr/>
        <a:lstStyle/>
        <a:p>
          <a:r>
            <a:rPr lang="de-DE" dirty="0"/>
            <a:t>&lt;</a:t>
          </a:r>
          <a:r>
            <a:rPr lang="de-DE" dirty="0" err="1"/>
            <a:t>A,Clean</a:t>
          </a:r>
          <a:r>
            <a:rPr lang="de-DE" dirty="0"/>
            <a:t>&gt;</a:t>
          </a:r>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pt>
  </dgm:ptLst>
  <dgm:cxnLst>
    <dgm:cxn modelId="{73699BCC-B175-40D2-806D-9763BB91A420}" type="presOf" srcId="{B3A90080-143B-4040-8468-562B6DED9B2A}" destId="{7454C2B3-B2E0-49CC-96C0-B8082243FBA9}" srcOrd="0" destOrd="0" presId="urn:microsoft.com/office/officeart/2005/8/layout/process1"/>
    <dgm:cxn modelId="{4E508F7C-1D68-44F7-95FB-F481B6CBB88A}" srcId="{6264CDC7-46CE-445D-9486-1B37718405F7}" destId="{7467E980-1C6A-48DB-9B7B-59B6097DAB4D}" srcOrd="0" destOrd="0" parTransId="{061AF63A-EF8E-4C93-8001-A82D11062882}" sibTransId="{28A038E7-7758-4A13-8CCC-E68F88FCEFFE}"/>
    <dgm:cxn modelId="{C654CD16-D37D-4944-A326-69443A18C1CE}" type="presOf" srcId="{4485AF77-7108-4B2B-9E42-943BB05ADD6F}" destId="{20B5FA0A-C41B-4A57-8C14-3429412B6F17}" srcOrd="0" destOrd="0" presId="urn:microsoft.com/office/officeart/2005/8/layout/process1"/>
    <dgm:cxn modelId="{9C71CDAC-9DED-468A-B42E-CF7D920BEACA}" type="presOf" srcId="{6264CDC7-46CE-445D-9486-1B37718405F7}" destId="{918EE5CE-5783-4E50-9F2C-75456EEE0765}" srcOrd="0"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471C9214-5C91-471E-A27B-1322839148FF}" srcId="{6264CDC7-46CE-445D-9486-1B37718405F7}" destId="{88C32C1E-1ADE-4F70-8AE4-A6816042725A}" srcOrd="2" destOrd="0" parTransId="{64F79F7C-FA9B-4935-BB75-87B56980120C}" sibTransId="{7E4DC7E4-2253-47F8-AD41-969D12875AB2}"/>
    <dgm:cxn modelId="{D7707021-A328-430B-BAC8-F839F7C0FEEC}" type="presOf" srcId="{88C32C1E-1ADE-4F70-8AE4-A6816042725A}" destId="{2D6B6135-AA7D-4632-B27F-2063215F2254}" srcOrd="0" destOrd="0" presId="urn:microsoft.com/office/officeart/2005/8/layout/process1"/>
    <dgm:cxn modelId="{2D643924-5926-4E45-A248-8541E866D5A2}" type="presOf" srcId="{7467E980-1C6A-48DB-9B7B-59B6097DAB4D}" destId="{045C3444-9DAA-4633-BEAB-0856CCE8EFBB}" srcOrd="0" destOrd="0" presId="urn:microsoft.com/office/officeart/2005/8/layout/process1"/>
    <dgm:cxn modelId="{1C9EE295-651F-402C-9B97-CE24C1FAEBFF}" srcId="{6264CDC7-46CE-445D-9486-1B37718405F7}" destId="{56218A14-8642-4D38-8F76-8BF28D735A11}" srcOrd="1" destOrd="0" parTransId="{FFF8ABD1-5D1F-4CD4-B1D0-66F9A6C7F15D}" sibTransId="{B3A90080-143B-4040-8468-562B6DED9B2A}"/>
    <dgm:cxn modelId="{68805E52-A600-4730-8B5D-15E4A8E18AE2}" type="presOf" srcId="{56218A14-8642-4D38-8F76-8BF28D735A11}" destId="{5E3BF739-7E5C-4D9C-8877-27399B55CBEC}" srcOrd="0" destOrd="0" presId="urn:microsoft.com/office/officeart/2005/8/layout/process1"/>
    <dgm:cxn modelId="{1208DF18-DEFC-40ED-9EC7-F3746DC61547}" type="presOf" srcId="{B3A90080-143B-4040-8468-562B6DED9B2A}" destId="{D2D43484-9D9D-49BD-BFDD-379B72C813A2}" srcOrd="1" destOrd="0" presId="urn:microsoft.com/office/officeart/2005/8/layout/process1"/>
    <dgm:cxn modelId="{FF87F68F-EB43-4161-8F21-AFE3ACD68EC6}" type="presOf" srcId="{7E4DC7E4-2253-47F8-AD41-969D12875AB2}" destId="{221391C1-D694-4BAF-9D4B-5D20B37CA5F1}" srcOrd="1" destOrd="0" presId="urn:microsoft.com/office/officeart/2005/8/layout/process1"/>
    <dgm:cxn modelId="{1EFD7DF8-C128-4D74-B2B8-7A32BAF179E6}" type="presOf" srcId="{28A038E7-7758-4A13-8CCC-E68F88FCEFFE}" destId="{B43D341F-9DBC-4177-888B-B16CB0ADE468}" srcOrd="0" destOrd="0" presId="urn:microsoft.com/office/officeart/2005/8/layout/process1"/>
    <dgm:cxn modelId="{DD7D279C-DE77-49A0-9516-DB28E75BD79B}" type="presOf" srcId="{28A038E7-7758-4A13-8CCC-E68F88FCEFFE}" destId="{68D17D0E-4B3F-434E-B35D-8226FF6709CB}" srcOrd="1" destOrd="0" presId="urn:microsoft.com/office/officeart/2005/8/layout/process1"/>
    <dgm:cxn modelId="{2031F2D6-11AF-4068-87E6-96EC8DB421C9}" type="presOf" srcId="{7E4DC7E4-2253-47F8-AD41-969D12875AB2}" destId="{2CB81FA3-8F4F-4385-8B53-D3237F7B738A}" srcOrd="0" destOrd="0" presId="urn:microsoft.com/office/officeart/2005/8/layout/process1"/>
    <dgm:cxn modelId="{EE94DA03-ED10-4B74-B100-440518B49B3F}" type="presParOf" srcId="{918EE5CE-5783-4E50-9F2C-75456EEE0765}" destId="{045C3444-9DAA-4633-BEAB-0856CCE8EFBB}" srcOrd="0" destOrd="0" presId="urn:microsoft.com/office/officeart/2005/8/layout/process1"/>
    <dgm:cxn modelId="{D998F92D-D712-4AD4-8A7B-CC5CA3346684}" type="presParOf" srcId="{918EE5CE-5783-4E50-9F2C-75456EEE0765}" destId="{B43D341F-9DBC-4177-888B-B16CB0ADE468}" srcOrd="1" destOrd="0" presId="urn:microsoft.com/office/officeart/2005/8/layout/process1"/>
    <dgm:cxn modelId="{76B1D6FD-9267-4B0E-988B-77BEFABE1472}" type="presParOf" srcId="{B43D341F-9DBC-4177-888B-B16CB0ADE468}" destId="{68D17D0E-4B3F-434E-B35D-8226FF6709CB}" srcOrd="0" destOrd="0" presId="urn:microsoft.com/office/officeart/2005/8/layout/process1"/>
    <dgm:cxn modelId="{D9AAC585-18B7-4409-BDC7-058771607BD0}" type="presParOf" srcId="{918EE5CE-5783-4E50-9F2C-75456EEE0765}" destId="{5E3BF739-7E5C-4D9C-8877-27399B55CBEC}" srcOrd="2" destOrd="0" presId="urn:microsoft.com/office/officeart/2005/8/layout/process1"/>
    <dgm:cxn modelId="{58C5F158-8499-4DEF-BE47-F3895121916B}" type="presParOf" srcId="{918EE5CE-5783-4E50-9F2C-75456EEE0765}" destId="{7454C2B3-B2E0-49CC-96C0-B8082243FBA9}" srcOrd="3" destOrd="0" presId="urn:microsoft.com/office/officeart/2005/8/layout/process1"/>
    <dgm:cxn modelId="{AAC4B86B-CA7E-4020-8683-5237EB2A7C4A}" type="presParOf" srcId="{7454C2B3-B2E0-49CC-96C0-B8082243FBA9}" destId="{D2D43484-9D9D-49BD-BFDD-379B72C813A2}" srcOrd="0" destOrd="0" presId="urn:microsoft.com/office/officeart/2005/8/layout/process1"/>
    <dgm:cxn modelId="{36E4DEA2-932D-4E12-A39F-DB6181F42894}" type="presParOf" srcId="{918EE5CE-5783-4E50-9F2C-75456EEE0765}" destId="{2D6B6135-AA7D-4632-B27F-2063215F2254}" srcOrd="4" destOrd="0" presId="urn:microsoft.com/office/officeart/2005/8/layout/process1"/>
    <dgm:cxn modelId="{4EE05AEC-7A40-464B-B37B-CB617FCE1BC7}" type="presParOf" srcId="{918EE5CE-5783-4E50-9F2C-75456EEE0765}" destId="{2CB81FA3-8F4F-4385-8B53-D3237F7B738A}" srcOrd="5" destOrd="0" presId="urn:microsoft.com/office/officeart/2005/8/layout/process1"/>
    <dgm:cxn modelId="{04CE8EA3-D7C0-431D-A135-0D41C10AA485}" type="presParOf" srcId="{2CB81FA3-8F4F-4385-8B53-D3237F7B738A}" destId="{221391C1-D694-4BAF-9D4B-5D20B37CA5F1}" srcOrd="0" destOrd="0" presId="urn:microsoft.com/office/officeart/2005/8/layout/process1"/>
    <dgm:cxn modelId="{A858C38A-DBB4-484A-855F-E8E459619973}"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a:t>&lt;</a:t>
          </a:r>
          <a:r>
            <a:rPr lang="de-DE" dirty="0" err="1"/>
            <a:t>A,Clean</a:t>
          </a:r>
          <a:r>
            <a:rPr lang="de-DE" dirty="0"/>
            <a:t>&gt;</a:t>
          </a:r>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a:solidFill>
                <a:schemeClr val="tx1"/>
              </a:solidFill>
            </a:rPr>
            <a:t>move</a:t>
          </a:r>
          <a:endParaRPr lang="de-DE" b="1" dirty="0">
            <a:solidFill>
              <a:schemeClr val="tx1"/>
            </a:solidFill>
          </a:endParaRPr>
        </a:p>
      </dgm:t>
    </dgm:pt>
    <dgm:pt modelId="{56218A14-8642-4D38-8F76-8BF28D735A11}">
      <dgm:prSet phldrT="[Text]"/>
      <dgm:spPr/>
      <dgm:t>
        <a:bodyPr/>
        <a:lstStyle/>
        <a:p>
          <a:r>
            <a:rPr lang="de-DE" dirty="0"/>
            <a:t>&lt;</a:t>
          </a:r>
          <a:r>
            <a:rPr lang="de-DE" dirty="0" err="1"/>
            <a:t>B,Dirty</a:t>
          </a:r>
          <a:r>
            <a:rPr lang="de-DE" dirty="0"/>
            <a:t>&gt;</a:t>
          </a:r>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a:solidFill>
                <a:schemeClr val="tx1"/>
              </a:solidFill>
            </a:rPr>
            <a:t>suck</a:t>
          </a:r>
          <a:endParaRPr lang="de-DE" b="1" dirty="0">
            <a:solidFill>
              <a:schemeClr val="tx1"/>
            </a:solidFill>
          </a:endParaRPr>
        </a:p>
      </dgm:t>
    </dgm:pt>
    <dgm:pt modelId="{4485AF77-7108-4B2B-9E42-943BB05ADD6F}">
      <dgm:prSet phldrT="[Text]"/>
      <dgm:spPr/>
      <dgm:t>
        <a:bodyPr/>
        <a:lstStyle/>
        <a:p>
          <a:r>
            <a:rPr lang="de-DE" dirty="0"/>
            <a:t>&lt;</a:t>
          </a:r>
          <a:r>
            <a:rPr lang="de-DE" dirty="0" err="1"/>
            <a:t>A,Clean</a:t>
          </a:r>
          <a:r>
            <a:rPr lang="de-DE" dirty="0"/>
            <a:t>&gt;</a:t>
          </a:r>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88C32C1E-1ADE-4F70-8AE4-A6816042725A}">
      <dgm:prSet phldrT="[Text]"/>
      <dgm:spPr/>
      <dgm:t>
        <a:bodyPr/>
        <a:lstStyle/>
        <a:p>
          <a:r>
            <a:rPr lang="de-DE" dirty="0"/>
            <a:t>&lt;</a:t>
          </a:r>
          <a:r>
            <a:rPr lang="de-DE" dirty="0" err="1"/>
            <a:t>B,Clean</a:t>
          </a:r>
          <a:r>
            <a:rPr lang="de-DE" dirty="0"/>
            <a:t>&gt;</a:t>
          </a:r>
        </a:p>
      </dgm:t>
    </dgm:pt>
    <dgm:pt modelId="{7E4DC7E4-2253-47F8-AD41-969D12875AB2}" type="sibTrans" cxnId="{471C9214-5C91-471E-A27B-1322839148FF}">
      <dgm:prSet/>
      <dgm:spPr/>
      <dgm:t>
        <a:bodyPr/>
        <a:lstStyle/>
        <a:p>
          <a:r>
            <a:rPr lang="de-DE" b="1" dirty="0" err="1">
              <a:solidFill>
                <a:schemeClr val="tx1"/>
              </a:solidFill>
            </a:rPr>
            <a:t>move</a:t>
          </a:r>
          <a:endParaRPr lang="de-DE" b="1" dirty="0">
            <a:solidFill>
              <a:schemeClr val="tx1"/>
            </a:solidFill>
          </a:endParaRPr>
        </a:p>
      </dgm:t>
    </dgm:pt>
    <dgm:pt modelId="{64F79F7C-FA9B-4935-BB75-87B56980120C}" type="parTrans" cxnId="{471C9214-5C91-471E-A27B-1322839148FF}">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pt>
  </dgm:ptLst>
  <dgm:cxnLst>
    <dgm:cxn modelId="{C488CB52-52EE-4203-A476-F74D6174B31E}" type="presOf" srcId="{7E4DC7E4-2253-47F8-AD41-969D12875AB2}" destId="{221391C1-D694-4BAF-9D4B-5D20B37CA5F1}" srcOrd="1" destOrd="0" presId="urn:microsoft.com/office/officeart/2005/8/layout/process1"/>
    <dgm:cxn modelId="{612F30C4-C27D-453E-8279-966EBA0386B9}" type="presOf" srcId="{56218A14-8642-4D38-8F76-8BF28D735A11}" destId="{5E3BF739-7E5C-4D9C-8877-27399B55CBEC}" srcOrd="0" destOrd="0" presId="urn:microsoft.com/office/officeart/2005/8/layout/process1"/>
    <dgm:cxn modelId="{87888D47-B49C-4DD3-9ED5-886B99708903}" type="presOf" srcId="{B3A90080-143B-4040-8468-562B6DED9B2A}" destId="{7454C2B3-B2E0-49CC-96C0-B8082243FBA9}" srcOrd="0"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DF7EE390-B1A9-4072-9226-13AD0B45C3FE}" type="presOf" srcId="{B3A90080-143B-4040-8468-562B6DED9B2A}" destId="{D2D43484-9D9D-49BD-BFDD-379B72C813A2}" srcOrd="1" destOrd="0" presId="urn:microsoft.com/office/officeart/2005/8/layout/process1"/>
    <dgm:cxn modelId="{4E508F7C-1D68-44F7-95FB-F481B6CBB88A}" srcId="{6264CDC7-46CE-445D-9486-1B37718405F7}" destId="{7467E980-1C6A-48DB-9B7B-59B6097DAB4D}" srcOrd="0" destOrd="0" parTransId="{061AF63A-EF8E-4C93-8001-A82D11062882}" sibTransId="{28A038E7-7758-4A13-8CCC-E68F88FCEFFE}"/>
    <dgm:cxn modelId="{B79006F4-C749-4A90-8486-73601D8A5A23}" type="presOf" srcId="{4485AF77-7108-4B2B-9E42-943BB05ADD6F}" destId="{20B5FA0A-C41B-4A57-8C14-3429412B6F17}" srcOrd="0" destOrd="0" presId="urn:microsoft.com/office/officeart/2005/8/layout/process1"/>
    <dgm:cxn modelId="{0E848BA2-1B25-485D-B7E7-223D724AF6E9}" type="presOf" srcId="{6264CDC7-46CE-445D-9486-1B37718405F7}" destId="{918EE5CE-5783-4E50-9F2C-75456EEE0765}" srcOrd="0" destOrd="0" presId="urn:microsoft.com/office/officeart/2005/8/layout/process1"/>
    <dgm:cxn modelId="{1C9EE295-651F-402C-9B97-CE24C1FAEBFF}" srcId="{6264CDC7-46CE-445D-9486-1B37718405F7}" destId="{56218A14-8642-4D38-8F76-8BF28D735A11}" srcOrd="1" destOrd="0" parTransId="{FFF8ABD1-5D1F-4CD4-B1D0-66F9A6C7F15D}" sibTransId="{B3A90080-143B-4040-8468-562B6DED9B2A}"/>
    <dgm:cxn modelId="{DD8B155A-FE2F-4D10-97E2-77DB9AD62D7E}" type="presOf" srcId="{7467E980-1C6A-48DB-9B7B-59B6097DAB4D}" destId="{045C3444-9DAA-4633-BEAB-0856CCE8EFBB}" srcOrd="0" destOrd="0" presId="urn:microsoft.com/office/officeart/2005/8/layout/process1"/>
    <dgm:cxn modelId="{471C9214-5C91-471E-A27B-1322839148FF}" srcId="{6264CDC7-46CE-445D-9486-1B37718405F7}" destId="{88C32C1E-1ADE-4F70-8AE4-A6816042725A}" srcOrd="2" destOrd="0" parTransId="{64F79F7C-FA9B-4935-BB75-87B56980120C}" sibTransId="{7E4DC7E4-2253-47F8-AD41-969D12875AB2}"/>
    <dgm:cxn modelId="{81D91FCA-C5ED-4897-8B21-259320E17700}" type="presOf" srcId="{88C32C1E-1ADE-4F70-8AE4-A6816042725A}" destId="{2D6B6135-AA7D-4632-B27F-2063215F2254}" srcOrd="0" destOrd="0" presId="urn:microsoft.com/office/officeart/2005/8/layout/process1"/>
    <dgm:cxn modelId="{82668A88-2457-48FA-9A40-137048E22835}" type="presOf" srcId="{28A038E7-7758-4A13-8CCC-E68F88FCEFFE}" destId="{68D17D0E-4B3F-434E-B35D-8226FF6709CB}" srcOrd="1" destOrd="0" presId="urn:microsoft.com/office/officeart/2005/8/layout/process1"/>
    <dgm:cxn modelId="{0ED0F049-12DD-408B-8BA8-F87AF7054B37}" type="presOf" srcId="{7E4DC7E4-2253-47F8-AD41-969D12875AB2}" destId="{2CB81FA3-8F4F-4385-8B53-D3237F7B738A}" srcOrd="0" destOrd="0" presId="urn:microsoft.com/office/officeart/2005/8/layout/process1"/>
    <dgm:cxn modelId="{6092A99F-97A3-4986-A4C5-319B739AB39A}" type="presOf" srcId="{28A038E7-7758-4A13-8CCC-E68F88FCEFFE}" destId="{B43D341F-9DBC-4177-888B-B16CB0ADE468}" srcOrd="0" destOrd="0" presId="urn:microsoft.com/office/officeart/2005/8/layout/process1"/>
    <dgm:cxn modelId="{6F69F8BA-D839-482C-A2F5-8C282DD37A8E}" type="presParOf" srcId="{918EE5CE-5783-4E50-9F2C-75456EEE0765}" destId="{045C3444-9DAA-4633-BEAB-0856CCE8EFBB}" srcOrd="0" destOrd="0" presId="urn:microsoft.com/office/officeart/2005/8/layout/process1"/>
    <dgm:cxn modelId="{269B6AF8-BAEB-42BF-ADCE-03E67CEABA74}" type="presParOf" srcId="{918EE5CE-5783-4E50-9F2C-75456EEE0765}" destId="{B43D341F-9DBC-4177-888B-B16CB0ADE468}" srcOrd="1" destOrd="0" presId="urn:microsoft.com/office/officeart/2005/8/layout/process1"/>
    <dgm:cxn modelId="{8085EA08-3D13-42FE-9B3D-951F02089ECA}" type="presParOf" srcId="{B43D341F-9DBC-4177-888B-B16CB0ADE468}" destId="{68D17D0E-4B3F-434E-B35D-8226FF6709CB}" srcOrd="0" destOrd="0" presId="urn:microsoft.com/office/officeart/2005/8/layout/process1"/>
    <dgm:cxn modelId="{80457C8A-8C24-4218-BFF6-FA3F35468FA7}" type="presParOf" srcId="{918EE5CE-5783-4E50-9F2C-75456EEE0765}" destId="{5E3BF739-7E5C-4D9C-8877-27399B55CBEC}" srcOrd="2" destOrd="0" presId="urn:microsoft.com/office/officeart/2005/8/layout/process1"/>
    <dgm:cxn modelId="{CF73A635-1987-47EA-A1C2-F60155BA1C55}" type="presParOf" srcId="{918EE5CE-5783-4E50-9F2C-75456EEE0765}" destId="{7454C2B3-B2E0-49CC-96C0-B8082243FBA9}" srcOrd="3" destOrd="0" presId="urn:microsoft.com/office/officeart/2005/8/layout/process1"/>
    <dgm:cxn modelId="{7E3AD1F3-A595-42A8-965D-ED68E5B50609}" type="presParOf" srcId="{7454C2B3-B2E0-49CC-96C0-B8082243FBA9}" destId="{D2D43484-9D9D-49BD-BFDD-379B72C813A2}" srcOrd="0" destOrd="0" presId="urn:microsoft.com/office/officeart/2005/8/layout/process1"/>
    <dgm:cxn modelId="{61C316B5-DF3C-4433-9958-29D16E19D06F}" type="presParOf" srcId="{918EE5CE-5783-4E50-9F2C-75456EEE0765}" destId="{2D6B6135-AA7D-4632-B27F-2063215F2254}" srcOrd="4" destOrd="0" presId="urn:microsoft.com/office/officeart/2005/8/layout/process1"/>
    <dgm:cxn modelId="{6576816D-8117-42F1-9424-E290385F9CDA}" type="presParOf" srcId="{918EE5CE-5783-4E50-9F2C-75456EEE0765}" destId="{2CB81FA3-8F4F-4385-8B53-D3237F7B738A}" srcOrd="5" destOrd="0" presId="urn:microsoft.com/office/officeart/2005/8/layout/process1"/>
    <dgm:cxn modelId="{6888CC18-129E-43AB-BDE3-393DDB2DB763}" type="presParOf" srcId="{2CB81FA3-8F4F-4385-8B53-D3237F7B738A}" destId="{221391C1-D694-4BAF-9D4B-5D20B37CA5F1}" srcOrd="0" destOrd="0" presId="urn:microsoft.com/office/officeart/2005/8/layout/process1"/>
    <dgm:cxn modelId="{C9EA059C-84A9-4BC0-95B6-A91F48980AE8}"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a:t>&lt;A, </a:t>
          </a:r>
          <a:r>
            <a:rPr lang="de-DE" dirty="0" err="1"/>
            <a:t>Dirty</a:t>
          </a:r>
          <a:r>
            <a:rPr lang="de-DE" dirty="0"/>
            <a:t>&gt;</a:t>
          </a:r>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a:solidFill>
                <a:schemeClr val="tx1"/>
              </a:solidFill>
            </a:rPr>
            <a:t>suck</a:t>
          </a:r>
          <a:endParaRPr lang="de-DE" b="1" dirty="0">
            <a:solidFill>
              <a:schemeClr val="tx1"/>
            </a:solidFill>
          </a:endParaRPr>
        </a:p>
      </dgm:t>
    </dgm:pt>
    <dgm:pt modelId="{56218A14-8642-4D38-8F76-8BF28D735A11}">
      <dgm:prSet phldrT="[Text]"/>
      <dgm:spPr/>
      <dgm:t>
        <a:bodyPr/>
        <a:lstStyle/>
        <a:p>
          <a:r>
            <a:rPr lang="de-DE" dirty="0"/>
            <a:t>&lt;</a:t>
          </a:r>
          <a:r>
            <a:rPr lang="de-DE" dirty="0" err="1"/>
            <a:t>A,Clean</a:t>
          </a:r>
          <a:r>
            <a:rPr lang="de-DE" dirty="0"/>
            <a:t>&gt;</a:t>
          </a:r>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a:solidFill>
                <a:schemeClr val="tx1"/>
              </a:solidFill>
            </a:rPr>
            <a:t>move</a:t>
          </a:r>
          <a:endParaRPr lang="de-DE" b="1" dirty="0">
            <a:solidFill>
              <a:schemeClr val="tx1"/>
            </a:solidFill>
          </a:endParaRPr>
        </a:p>
      </dgm:t>
    </dgm:pt>
    <dgm:pt modelId="{88C32C1E-1ADE-4F70-8AE4-A6816042725A}">
      <dgm:prSet phldrT="[Text]"/>
      <dgm:spPr/>
      <dgm:t>
        <a:bodyPr/>
        <a:lstStyle/>
        <a:p>
          <a:r>
            <a:rPr lang="de-DE" dirty="0"/>
            <a:t>&lt;</a:t>
          </a:r>
          <a:r>
            <a:rPr lang="de-DE" dirty="0" err="1"/>
            <a:t>B,Dirty</a:t>
          </a:r>
          <a:r>
            <a:rPr lang="de-DE" dirty="0"/>
            <a:t>&gt;</a:t>
          </a:r>
        </a:p>
      </dgm:t>
    </dgm:pt>
    <dgm:pt modelId="{64F79F7C-FA9B-4935-BB75-87B56980120C}" type="parTrans" cxnId="{471C9214-5C91-471E-A27B-1322839148FF}">
      <dgm:prSet/>
      <dgm:spPr/>
      <dgm:t>
        <a:bodyPr/>
        <a:lstStyle/>
        <a:p>
          <a:endParaRPr lang="de-DE"/>
        </a:p>
      </dgm:t>
    </dgm:pt>
    <dgm:pt modelId="{7E4DC7E4-2253-47F8-AD41-969D12875AB2}" type="sibTrans" cxnId="{471C9214-5C91-471E-A27B-1322839148FF}">
      <dgm:prSet/>
      <dgm:spPr/>
      <dgm:t>
        <a:bodyPr/>
        <a:lstStyle/>
        <a:p>
          <a:r>
            <a:rPr lang="de-DE" b="1" dirty="0" err="1">
              <a:solidFill>
                <a:schemeClr val="tx1"/>
              </a:solidFill>
            </a:rPr>
            <a:t>suck</a:t>
          </a:r>
          <a:endParaRPr lang="de-DE" b="1" dirty="0">
            <a:solidFill>
              <a:schemeClr val="tx1"/>
            </a:solidFill>
          </a:endParaRPr>
        </a:p>
      </dgm:t>
    </dgm:pt>
    <dgm:pt modelId="{4485AF77-7108-4B2B-9E42-943BB05ADD6F}">
      <dgm:prSet phldrT="[Text]"/>
      <dgm:spPr/>
      <dgm:t>
        <a:bodyPr/>
        <a:lstStyle/>
        <a:p>
          <a:r>
            <a:rPr lang="de-DE" dirty="0"/>
            <a:t>&lt;</a:t>
          </a:r>
          <a:r>
            <a:rPr lang="de-DE" dirty="0" err="1"/>
            <a:t>B,Clean</a:t>
          </a:r>
          <a:r>
            <a:rPr lang="de-DE" dirty="0"/>
            <a:t>&gt;</a:t>
          </a:r>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pt>
  </dgm:ptLst>
  <dgm:cxnLst>
    <dgm:cxn modelId="{854AE67F-0927-4394-92B4-D63E23CD85A6}" type="presOf" srcId="{6264CDC7-46CE-445D-9486-1B37718405F7}" destId="{918EE5CE-5783-4E50-9F2C-75456EEE0765}" srcOrd="0" destOrd="0" presId="urn:microsoft.com/office/officeart/2005/8/layout/process1"/>
    <dgm:cxn modelId="{FCDC88B9-941C-46CC-8B1D-6E468A067535}" type="presOf" srcId="{B3A90080-143B-4040-8468-562B6DED9B2A}" destId="{7454C2B3-B2E0-49CC-96C0-B8082243FBA9}" srcOrd="0" destOrd="0" presId="urn:microsoft.com/office/officeart/2005/8/layout/process1"/>
    <dgm:cxn modelId="{A7BDFB4A-00AD-452C-8E3A-A64FE28D7D27}" type="presOf" srcId="{7E4DC7E4-2253-47F8-AD41-969D12875AB2}" destId="{2CB81FA3-8F4F-4385-8B53-D3237F7B738A}" srcOrd="0" destOrd="0" presId="urn:microsoft.com/office/officeart/2005/8/layout/process1"/>
    <dgm:cxn modelId="{4E508F7C-1D68-44F7-95FB-F481B6CBB88A}" srcId="{6264CDC7-46CE-445D-9486-1B37718405F7}" destId="{7467E980-1C6A-48DB-9B7B-59B6097DAB4D}" srcOrd="0" destOrd="0" parTransId="{061AF63A-EF8E-4C93-8001-A82D11062882}" sibTransId="{28A038E7-7758-4A13-8CCC-E68F88FCEFFE}"/>
    <dgm:cxn modelId="{8B45E701-4D87-4E36-BAC1-95B8F54FBCFD}" type="presOf" srcId="{4485AF77-7108-4B2B-9E42-943BB05ADD6F}" destId="{20B5FA0A-C41B-4A57-8C14-3429412B6F17}" srcOrd="0"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471C9214-5C91-471E-A27B-1322839148FF}" srcId="{6264CDC7-46CE-445D-9486-1B37718405F7}" destId="{88C32C1E-1ADE-4F70-8AE4-A6816042725A}" srcOrd="2" destOrd="0" parTransId="{64F79F7C-FA9B-4935-BB75-87B56980120C}" sibTransId="{7E4DC7E4-2253-47F8-AD41-969D12875AB2}"/>
    <dgm:cxn modelId="{B5764EBE-6598-4BE4-9BEC-4A81BCC9CBB5}" type="presOf" srcId="{B3A90080-143B-4040-8468-562B6DED9B2A}" destId="{D2D43484-9D9D-49BD-BFDD-379B72C813A2}" srcOrd="1" destOrd="0" presId="urn:microsoft.com/office/officeart/2005/8/layout/process1"/>
    <dgm:cxn modelId="{1C9EE295-651F-402C-9B97-CE24C1FAEBFF}" srcId="{6264CDC7-46CE-445D-9486-1B37718405F7}" destId="{56218A14-8642-4D38-8F76-8BF28D735A11}" srcOrd="1" destOrd="0" parTransId="{FFF8ABD1-5D1F-4CD4-B1D0-66F9A6C7F15D}" sibTransId="{B3A90080-143B-4040-8468-562B6DED9B2A}"/>
    <dgm:cxn modelId="{D873717A-77C4-45B2-BBDB-28194F22D290}" type="presOf" srcId="{7467E980-1C6A-48DB-9B7B-59B6097DAB4D}" destId="{045C3444-9DAA-4633-BEAB-0856CCE8EFBB}" srcOrd="0" destOrd="0" presId="urn:microsoft.com/office/officeart/2005/8/layout/process1"/>
    <dgm:cxn modelId="{846C7CEB-5811-4F64-87F1-91364D8CA0DE}" type="presOf" srcId="{7E4DC7E4-2253-47F8-AD41-969D12875AB2}" destId="{221391C1-D694-4BAF-9D4B-5D20B37CA5F1}" srcOrd="1" destOrd="0" presId="urn:microsoft.com/office/officeart/2005/8/layout/process1"/>
    <dgm:cxn modelId="{1F1A21E2-B4FE-49B8-AD86-E41C20BC2A3C}" type="presOf" srcId="{56218A14-8642-4D38-8F76-8BF28D735A11}" destId="{5E3BF739-7E5C-4D9C-8877-27399B55CBEC}" srcOrd="0" destOrd="0" presId="urn:microsoft.com/office/officeart/2005/8/layout/process1"/>
    <dgm:cxn modelId="{D9DA3442-DDAF-4439-B323-68EEB0D617FB}" type="presOf" srcId="{28A038E7-7758-4A13-8CCC-E68F88FCEFFE}" destId="{B43D341F-9DBC-4177-888B-B16CB0ADE468}" srcOrd="0" destOrd="0" presId="urn:microsoft.com/office/officeart/2005/8/layout/process1"/>
    <dgm:cxn modelId="{5B60E1B4-2CD0-472F-AC15-2983AEE7DAAA}" type="presOf" srcId="{88C32C1E-1ADE-4F70-8AE4-A6816042725A}" destId="{2D6B6135-AA7D-4632-B27F-2063215F2254}" srcOrd="0" destOrd="0" presId="urn:microsoft.com/office/officeart/2005/8/layout/process1"/>
    <dgm:cxn modelId="{8667B4C5-7A72-4EF4-8756-4C3E64E1C047}" type="presOf" srcId="{28A038E7-7758-4A13-8CCC-E68F88FCEFFE}" destId="{68D17D0E-4B3F-434E-B35D-8226FF6709CB}" srcOrd="1" destOrd="0" presId="urn:microsoft.com/office/officeart/2005/8/layout/process1"/>
    <dgm:cxn modelId="{51FD698D-82CC-42A7-B1BB-58F936E2887F}" type="presParOf" srcId="{918EE5CE-5783-4E50-9F2C-75456EEE0765}" destId="{045C3444-9DAA-4633-BEAB-0856CCE8EFBB}" srcOrd="0" destOrd="0" presId="urn:microsoft.com/office/officeart/2005/8/layout/process1"/>
    <dgm:cxn modelId="{5F182ACF-D89E-4846-9E4F-B4CB98541415}" type="presParOf" srcId="{918EE5CE-5783-4E50-9F2C-75456EEE0765}" destId="{B43D341F-9DBC-4177-888B-B16CB0ADE468}" srcOrd="1" destOrd="0" presId="urn:microsoft.com/office/officeart/2005/8/layout/process1"/>
    <dgm:cxn modelId="{4E2339BD-7CE4-477C-AC34-16BAF1F60EAE}" type="presParOf" srcId="{B43D341F-9DBC-4177-888B-B16CB0ADE468}" destId="{68D17D0E-4B3F-434E-B35D-8226FF6709CB}" srcOrd="0" destOrd="0" presId="urn:microsoft.com/office/officeart/2005/8/layout/process1"/>
    <dgm:cxn modelId="{97E68B27-07C6-44BC-8FBB-D7E9E67197AA}" type="presParOf" srcId="{918EE5CE-5783-4E50-9F2C-75456EEE0765}" destId="{5E3BF739-7E5C-4D9C-8877-27399B55CBEC}" srcOrd="2" destOrd="0" presId="urn:microsoft.com/office/officeart/2005/8/layout/process1"/>
    <dgm:cxn modelId="{A36613A5-7027-49A2-9A77-7A3425E2B8EC}" type="presParOf" srcId="{918EE5CE-5783-4E50-9F2C-75456EEE0765}" destId="{7454C2B3-B2E0-49CC-96C0-B8082243FBA9}" srcOrd="3" destOrd="0" presId="urn:microsoft.com/office/officeart/2005/8/layout/process1"/>
    <dgm:cxn modelId="{A3222F30-FEBB-438F-805A-F211DC734FF7}" type="presParOf" srcId="{7454C2B3-B2E0-49CC-96C0-B8082243FBA9}" destId="{D2D43484-9D9D-49BD-BFDD-379B72C813A2}" srcOrd="0" destOrd="0" presId="urn:microsoft.com/office/officeart/2005/8/layout/process1"/>
    <dgm:cxn modelId="{A249F53A-FC9F-461D-9132-66A251C72088}" type="presParOf" srcId="{918EE5CE-5783-4E50-9F2C-75456EEE0765}" destId="{2D6B6135-AA7D-4632-B27F-2063215F2254}" srcOrd="4" destOrd="0" presId="urn:microsoft.com/office/officeart/2005/8/layout/process1"/>
    <dgm:cxn modelId="{7ACED7A8-733B-4B8E-A512-065587B45AA2}" type="presParOf" srcId="{918EE5CE-5783-4E50-9F2C-75456EEE0765}" destId="{2CB81FA3-8F4F-4385-8B53-D3237F7B738A}" srcOrd="5" destOrd="0" presId="urn:microsoft.com/office/officeart/2005/8/layout/process1"/>
    <dgm:cxn modelId="{067265DF-AD1F-4DD5-A1E2-2A6F08205A20}" type="presParOf" srcId="{2CB81FA3-8F4F-4385-8B53-D3237F7B738A}" destId="{221391C1-D694-4BAF-9D4B-5D20B37CA5F1}" srcOrd="0" destOrd="0" presId="urn:microsoft.com/office/officeart/2005/8/layout/process1"/>
    <dgm:cxn modelId="{AAE03C66-7BA5-43D7-BE9A-91593C5A1285}"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a:t>&lt;</a:t>
          </a:r>
          <a:r>
            <a:rPr lang="de-DE" dirty="0" err="1"/>
            <a:t>B,Clean</a:t>
          </a:r>
          <a:r>
            <a:rPr lang="de-DE" dirty="0"/>
            <a:t>&gt;</a:t>
          </a:r>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a:solidFill>
                <a:schemeClr val="tx1"/>
              </a:solidFill>
            </a:rPr>
            <a:t>move</a:t>
          </a:r>
          <a:endParaRPr lang="de-DE" b="1" dirty="0">
            <a:solidFill>
              <a:schemeClr val="tx1"/>
            </a:solidFill>
          </a:endParaRPr>
        </a:p>
      </dgm:t>
    </dgm:pt>
    <dgm:pt modelId="{56218A14-8642-4D38-8F76-8BF28D735A11}">
      <dgm:prSet phldrT="[Text]"/>
      <dgm:spPr/>
      <dgm:t>
        <a:bodyPr/>
        <a:lstStyle/>
        <a:p>
          <a:r>
            <a:rPr lang="de-DE" dirty="0"/>
            <a:t>&lt;</a:t>
          </a:r>
          <a:r>
            <a:rPr lang="de-DE" dirty="0" err="1"/>
            <a:t>A,Dirty</a:t>
          </a:r>
          <a:r>
            <a:rPr lang="de-DE" dirty="0"/>
            <a:t>&gt;</a:t>
          </a:r>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a:solidFill>
                <a:schemeClr val="tx1"/>
              </a:solidFill>
            </a:rPr>
            <a:t>suck</a:t>
          </a:r>
          <a:endParaRPr lang="de-DE" b="1" dirty="0">
            <a:solidFill>
              <a:schemeClr val="tx1"/>
            </a:solidFill>
          </a:endParaRPr>
        </a:p>
      </dgm:t>
    </dgm:pt>
    <dgm:pt modelId="{88C32C1E-1ADE-4F70-8AE4-A6816042725A}">
      <dgm:prSet phldrT="[Text]"/>
      <dgm:spPr/>
      <dgm:t>
        <a:bodyPr/>
        <a:lstStyle/>
        <a:p>
          <a:r>
            <a:rPr lang="de-DE" dirty="0"/>
            <a:t>&lt;</a:t>
          </a:r>
          <a:r>
            <a:rPr lang="de-DE" dirty="0" err="1"/>
            <a:t>A,Clean</a:t>
          </a:r>
          <a:r>
            <a:rPr lang="de-DE" dirty="0"/>
            <a:t>&gt;</a:t>
          </a:r>
        </a:p>
      </dgm:t>
    </dgm:pt>
    <dgm:pt modelId="{64F79F7C-FA9B-4935-BB75-87B56980120C}" type="parTrans" cxnId="{471C9214-5C91-471E-A27B-1322839148FF}">
      <dgm:prSet/>
      <dgm:spPr/>
      <dgm:t>
        <a:bodyPr/>
        <a:lstStyle/>
        <a:p>
          <a:endParaRPr lang="de-DE"/>
        </a:p>
      </dgm:t>
    </dgm:pt>
    <dgm:pt modelId="{7E4DC7E4-2253-47F8-AD41-969D12875AB2}" type="sibTrans" cxnId="{471C9214-5C91-471E-A27B-1322839148FF}">
      <dgm:prSet/>
      <dgm:spPr/>
      <dgm:t>
        <a:bodyPr/>
        <a:lstStyle/>
        <a:p>
          <a:r>
            <a:rPr lang="de-DE" b="1" dirty="0" err="1">
              <a:solidFill>
                <a:schemeClr val="tx1"/>
              </a:solidFill>
            </a:rPr>
            <a:t>move</a:t>
          </a:r>
          <a:endParaRPr lang="de-DE" b="1" dirty="0">
            <a:solidFill>
              <a:schemeClr val="tx1"/>
            </a:solidFill>
          </a:endParaRPr>
        </a:p>
      </dgm:t>
    </dgm:pt>
    <dgm:pt modelId="{4485AF77-7108-4B2B-9E42-943BB05ADD6F}">
      <dgm:prSet phldrT="[Text]"/>
      <dgm:spPr/>
      <dgm:t>
        <a:bodyPr/>
        <a:lstStyle/>
        <a:p>
          <a:r>
            <a:rPr lang="de-DE" dirty="0"/>
            <a:t>&lt;</a:t>
          </a:r>
          <a:r>
            <a:rPr lang="de-DE" dirty="0" err="1"/>
            <a:t>B,Clean</a:t>
          </a:r>
          <a:r>
            <a:rPr lang="de-DE" dirty="0"/>
            <a:t>&gt;</a:t>
          </a:r>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pt>
  </dgm:ptLst>
  <dgm:cxnLst>
    <dgm:cxn modelId="{E49517E2-E621-446D-B21B-9B45CCD56107}" type="presOf" srcId="{7E4DC7E4-2253-47F8-AD41-969D12875AB2}" destId="{2CB81FA3-8F4F-4385-8B53-D3237F7B738A}" srcOrd="0" destOrd="0" presId="urn:microsoft.com/office/officeart/2005/8/layout/process1"/>
    <dgm:cxn modelId="{DB3DC199-E2EC-47A1-AA37-208DEDBDE80C}" type="presOf" srcId="{B3A90080-143B-4040-8468-562B6DED9B2A}" destId="{D2D43484-9D9D-49BD-BFDD-379B72C813A2}" srcOrd="1" destOrd="0" presId="urn:microsoft.com/office/officeart/2005/8/layout/process1"/>
    <dgm:cxn modelId="{1D1B4A7C-94AF-49D5-B4A4-85CCBE488271}" type="presOf" srcId="{7E4DC7E4-2253-47F8-AD41-969D12875AB2}" destId="{221391C1-D694-4BAF-9D4B-5D20B37CA5F1}" srcOrd="1"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4E508F7C-1D68-44F7-95FB-F481B6CBB88A}" srcId="{6264CDC7-46CE-445D-9486-1B37718405F7}" destId="{7467E980-1C6A-48DB-9B7B-59B6097DAB4D}" srcOrd="0" destOrd="0" parTransId="{061AF63A-EF8E-4C93-8001-A82D11062882}" sibTransId="{28A038E7-7758-4A13-8CCC-E68F88FCEFFE}"/>
    <dgm:cxn modelId="{0264B17B-8ED4-4301-A82F-F71282D2AE13}" type="presOf" srcId="{7467E980-1C6A-48DB-9B7B-59B6097DAB4D}" destId="{045C3444-9DAA-4633-BEAB-0856CCE8EFBB}" srcOrd="0" destOrd="0" presId="urn:microsoft.com/office/officeart/2005/8/layout/process1"/>
    <dgm:cxn modelId="{DAE061AD-2B52-4F43-829F-34733FC5C171}" type="presOf" srcId="{28A038E7-7758-4A13-8CCC-E68F88FCEFFE}" destId="{B43D341F-9DBC-4177-888B-B16CB0ADE468}" srcOrd="0" destOrd="0" presId="urn:microsoft.com/office/officeart/2005/8/layout/process1"/>
    <dgm:cxn modelId="{061AC7B0-121B-4C88-965A-45FFFFCA23A3}" type="presOf" srcId="{B3A90080-143B-4040-8468-562B6DED9B2A}" destId="{7454C2B3-B2E0-49CC-96C0-B8082243FBA9}" srcOrd="0" destOrd="0" presId="urn:microsoft.com/office/officeart/2005/8/layout/process1"/>
    <dgm:cxn modelId="{1C9EE295-651F-402C-9B97-CE24C1FAEBFF}" srcId="{6264CDC7-46CE-445D-9486-1B37718405F7}" destId="{56218A14-8642-4D38-8F76-8BF28D735A11}" srcOrd="1" destOrd="0" parTransId="{FFF8ABD1-5D1F-4CD4-B1D0-66F9A6C7F15D}" sibTransId="{B3A90080-143B-4040-8468-562B6DED9B2A}"/>
    <dgm:cxn modelId="{16D2198E-4F2D-47E3-99D0-F721794CF7FD}" type="presOf" srcId="{88C32C1E-1ADE-4F70-8AE4-A6816042725A}" destId="{2D6B6135-AA7D-4632-B27F-2063215F2254}" srcOrd="0" destOrd="0" presId="urn:microsoft.com/office/officeart/2005/8/layout/process1"/>
    <dgm:cxn modelId="{471C9214-5C91-471E-A27B-1322839148FF}" srcId="{6264CDC7-46CE-445D-9486-1B37718405F7}" destId="{88C32C1E-1ADE-4F70-8AE4-A6816042725A}" srcOrd="2" destOrd="0" parTransId="{64F79F7C-FA9B-4935-BB75-87B56980120C}" sibTransId="{7E4DC7E4-2253-47F8-AD41-969D12875AB2}"/>
    <dgm:cxn modelId="{D5F92546-F369-401C-BF51-E1C20F4EB854}" type="presOf" srcId="{6264CDC7-46CE-445D-9486-1B37718405F7}" destId="{918EE5CE-5783-4E50-9F2C-75456EEE0765}" srcOrd="0" destOrd="0" presId="urn:microsoft.com/office/officeart/2005/8/layout/process1"/>
    <dgm:cxn modelId="{818E1139-0688-4EC6-A045-440B2FBCBE3E}" type="presOf" srcId="{56218A14-8642-4D38-8F76-8BF28D735A11}" destId="{5E3BF739-7E5C-4D9C-8877-27399B55CBEC}" srcOrd="0" destOrd="0" presId="urn:microsoft.com/office/officeart/2005/8/layout/process1"/>
    <dgm:cxn modelId="{8763973E-BDD4-4BA4-ACCE-3D4F237456F0}" type="presOf" srcId="{4485AF77-7108-4B2B-9E42-943BB05ADD6F}" destId="{20B5FA0A-C41B-4A57-8C14-3429412B6F17}" srcOrd="0" destOrd="0" presId="urn:microsoft.com/office/officeart/2005/8/layout/process1"/>
    <dgm:cxn modelId="{F18D8E1A-AA8D-44B7-B209-A79A10C844A3}" type="presOf" srcId="{28A038E7-7758-4A13-8CCC-E68F88FCEFFE}" destId="{68D17D0E-4B3F-434E-B35D-8226FF6709CB}" srcOrd="1" destOrd="0" presId="urn:microsoft.com/office/officeart/2005/8/layout/process1"/>
    <dgm:cxn modelId="{45C518E9-FA0C-417D-AB79-A907F942F038}" type="presParOf" srcId="{918EE5CE-5783-4E50-9F2C-75456EEE0765}" destId="{045C3444-9DAA-4633-BEAB-0856CCE8EFBB}" srcOrd="0" destOrd="0" presId="urn:microsoft.com/office/officeart/2005/8/layout/process1"/>
    <dgm:cxn modelId="{FB402EF7-C1B3-471B-81F9-33E43ADB171A}" type="presParOf" srcId="{918EE5CE-5783-4E50-9F2C-75456EEE0765}" destId="{B43D341F-9DBC-4177-888B-B16CB0ADE468}" srcOrd="1" destOrd="0" presId="urn:microsoft.com/office/officeart/2005/8/layout/process1"/>
    <dgm:cxn modelId="{55A199A1-76EF-40C1-B4AD-AE43509A5320}" type="presParOf" srcId="{B43D341F-9DBC-4177-888B-B16CB0ADE468}" destId="{68D17D0E-4B3F-434E-B35D-8226FF6709CB}" srcOrd="0" destOrd="0" presId="urn:microsoft.com/office/officeart/2005/8/layout/process1"/>
    <dgm:cxn modelId="{5CD749F5-039E-4B57-B50D-F32AB07807AD}" type="presParOf" srcId="{918EE5CE-5783-4E50-9F2C-75456EEE0765}" destId="{5E3BF739-7E5C-4D9C-8877-27399B55CBEC}" srcOrd="2" destOrd="0" presId="urn:microsoft.com/office/officeart/2005/8/layout/process1"/>
    <dgm:cxn modelId="{3607AF7D-04A0-4C6D-995B-C25C0001673E}" type="presParOf" srcId="{918EE5CE-5783-4E50-9F2C-75456EEE0765}" destId="{7454C2B3-B2E0-49CC-96C0-B8082243FBA9}" srcOrd="3" destOrd="0" presId="urn:microsoft.com/office/officeart/2005/8/layout/process1"/>
    <dgm:cxn modelId="{CF6169E2-881C-436E-AAEE-0DC56AD2145B}" type="presParOf" srcId="{7454C2B3-B2E0-49CC-96C0-B8082243FBA9}" destId="{D2D43484-9D9D-49BD-BFDD-379B72C813A2}" srcOrd="0" destOrd="0" presId="urn:microsoft.com/office/officeart/2005/8/layout/process1"/>
    <dgm:cxn modelId="{7F54FB1D-4F77-424C-8B69-363CF02E61BB}" type="presParOf" srcId="{918EE5CE-5783-4E50-9F2C-75456EEE0765}" destId="{2D6B6135-AA7D-4632-B27F-2063215F2254}" srcOrd="4" destOrd="0" presId="urn:microsoft.com/office/officeart/2005/8/layout/process1"/>
    <dgm:cxn modelId="{6EF0B2C0-2236-4CC8-AB3F-94452B78F980}" type="presParOf" srcId="{918EE5CE-5783-4E50-9F2C-75456EEE0765}" destId="{2CB81FA3-8F4F-4385-8B53-D3237F7B738A}" srcOrd="5" destOrd="0" presId="urn:microsoft.com/office/officeart/2005/8/layout/process1"/>
    <dgm:cxn modelId="{075C191E-9559-45AC-AA1F-BF27FE71AC8C}" type="presParOf" srcId="{2CB81FA3-8F4F-4385-8B53-D3237F7B738A}" destId="{221391C1-D694-4BAF-9D4B-5D20B37CA5F1}" srcOrd="0" destOrd="0" presId="urn:microsoft.com/office/officeart/2005/8/layout/process1"/>
    <dgm:cxn modelId="{C39D3814-7219-40BB-86F3-7FBBA7515B21}"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&lt;B, </a:t>
          </a:r>
          <a:r>
            <a:rPr lang="de-DE" sz="1900" kern="1200" dirty="0" err="1"/>
            <a:t>Dirty</a:t>
          </a:r>
          <a:r>
            <a:rPr lang="de-DE" sz="1900" kern="1200" dirty="0"/>
            <a:t>&gt;</a:t>
          </a:r>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suck</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B,Clean</a:t>
          </a:r>
          <a:r>
            <a:rPr lang="de-DE" sz="1900" kern="1200" dirty="0"/>
            <a:t>&gt;</a:t>
          </a:r>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move</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A,Dirty</a:t>
          </a:r>
          <a:r>
            <a:rPr lang="de-DE" sz="1900" kern="1200" dirty="0"/>
            <a:t>&gt;</a:t>
          </a:r>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suck</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A,Clean</a:t>
          </a:r>
          <a:r>
            <a:rPr lang="de-DE" sz="1900" kern="1200" dirty="0"/>
            <a:t>&gt;</a:t>
          </a:r>
        </a:p>
      </dsp:txBody>
      <dsp:txXfrm>
        <a:off x="7048309" y="165939"/>
        <a:ext cx="1158315" cy="704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A,Clean</a:t>
          </a:r>
          <a:r>
            <a:rPr lang="de-DE" sz="1900" kern="1200" dirty="0"/>
            <a:t>&gt;</a:t>
          </a:r>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move</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B,Dirty</a:t>
          </a:r>
          <a:r>
            <a:rPr lang="de-DE" sz="1900" kern="1200" dirty="0"/>
            <a:t>&gt;</a:t>
          </a:r>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suck</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B,Clean</a:t>
          </a:r>
          <a:r>
            <a:rPr lang="de-DE" sz="1900" kern="1200" dirty="0"/>
            <a:t>&gt;</a:t>
          </a:r>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move</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A,Clean</a:t>
          </a:r>
          <a:r>
            <a:rPr lang="de-DE" sz="1900" kern="1200" dirty="0"/>
            <a:t>&gt;</a:t>
          </a:r>
        </a:p>
      </dsp:txBody>
      <dsp:txXfrm>
        <a:off x="7048309" y="165939"/>
        <a:ext cx="1158315" cy="704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 </a:t>
          </a:r>
          <a:r>
            <a:rPr lang="de-DE" sz="1900" kern="1200" dirty="0" err="1"/>
            <a:t>Dirty</a:t>
          </a:r>
          <a:r>
            <a:rPr lang="de-DE" sz="1900" kern="1200" dirty="0"/>
            <a:t>&gt;</a:t>
          </a:r>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suck</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A,Clean</a:t>
          </a:r>
          <a:r>
            <a:rPr lang="de-DE" sz="1900" kern="1200" dirty="0"/>
            <a:t>&gt;</a:t>
          </a:r>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move</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B,Dirty</a:t>
          </a:r>
          <a:r>
            <a:rPr lang="de-DE" sz="1900" kern="1200" dirty="0"/>
            <a:t>&gt;</a:t>
          </a:r>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suck</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B,Clean</a:t>
          </a:r>
          <a:r>
            <a:rPr lang="de-DE" sz="1900" kern="1200" dirty="0"/>
            <a:t>&gt;</a:t>
          </a:r>
        </a:p>
      </dsp:txBody>
      <dsp:txXfrm>
        <a:off x="7048309" y="165939"/>
        <a:ext cx="1158315" cy="704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B,Clean</a:t>
          </a:r>
          <a:r>
            <a:rPr lang="de-DE" sz="1900" kern="1200" dirty="0"/>
            <a:t>&gt;</a:t>
          </a:r>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move</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A,Dirty</a:t>
          </a:r>
          <a:r>
            <a:rPr lang="de-DE" sz="1900" kern="1200" dirty="0"/>
            <a:t>&gt;</a:t>
          </a:r>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suck</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A,Clean</a:t>
          </a:r>
          <a:r>
            <a:rPr lang="de-DE" sz="1900" kern="1200" dirty="0"/>
            <a:t>&gt;</a:t>
          </a:r>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de-DE" sz="1400" b="1" kern="1200" dirty="0" err="1">
              <a:solidFill>
                <a:schemeClr val="tx1"/>
              </a:solidFill>
            </a:rPr>
            <a:t>move</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&lt;</a:t>
          </a:r>
          <a:r>
            <a:rPr lang="de-DE" sz="1900" kern="1200" dirty="0" err="1"/>
            <a:t>B,Clean</a:t>
          </a:r>
          <a:r>
            <a:rPr lang="de-DE" sz="1900" kern="1200" dirty="0"/>
            <a:t>&gt;</a:t>
          </a:r>
        </a:p>
      </dsp:txBody>
      <dsp:txXfrm>
        <a:off x="7048309" y="165939"/>
        <a:ext cx="1158315" cy="7048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1DE10-187B-4021-9F1F-928440978577}" type="datetimeFigureOut">
              <a:rPr lang="de-DE" smtClean="0"/>
              <a:t>11.11.2016</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89070-BD37-40BB-936C-AFC4A52795A6}" type="slidenum">
              <a:rPr lang="de-DE" smtClean="0"/>
              <a:t>‹Nr.›</a:t>
            </a:fld>
            <a:endParaRPr lang="de-DE"/>
          </a:p>
        </p:txBody>
      </p:sp>
    </p:spTree>
    <p:extLst>
      <p:ext uri="{BB962C8B-B14F-4D97-AF65-F5344CB8AC3E}">
        <p14:creationId xmlns:p14="http://schemas.microsoft.com/office/powerpoint/2010/main" val="381107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4C920EBC-671E-4C00-AB19-0AD87E2F4309}" type="datetimeFigureOut">
              <a:rPr lang="de-DE" smtClean="0"/>
              <a:t>11.11.2016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18382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C920EBC-671E-4C00-AB19-0AD87E2F4309}" type="datetimeFigureOut">
              <a:rPr lang="de-DE" smtClean="0"/>
              <a:t>11.11.2016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01022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C920EBC-671E-4C00-AB19-0AD87E2F4309}" type="datetimeFigureOut">
              <a:rPr lang="de-DE" smtClean="0"/>
              <a:t>11.11.2016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406107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C920EBC-671E-4C00-AB19-0AD87E2F4309}" type="datetimeFigureOut">
              <a:rPr lang="de-DE" smtClean="0"/>
              <a:t>11.11.2016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00744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4C920EBC-671E-4C00-AB19-0AD87E2F4309}" type="datetimeFigureOut">
              <a:rPr lang="de-DE" smtClean="0"/>
              <a:t>11.11.2016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92858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C920EBC-671E-4C00-AB19-0AD87E2F4309}" type="datetimeFigureOut">
              <a:rPr lang="de-DE" smtClean="0"/>
              <a:t>11.11.2016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401406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C920EBC-671E-4C00-AB19-0AD87E2F4309}" type="datetimeFigureOut">
              <a:rPr lang="de-DE" smtClean="0"/>
              <a:t>11.11.2016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412743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4C920EBC-671E-4C00-AB19-0AD87E2F4309}" type="datetimeFigureOut">
              <a:rPr lang="de-DE" smtClean="0"/>
              <a:t>11.11.2016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53465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C920EBC-671E-4C00-AB19-0AD87E2F4309}" type="datetimeFigureOut">
              <a:rPr lang="de-DE" smtClean="0"/>
              <a:t>11.11.2016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68627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4C920EBC-671E-4C00-AB19-0AD87E2F4309}" type="datetimeFigureOut">
              <a:rPr lang="de-DE" smtClean="0"/>
              <a:t>11.11.2016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15552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4C920EBC-671E-4C00-AB19-0AD87E2F4309}" type="datetimeFigureOut">
              <a:rPr lang="de-DE" smtClean="0"/>
              <a:t>11.11.2016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351671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20EBC-671E-4C00-AB19-0AD87E2F4309}" type="datetimeFigureOut">
              <a:rPr lang="de-DE" smtClean="0"/>
              <a:t>11.11.2016</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4CD70-B821-4392-BFB4-06ED917DD5F6}" type="slidenum">
              <a:rPr lang="de-DE" smtClean="0"/>
              <a:t>‹Nr.›</a:t>
            </a:fld>
            <a:endParaRPr lang="de-DE"/>
          </a:p>
        </p:txBody>
      </p:sp>
    </p:spTree>
    <p:extLst>
      <p:ext uri="{BB962C8B-B14F-4D97-AF65-F5344CB8AC3E}">
        <p14:creationId xmlns:p14="http://schemas.microsoft.com/office/powerpoint/2010/main" val="3541887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SOAS Übung</a:t>
            </a:r>
          </a:p>
        </p:txBody>
      </p:sp>
      <p:sp>
        <p:nvSpPr>
          <p:cNvPr id="3" name="Untertitel 2"/>
          <p:cNvSpPr>
            <a:spLocks noGrp="1"/>
          </p:cNvSpPr>
          <p:nvPr>
            <p:ph type="subTitle" idx="1"/>
          </p:nvPr>
        </p:nvSpPr>
        <p:spPr/>
        <p:txBody>
          <a:bodyPr/>
          <a:lstStyle/>
          <a:p>
            <a:r>
              <a:rPr lang="de-DE" dirty="0"/>
              <a:t>Gruppe 19</a:t>
            </a:r>
          </a:p>
          <a:p>
            <a:r>
              <a:rPr lang="de-DE" dirty="0"/>
              <a:t>Aufgabe 2 + 3</a:t>
            </a:r>
          </a:p>
        </p:txBody>
      </p:sp>
    </p:spTree>
    <p:extLst>
      <p:ext uri="{BB962C8B-B14F-4D97-AF65-F5344CB8AC3E}">
        <p14:creationId xmlns:p14="http://schemas.microsoft.com/office/powerpoint/2010/main" val="312380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222" y="1600200"/>
            <a:ext cx="5889555" cy="4525963"/>
          </a:xfrm>
        </p:spPr>
      </p:pic>
    </p:spTree>
    <p:extLst>
      <p:ext uri="{BB962C8B-B14F-4D97-AF65-F5344CB8AC3E}">
        <p14:creationId xmlns:p14="http://schemas.microsoft.com/office/powerpoint/2010/main" val="289398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221" y="1600200"/>
            <a:ext cx="5875558" cy="4525963"/>
          </a:xfrm>
        </p:spPr>
      </p:pic>
    </p:spTree>
    <p:extLst>
      <p:ext uri="{BB962C8B-B14F-4D97-AF65-F5344CB8AC3E}">
        <p14:creationId xmlns:p14="http://schemas.microsoft.com/office/powerpoint/2010/main" val="50628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p:sp>
        <p:nvSpPr>
          <p:cNvPr id="3" name="Inhaltsplatzhalter 2"/>
          <p:cNvSpPr>
            <a:spLocks noGrp="1"/>
          </p:cNvSpPr>
          <p:nvPr>
            <p:ph idx="1"/>
          </p:nvPr>
        </p:nvSpPr>
        <p:spPr/>
        <p:txBody>
          <a:bodyPr>
            <a:normAutofit/>
          </a:bodyPr>
          <a:lstStyle/>
          <a:p>
            <a:pPr marL="0" indent="0">
              <a:buNone/>
            </a:pPr>
            <a:r>
              <a:rPr lang="de-DE" sz="2000" dirty="0"/>
              <a:t>Interpretieren Sie dann die Ergebnisse Ihrer Experimente.</a:t>
            </a:r>
          </a:p>
          <a:p>
            <a:pPr marL="0" indent="0">
              <a:buNone/>
            </a:pPr>
            <a:endParaRPr lang="de-DE" sz="2000" dirty="0"/>
          </a:p>
          <a:p>
            <a:r>
              <a:rPr lang="de-DE" sz="2000" dirty="0"/>
              <a:t>je kleiner Anzahl an </a:t>
            </a:r>
            <a:r>
              <a:rPr lang="de-DE" sz="2000" dirty="0" err="1"/>
              <a:t>Turtles</a:t>
            </a:r>
            <a:r>
              <a:rPr lang="de-DE" sz="2000" dirty="0"/>
              <a:t> desto näher kommt das Experiment an die maximale Entropie</a:t>
            </a:r>
          </a:p>
          <a:p>
            <a:r>
              <a:rPr lang="de-DE" sz="2000" dirty="0"/>
              <a:t>Bei zu vielen </a:t>
            </a:r>
            <a:r>
              <a:rPr lang="de-DE" sz="2000" dirty="0" err="1"/>
              <a:t>Turtles</a:t>
            </a:r>
            <a:r>
              <a:rPr lang="de-DE" sz="2000" dirty="0"/>
              <a:t> kann keine Gleichverteilung von 1 Turtle je Patch erreicht werden </a:t>
            </a:r>
            <a:r>
              <a:rPr lang="de-DE" sz="2000" dirty="0">
                <a:sym typeface="Wingdings" panose="05000000000000000000" pitchFamily="2" charset="2"/>
              </a:rPr>
              <a:t> max. Entropie kann nicht erreicht werden</a:t>
            </a:r>
            <a:endParaRPr lang="de-DE" sz="2000" dirty="0"/>
          </a:p>
          <a:p>
            <a:pPr marL="0" indent="0">
              <a:buNone/>
            </a:pPr>
            <a:endParaRPr lang="de-DE" sz="2000" dirty="0"/>
          </a:p>
          <a:p>
            <a:pPr marL="0" indent="0">
              <a:buNone/>
            </a:pPr>
            <a:endParaRPr lang="de-DE" sz="2000" dirty="0"/>
          </a:p>
        </p:txBody>
      </p:sp>
    </p:spTree>
    <p:extLst>
      <p:ext uri="{BB962C8B-B14F-4D97-AF65-F5344CB8AC3E}">
        <p14:creationId xmlns:p14="http://schemas.microsoft.com/office/powerpoint/2010/main" val="376445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lnSpcReduction="10000"/>
              </a:bodyPr>
              <a:lstStyle/>
              <a:p>
                <a:pPr marL="0" indent="0">
                  <a:buNone/>
                </a:pPr>
                <a:r>
                  <a:rPr lang="de-DE" sz="2000" dirty="0"/>
                  <a:t>Welchen Bezug hat das implementierte Modell zur informationstheoretischen Entropie?</a:t>
                </a:r>
              </a:p>
              <a:p>
                <a:pPr marL="0" indent="0">
                  <a:buNone/>
                </a:pPr>
                <a:endParaRPr lang="de-DE" sz="2000" dirty="0"/>
              </a:p>
              <a:p>
                <a:pPr marL="0" indent="0">
                  <a:buNone/>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𝐸𝑛𝑡𝑟𝑜𝑝𝑖𝑒</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i="1">
                              <a:latin typeface="Cambria Math" panose="02040503050406030204" pitchFamily="18" charset="0"/>
                            </a:rPr>
                            <m:t>(</m:t>
                          </m:r>
                          <m:r>
                            <a:rPr lang="de-DE" sz="2000" i="1">
                              <a:latin typeface="Cambria Math" panose="02040503050406030204" pitchFamily="18" charset="0"/>
                            </a:rPr>
                            <m:t>𝐼𝑛𝑓𝑜𝑟𝑚𝑎𝑡𝑖𝑜𝑛𝑠𝑡h𝑒𝑜𝑟𝑖𝑒</m:t>
                          </m:r>
                          <m:r>
                            <a:rPr lang="de-DE" sz="2000" i="1">
                              <a:latin typeface="Cambria Math" panose="02040503050406030204" pitchFamily="18" charset="0"/>
                            </a:rPr>
                            <m:t>)</m:t>
                          </m:r>
                        </m:e>
                        <m:sup>
                          <m:r>
                            <a:rPr lang="de-DE" sz="2000" b="0" i="1" smtClean="0">
                              <a:latin typeface="Cambria Math" panose="02040503050406030204" pitchFamily="18" charset="0"/>
                            </a:rPr>
                            <m:t>1</m:t>
                          </m:r>
                        </m:sup>
                      </m:sSup>
                      <m:r>
                        <a:rPr lang="de-DE" sz="2000" b="0" i="1" smtClean="0">
                          <a:latin typeface="Cambria Math" panose="02040503050406030204" pitchFamily="18" charset="0"/>
                        </a:rPr>
                        <m:t>:</m:t>
                      </m:r>
                    </m:oMath>
                  </m:oMathPara>
                </a14:m>
                <a:endParaRPr lang="de-DE" sz="2000" dirty="0"/>
              </a:p>
              <a:p>
                <a:pPr/>
                <a:r>
                  <a:rPr lang="de-DE" sz="2000" dirty="0"/>
                  <a:t>Ein Maß für den (mittleren) Informationsgehalt einer Nachricht</a:t>
                </a:r>
              </a:p>
              <a:p>
                <a:pPr/>
                <a:r>
                  <a:rPr lang="de-DE" sz="2000" dirty="0"/>
                  <a:t>mindestens notwendige Anzahl von Bits, die zur Darstellung der Information notwendig sind</a:t>
                </a:r>
              </a:p>
              <a:p>
                <a:pPr/>
                <a:r>
                  <a:rPr lang="de-DE" sz="2000" dirty="0"/>
                  <a:t>Entropie in einem geordneten System ist 0.</a:t>
                </a:r>
              </a:p>
              <a:p>
                <a:pPr/>
                <a:endParaRPr lang="de-DE" sz="2000" dirty="0"/>
              </a:p>
              <a:p>
                <a:pPr marL="0" indent="0">
                  <a:buNone/>
                </a:pPr>
                <a:r>
                  <a:rPr lang="de-DE" sz="2000" dirty="0"/>
                  <a:t>Bezug auf das implementierte Modell:</a:t>
                </a:r>
              </a:p>
              <a:p>
                <a:pPr/>
                <a:r>
                  <a:rPr lang="de-DE" sz="2000" dirty="0"/>
                  <a:t>Wenn alle </a:t>
                </a:r>
                <a:r>
                  <a:rPr lang="de-DE" sz="2000" dirty="0" err="1"/>
                  <a:t>Turtles</a:t>
                </a:r>
                <a:r>
                  <a:rPr lang="de-DE" sz="2000" dirty="0"/>
                  <a:t> sich zu Beginn auf dem selben Patch befinden, ist die Entropie = 0</a:t>
                </a:r>
              </a:p>
              <a:p>
                <a:pPr/>
                <a:r>
                  <a:rPr lang="de-DE" sz="2000" dirty="0"/>
                  <a:t>Wenn sich die </a:t>
                </a:r>
                <a:r>
                  <a:rPr lang="de-DE" sz="2000" dirty="0" err="1"/>
                  <a:t>Tutrles</a:t>
                </a:r>
                <a:r>
                  <a:rPr lang="de-DE" sz="2000" dirty="0"/>
                  <a:t> verteilen steigt der Informationsgehalt, da mehr Bits benötigt werden</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741" t="-1482" r="-1185" b="-674"/>
                </a:stretch>
              </a:blipFill>
            </p:spPr>
            <p:txBody>
              <a:bodyPr/>
              <a:lstStyle/>
              <a:p>
                <a:r>
                  <a:rPr lang="de-DE">
                    <a:noFill/>
                  </a:rPr>
                  <a:t> </a:t>
                </a:r>
              </a:p>
            </p:txBody>
          </p:sp>
        </mc:Fallback>
      </mc:AlternateContent>
      <p:sp>
        <p:nvSpPr>
          <p:cNvPr id="4" name="Fußzeilenplatzhalter 3"/>
          <p:cNvSpPr>
            <a:spLocks noGrp="1"/>
          </p:cNvSpPr>
          <p:nvPr>
            <p:ph type="ftr" sz="quarter" idx="11"/>
          </p:nvPr>
        </p:nvSpPr>
        <p:spPr>
          <a:xfrm>
            <a:off x="457200" y="6356350"/>
            <a:ext cx="5562600" cy="365125"/>
          </a:xfrm>
        </p:spPr>
        <p:txBody>
          <a:bodyPr/>
          <a:lstStyle/>
          <a:p>
            <a:pPr algn="l"/>
            <a:r>
              <a:rPr lang="de-DE" dirty="0"/>
              <a:t>1 - https://en.wikipedia.org/wiki/Entropy_(information_theory)</a:t>
            </a:r>
          </a:p>
        </p:txBody>
      </p:sp>
    </p:spTree>
    <p:extLst>
      <p:ext uri="{BB962C8B-B14F-4D97-AF65-F5344CB8AC3E}">
        <p14:creationId xmlns:p14="http://schemas.microsoft.com/office/powerpoint/2010/main" val="163196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p:sp>
        <p:nvSpPr>
          <p:cNvPr id="3" name="Inhaltsplatzhalter 2"/>
          <p:cNvSpPr>
            <a:spLocks noGrp="1"/>
          </p:cNvSpPr>
          <p:nvPr>
            <p:ph idx="1"/>
          </p:nvPr>
        </p:nvSpPr>
        <p:spPr/>
        <p:txBody>
          <a:bodyPr>
            <a:normAutofit/>
          </a:bodyPr>
          <a:lstStyle/>
          <a:p>
            <a:pPr>
              <a:buFont typeface="+mj-lt"/>
              <a:buAutoNum type="alphaLcParenR"/>
            </a:pPr>
            <a:r>
              <a:rPr lang="de-DE" sz="1600" dirty="0"/>
              <a:t>Der simple Staubsaugerroboter verhält sich unter den getroffenen Annahmen in Folie 16 rational. Zeigen Sie dies.</a:t>
            </a:r>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r>
              <a:rPr lang="de-DE" sz="1600" b="1" u="sng" dirty="0"/>
              <a:t>Annahmen</a:t>
            </a:r>
          </a:p>
          <a:p>
            <a:r>
              <a:rPr lang="de-DE" sz="1600" dirty="0"/>
              <a:t>Das Performancemaß P ist festgelegt als die Anzahl sauberer Zellen über den Zeitraum von T = 100 Schritten.</a:t>
            </a:r>
          </a:p>
          <a:p>
            <a:r>
              <a:rPr lang="de-DE" sz="1600" dirty="0"/>
              <a:t>Der Agent kennt lediglich die „Geographie", zwei benachbarte Zellen, nicht aber die Verteilung des Drecks.</a:t>
            </a:r>
          </a:p>
          <a:p>
            <a:r>
              <a:rPr lang="de-DE" sz="1600" dirty="0"/>
              <a:t>Ein dreckige Zelle wird durch Anwendung der Clean-Aktion sauber.</a:t>
            </a:r>
          </a:p>
          <a:p>
            <a:r>
              <a:rPr lang="de-DE" sz="1600" dirty="0"/>
              <a:t>Eine saubere Zelle bleibt sauber.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894" y="2564904"/>
            <a:ext cx="25717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11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p:graphicFrame>
        <p:nvGraphicFramePr>
          <p:cNvPr id="11" name="Inhaltsplatzhalter 5"/>
          <p:cNvGraphicFramePr>
            <a:graphicFrameLocks/>
          </p:cNvGraphicFramePr>
          <p:nvPr>
            <p:extLst>
              <p:ext uri="{D42A27DB-BD31-4B8C-83A1-F6EECF244321}">
                <p14:modId xmlns:p14="http://schemas.microsoft.com/office/powerpoint/2010/main" val="726859583"/>
              </p:ext>
            </p:extLst>
          </p:nvPr>
        </p:nvGraphicFramePr>
        <p:xfrm>
          <a:off x="395536" y="2636912"/>
          <a:ext cx="8229600" cy="1036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Inhaltsplatzhalter 5"/>
          <p:cNvGraphicFramePr>
            <a:graphicFrameLocks/>
          </p:cNvGraphicFramePr>
          <p:nvPr>
            <p:extLst>
              <p:ext uri="{D42A27DB-BD31-4B8C-83A1-F6EECF244321}">
                <p14:modId xmlns:p14="http://schemas.microsoft.com/office/powerpoint/2010/main" val="327198687"/>
              </p:ext>
            </p:extLst>
          </p:nvPr>
        </p:nvGraphicFramePr>
        <p:xfrm>
          <a:off x="395536" y="4005064"/>
          <a:ext cx="8229600" cy="10367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Inhaltsplatzhalter 5"/>
          <p:cNvGraphicFramePr>
            <a:graphicFrameLocks/>
          </p:cNvGraphicFramePr>
          <p:nvPr>
            <p:extLst>
              <p:ext uri="{D42A27DB-BD31-4B8C-83A1-F6EECF244321}">
                <p14:modId xmlns:p14="http://schemas.microsoft.com/office/powerpoint/2010/main" val="3877906971"/>
              </p:ext>
            </p:extLst>
          </p:nvPr>
        </p:nvGraphicFramePr>
        <p:xfrm>
          <a:off x="395536" y="1556792"/>
          <a:ext cx="8229600" cy="10367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Inhaltsplatzhalter 5"/>
          <p:cNvGraphicFramePr>
            <a:graphicFrameLocks/>
          </p:cNvGraphicFramePr>
          <p:nvPr>
            <p:extLst>
              <p:ext uri="{D42A27DB-BD31-4B8C-83A1-F6EECF244321}">
                <p14:modId xmlns:p14="http://schemas.microsoft.com/office/powerpoint/2010/main" val="547388585"/>
              </p:ext>
            </p:extLst>
          </p:nvPr>
        </p:nvGraphicFramePr>
        <p:xfrm>
          <a:off x="395536" y="5157192"/>
          <a:ext cx="8229600" cy="103671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10149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p:sp>
        <p:nvSpPr>
          <p:cNvPr id="3" name="Inhaltsplatzhalter 2"/>
          <p:cNvSpPr>
            <a:spLocks noGrp="1"/>
          </p:cNvSpPr>
          <p:nvPr>
            <p:ph idx="1"/>
          </p:nvPr>
        </p:nvSpPr>
        <p:spPr/>
        <p:txBody>
          <a:bodyPr>
            <a:normAutofit/>
          </a:bodyPr>
          <a:lstStyle/>
          <a:p>
            <a:pPr>
              <a:buFont typeface="+mj-lt"/>
              <a:buAutoNum type="alphaLcParenR" startAt="2"/>
            </a:pPr>
            <a:r>
              <a:rPr lang="de-DE" sz="1600" dirty="0"/>
              <a:t>Nehmen wir nun an, unnötige Bewegung würde bestraft, da zusätzliche Energie verbraucht wird. Beschreiben Sie zunächst ein geeignetes Performancemaß P‘ sowie eine Agentenfunktion f‘, welche rational agiert. Beschreiben Sie, warum der simple Agent nun nicht mehr rational ist.</a:t>
            </a:r>
          </a:p>
          <a:p>
            <a:pPr marL="0" indent="0">
              <a:buNone/>
            </a:pPr>
            <a:endParaRPr lang="de-DE" sz="1600" dirty="0"/>
          </a:p>
          <a:p>
            <a:pPr marL="0" indent="0">
              <a:buNone/>
            </a:pPr>
            <a:r>
              <a:rPr lang="de-DE" sz="1600" b="1" dirty="0"/>
              <a:t>Performancemaß P‘:</a:t>
            </a:r>
          </a:p>
          <a:p>
            <a:pPr marL="0" indent="0">
              <a:buNone/>
            </a:pPr>
            <a:r>
              <a:rPr lang="de-DE" sz="1600" dirty="0"/>
              <a:t>Anzahl sauberer Zellen und Anzahl Energiepunkte über Zeitraum von T = 100 Schritten.</a:t>
            </a:r>
          </a:p>
          <a:p>
            <a:pPr marL="0" indent="0">
              <a:buNone/>
            </a:pPr>
            <a:endParaRPr lang="de-DE" sz="1600" dirty="0"/>
          </a:p>
          <a:p>
            <a:pPr marL="0" indent="0">
              <a:buNone/>
            </a:pPr>
            <a:r>
              <a:rPr lang="de-DE" sz="1600" b="1" dirty="0"/>
              <a:t>Agentenfunktion f‘:</a:t>
            </a:r>
          </a:p>
          <a:p>
            <a:pPr marL="0" indent="0">
              <a:buNone/>
            </a:pPr>
            <a:endParaRPr lang="de-DE" sz="1600" dirty="0"/>
          </a:p>
        </p:txBody>
      </p:sp>
      <p:graphicFrame>
        <p:nvGraphicFramePr>
          <p:cNvPr id="4" name="Tabelle 3"/>
          <p:cNvGraphicFramePr>
            <a:graphicFrameLocks noGrp="1"/>
          </p:cNvGraphicFramePr>
          <p:nvPr>
            <p:extLst>
              <p:ext uri="{D42A27DB-BD31-4B8C-83A1-F6EECF244321}">
                <p14:modId xmlns:p14="http://schemas.microsoft.com/office/powerpoint/2010/main" val="4270158178"/>
              </p:ext>
            </p:extLst>
          </p:nvPr>
        </p:nvGraphicFramePr>
        <p:xfrm>
          <a:off x="539552" y="4293096"/>
          <a:ext cx="8064896" cy="1854200"/>
        </p:xfrm>
        <a:graphic>
          <a:graphicData uri="http://schemas.openxmlformats.org/drawingml/2006/table">
            <a:tbl>
              <a:tblPr firstRow="1" bandRow="1">
                <a:tableStyleId>{5C22544A-7EE6-4342-B048-85BDC9FD1C3A}</a:tableStyleId>
              </a:tblPr>
              <a:tblGrid>
                <a:gridCol w="5976664">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370840">
                <a:tc>
                  <a:txBody>
                    <a:bodyPr/>
                    <a:lstStyle/>
                    <a:p>
                      <a:r>
                        <a:rPr lang="de-DE" dirty="0"/>
                        <a:t>Wahrnehmungen</a:t>
                      </a:r>
                    </a:p>
                  </a:txBody>
                  <a:tcPr/>
                </a:tc>
                <a:tc>
                  <a:txBody>
                    <a:bodyPr/>
                    <a:lstStyle/>
                    <a:p>
                      <a:r>
                        <a:rPr lang="de-DE" dirty="0"/>
                        <a:t>Aktionen</a:t>
                      </a:r>
                    </a:p>
                  </a:txBody>
                  <a:tcPr/>
                </a:tc>
                <a:extLst>
                  <a:ext uri="{0D108BD9-81ED-4DB2-BD59-A6C34878D82A}">
                    <a16:rowId xmlns:a16="http://schemas.microsoft.com/office/drawing/2014/main" val="10000"/>
                  </a:ext>
                </a:extLst>
              </a:tr>
              <a:tr h="370840">
                <a:tc>
                  <a:txBody>
                    <a:bodyPr/>
                    <a:lstStyle/>
                    <a:p>
                      <a:r>
                        <a:rPr lang="de-DE" dirty="0"/>
                        <a:t>&lt;A,</a:t>
                      </a:r>
                      <a:r>
                        <a:rPr lang="de-DE" baseline="0" dirty="0"/>
                        <a:t> Clean, E= 100&gt;</a:t>
                      </a:r>
                      <a:endParaRPr lang="de-DE" dirty="0"/>
                    </a:p>
                  </a:txBody>
                  <a:tcPr/>
                </a:tc>
                <a:tc>
                  <a:txBody>
                    <a:bodyPr/>
                    <a:lstStyle/>
                    <a:p>
                      <a:r>
                        <a:rPr lang="de-DE" dirty="0" err="1"/>
                        <a:t>move</a:t>
                      </a:r>
                      <a:r>
                        <a:rPr lang="de-DE" dirty="0"/>
                        <a:t>,</a:t>
                      </a:r>
                      <a:r>
                        <a:rPr lang="de-DE" baseline="0" dirty="0"/>
                        <a:t> e=e-1</a:t>
                      </a:r>
                      <a:endParaRPr lang="de-DE"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&lt;A,</a:t>
                      </a:r>
                      <a:r>
                        <a:rPr lang="de-DE" baseline="0" dirty="0"/>
                        <a:t> </a:t>
                      </a:r>
                      <a:r>
                        <a:rPr lang="de-DE" baseline="0" dirty="0" err="1"/>
                        <a:t>Dirty</a:t>
                      </a:r>
                      <a:r>
                        <a:rPr lang="de-DE" baseline="0" dirty="0"/>
                        <a:t>, E= 100&gt;</a:t>
                      </a:r>
                      <a:endParaRPr lang="de-DE" dirty="0"/>
                    </a:p>
                  </a:txBody>
                  <a:tcPr/>
                </a:tc>
                <a:tc>
                  <a:txBody>
                    <a:bodyPr/>
                    <a:lstStyle/>
                    <a:p>
                      <a:r>
                        <a:rPr lang="de-DE" dirty="0"/>
                        <a:t>clean</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&lt;A,</a:t>
                      </a:r>
                      <a:r>
                        <a:rPr lang="de-DE" baseline="0" dirty="0"/>
                        <a:t> </a:t>
                      </a:r>
                      <a:r>
                        <a:rPr lang="de-DE" baseline="0" dirty="0" err="1"/>
                        <a:t>Dirty</a:t>
                      </a:r>
                      <a:r>
                        <a:rPr lang="de-DE" baseline="0" dirty="0"/>
                        <a:t>, E= 100&gt;,</a:t>
                      </a:r>
                      <a:r>
                        <a:rPr lang="de-DE" dirty="0"/>
                        <a:t> &lt;A,</a:t>
                      </a:r>
                      <a:r>
                        <a:rPr lang="de-DE" baseline="0" dirty="0"/>
                        <a:t> Clean, E= 100&gt;,</a:t>
                      </a:r>
                      <a:r>
                        <a:rPr lang="de-DE" dirty="0"/>
                        <a:t> &lt;B,</a:t>
                      </a:r>
                      <a:r>
                        <a:rPr lang="de-DE" baseline="0" dirty="0"/>
                        <a:t> Clean, E= 99&gt;</a:t>
                      </a:r>
                      <a:endParaRPr lang="de-DE" dirty="0"/>
                    </a:p>
                  </a:txBody>
                  <a:tcPr/>
                </a:tc>
                <a:tc>
                  <a:txBody>
                    <a:bodyPr/>
                    <a:lstStyle/>
                    <a:p>
                      <a:r>
                        <a:rPr lang="de-DE" dirty="0" err="1"/>
                        <a:t>wait</a:t>
                      </a:r>
                      <a:endParaRPr lang="de-DE"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&lt;A,</a:t>
                      </a:r>
                      <a:r>
                        <a:rPr lang="de-DE" baseline="0" dirty="0"/>
                        <a:t> Clean, E= 100&gt;,</a:t>
                      </a:r>
                      <a:r>
                        <a:rPr lang="de-DE" dirty="0"/>
                        <a:t> &lt;B,</a:t>
                      </a:r>
                      <a:r>
                        <a:rPr lang="de-DE" baseline="0" dirty="0"/>
                        <a:t> Clean, E= 99&gt;</a:t>
                      </a:r>
                      <a:endParaRPr lang="de-DE" dirty="0"/>
                    </a:p>
                  </a:txBody>
                  <a:tcPr/>
                </a:tc>
                <a:tc>
                  <a:txBody>
                    <a:bodyPr/>
                    <a:lstStyle/>
                    <a:p>
                      <a:r>
                        <a:rPr lang="de-DE" dirty="0" err="1"/>
                        <a:t>wait</a:t>
                      </a:r>
                      <a:endParaRPr lang="de-DE"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2894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p:sp>
        <p:nvSpPr>
          <p:cNvPr id="3" name="Inhaltsplatzhalter 2"/>
          <p:cNvSpPr>
            <a:spLocks noGrp="1"/>
          </p:cNvSpPr>
          <p:nvPr>
            <p:ph idx="1"/>
          </p:nvPr>
        </p:nvSpPr>
        <p:spPr/>
        <p:txBody>
          <a:bodyPr>
            <a:normAutofit/>
          </a:bodyPr>
          <a:lstStyle/>
          <a:p>
            <a:pPr marL="0" indent="0">
              <a:buNone/>
            </a:pPr>
            <a:r>
              <a:rPr lang="de-DE" sz="1600" b="1" dirty="0"/>
              <a:t>Simpler Agent rational?</a:t>
            </a:r>
          </a:p>
          <a:p>
            <a:pPr marL="0" indent="0">
              <a:buNone/>
            </a:pPr>
            <a:r>
              <a:rPr lang="de-DE" sz="1600" dirty="0"/>
              <a:t>Nein, der simple Agent wäre nicht rational.</a:t>
            </a:r>
          </a:p>
          <a:p>
            <a:r>
              <a:rPr lang="de-DE" sz="1600" dirty="0"/>
              <a:t>Wäre der Agent noch relational würde er den bestmöglichen Weg wählen um einen möglichst geringen Energieverlust zu erleiden. Jedoch kann der Agent nicht wissen ob eine benachbarte Zelle dreckig ist und läuft dadurch unter Umständen unnötige Wege. (nicht maximale Performance)</a:t>
            </a:r>
          </a:p>
          <a:p>
            <a:r>
              <a:rPr lang="de-DE" sz="1600" dirty="0"/>
              <a:t>Der simple Agent hat keine „</a:t>
            </a:r>
            <a:r>
              <a:rPr lang="de-DE" sz="1600" dirty="0" err="1"/>
              <a:t>Wait</a:t>
            </a:r>
            <a:r>
              <a:rPr lang="de-DE" sz="1600" dirty="0"/>
              <a:t>“ – Aktion und würde so in die nächste Zelle fahren -&gt; unnötiger Energieverlust.</a:t>
            </a:r>
          </a:p>
        </p:txBody>
      </p:sp>
    </p:spTree>
    <p:extLst>
      <p:ext uri="{BB962C8B-B14F-4D97-AF65-F5344CB8AC3E}">
        <p14:creationId xmlns:p14="http://schemas.microsoft.com/office/powerpoint/2010/main" val="127050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p:sp>
        <p:nvSpPr>
          <p:cNvPr id="3" name="Inhaltsplatzhalter 2"/>
          <p:cNvSpPr>
            <a:spLocks noGrp="1"/>
          </p:cNvSpPr>
          <p:nvPr>
            <p:ph idx="1"/>
          </p:nvPr>
        </p:nvSpPr>
        <p:spPr/>
        <p:txBody>
          <a:bodyPr>
            <a:normAutofit/>
          </a:bodyPr>
          <a:lstStyle/>
          <a:p>
            <a:pPr>
              <a:buFont typeface="+mj-lt"/>
              <a:buAutoNum type="alphaLcParenR" startAt="3"/>
            </a:pPr>
            <a:r>
              <a:rPr lang="de-DE" sz="1600" dirty="0"/>
              <a:t>Geben Sie eine PEAS-Beschreibung und Kategorisierung anhand der vorgestellten Dimensionen für die folgenden Task-Umgebungen an:</a:t>
            </a:r>
          </a:p>
          <a:p>
            <a:pPr marL="0" indent="0">
              <a:buNone/>
            </a:pPr>
            <a:r>
              <a:rPr lang="de-DE" sz="1600" b="1" i="1" u="sng" dirty="0"/>
              <a:t>Bieten auf einen Gegenstand bei einer Auktion</a:t>
            </a:r>
          </a:p>
          <a:p>
            <a:pPr marL="0" indent="0">
              <a:buNone/>
            </a:pPr>
            <a:endParaRPr lang="de-DE" sz="1600" b="1" i="1" u="sng" dirty="0"/>
          </a:p>
          <a:p>
            <a:pPr marL="0" indent="0">
              <a:buNone/>
            </a:pPr>
            <a:endParaRPr lang="de-DE" sz="1600" b="1" i="1" u="sng" dirty="0"/>
          </a:p>
          <a:p>
            <a:pPr marL="0" indent="0">
              <a:buNone/>
            </a:pPr>
            <a:endParaRPr lang="de-DE" sz="1600" b="1" i="1" u="sng" dirty="0"/>
          </a:p>
          <a:p>
            <a:pPr marL="0" indent="0">
              <a:buNone/>
            </a:pPr>
            <a:endParaRPr lang="de-DE" sz="1600" b="1" i="1" u="sng" dirty="0"/>
          </a:p>
          <a:p>
            <a:pPr marL="0" indent="0">
              <a:buNone/>
            </a:pPr>
            <a:endParaRPr lang="de-DE" sz="1600" b="1" i="1" u="sng" dirty="0"/>
          </a:p>
          <a:p>
            <a:pPr marL="0" indent="0">
              <a:buNone/>
            </a:pPr>
            <a:endParaRPr lang="de-DE" sz="1600" b="1" i="1" u="sng" dirty="0"/>
          </a:p>
          <a:p>
            <a:pPr marL="0" indent="0">
              <a:buNone/>
            </a:pPr>
            <a:r>
              <a:rPr lang="de-DE" sz="1600" b="1" i="1" u="sng" dirty="0"/>
              <a:t>Suche nach Wrackteilen mit autonomen Unterwasser-Fahrzeugen</a:t>
            </a:r>
          </a:p>
          <a:p>
            <a:pPr marL="0" indent="0">
              <a:buNone/>
            </a:pPr>
            <a:endParaRPr lang="de-DE" sz="1600" dirty="0"/>
          </a:p>
        </p:txBody>
      </p:sp>
      <p:graphicFrame>
        <p:nvGraphicFramePr>
          <p:cNvPr id="6" name="Tabelle 5"/>
          <p:cNvGraphicFramePr>
            <a:graphicFrameLocks noGrp="1"/>
          </p:cNvGraphicFramePr>
          <p:nvPr>
            <p:extLst>
              <p:ext uri="{D42A27DB-BD31-4B8C-83A1-F6EECF244321}">
                <p14:modId xmlns:p14="http://schemas.microsoft.com/office/powerpoint/2010/main" val="3169362226"/>
              </p:ext>
            </p:extLst>
          </p:nvPr>
        </p:nvGraphicFramePr>
        <p:xfrm>
          <a:off x="539552" y="2564904"/>
          <a:ext cx="8136904" cy="1440159"/>
        </p:xfrm>
        <a:graphic>
          <a:graphicData uri="http://schemas.openxmlformats.org/drawingml/2006/table">
            <a:tbl>
              <a:tblPr firstRow="1" firstCol="1" bandRow="1">
                <a:tableStyleId>{5C22544A-7EE6-4342-B048-85BDC9FD1C3A}</a:tableStyleId>
              </a:tblPr>
              <a:tblGrid>
                <a:gridCol w="1627022">
                  <a:extLst>
                    <a:ext uri="{9D8B030D-6E8A-4147-A177-3AD203B41FA5}">
                      <a16:colId xmlns:a16="http://schemas.microsoft.com/office/drawing/2014/main" val="20000"/>
                    </a:ext>
                  </a:extLst>
                </a:gridCol>
                <a:gridCol w="1627022">
                  <a:extLst>
                    <a:ext uri="{9D8B030D-6E8A-4147-A177-3AD203B41FA5}">
                      <a16:colId xmlns:a16="http://schemas.microsoft.com/office/drawing/2014/main" val="20001"/>
                    </a:ext>
                  </a:extLst>
                </a:gridCol>
                <a:gridCol w="1627022">
                  <a:extLst>
                    <a:ext uri="{9D8B030D-6E8A-4147-A177-3AD203B41FA5}">
                      <a16:colId xmlns:a16="http://schemas.microsoft.com/office/drawing/2014/main" val="20002"/>
                    </a:ext>
                  </a:extLst>
                </a:gridCol>
                <a:gridCol w="1627919">
                  <a:extLst>
                    <a:ext uri="{9D8B030D-6E8A-4147-A177-3AD203B41FA5}">
                      <a16:colId xmlns:a16="http://schemas.microsoft.com/office/drawing/2014/main" val="20003"/>
                    </a:ext>
                  </a:extLst>
                </a:gridCol>
                <a:gridCol w="1627919">
                  <a:extLst>
                    <a:ext uri="{9D8B030D-6E8A-4147-A177-3AD203B41FA5}">
                      <a16:colId xmlns:a16="http://schemas.microsoft.com/office/drawing/2014/main" val="20004"/>
                    </a:ext>
                  </a:extLst>
                </a:gridCol>
              </a:tblGrid>
              <a:tr h="280246">
                <a:tc>
                  <a:txBody>
                    <a:bodyPr/>
                    <a:lstStyle/>
                    <a:p>
                      <a:pPr>
                        <a:lnSpc>
                          <a:spcPct val="107000"/>
                        </a:lnSpc>
                        <a:spcAft>
                          <a:spcPts val="0"/>
                        </a:spcAft>
                      </a:pPr>
                      <a:r>
                        <a:rPr lang="de-DE" sz="1400" dirty="0">
                          <a:effectLst/>
                        </a:rPr>
                        <a:t>Agententyp</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Performance</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Umgebung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Aktuatoren</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Sensoren</a:t>
                      </a:r>
                      <a:endParaRPr lang="de-DE" sz="1400">
                        <a:effectLst/>
                        <a:latin typeface="Calibri"/>
                        <a:ea typeface="Yu Mincho"/>
                        <a:cs typeface="Times New Roman"/>
                      </a:endParaRPr>
                    </a:p>
                  </a:txBody>
                  <a:tcPr marL="68580" marR="68580" marT="0" marB="0"/>
                </a:tc>
                <a:extLst>
                  <a:ext uri="{0D108BD9-81ED-4DB2-BD59-A6C34878D82A}">
                    <a16:rowId xmlns:a16="http://schemas.microsoft.com/office/drawing/2014/main" val="10000"/>
                  </a:ext>
                </a:extLst>
              </a:tr>
              <a:tr h="1159913">
                <a:tc>
                  <a:txBody>
                    <a:bodyPr/>
                    <a:lstStyle/>
                    <a:p>
                      <a:pPr>
                        <a:lnSpc>
                          <a:spcPct val="107000"/>
                        </a:lnSpc>
                        <a:spcAft>
                          <a:spcPts val="0"/>
                        </a:spcAft>
                      </a:pPr>
                      <a:r>
                        <a:rPr lang="de-DE" sz="1400" dirty="0">
                          <a:effectLst/>
                        </a:rPr>
                        <a:t>Bieter</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Mit niedrigstem Gebot den Gegenstand erwerben</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Auktionshaus, Auktionator, andere Bieter, Auktionsgut</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Mund und Hand zum bieten</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Ohren, Augen</a:t>
                      </a:r>
                      <a:endParaRPr lang="de-DE" sz="1400" dirty="0">
                        <a:effectLst/>
                        <a:latin typeface="Calibri"/>
                        <a:ea typeface="Yu Mincho"/>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3493574610"/>
              </p:ext>
            </p:extLst>
          </p:nvPr>
        </p:nvGraphicFramePr>
        <p:xfrm>
          <a:off x="539551" y="4653136"/>
          <a:ext cx="8136906" cy="1512168"/>
        </p:xfrm>
        <a:graphic>
          <a:graphicData uri="http://schemas.openxmlformats.org/drawingml/2006/table">
            <a:tbl>
              <a:tblPr firstRow="1" firstCol="1" bandRow="1">
                <a:tableStyleId>{5C22544A-7EE6-4342-B048-85BDC9FD1C3A}</a:tableStyleId>
              </a:tblPr>
              <a:tblGrid>
                <a:gridCol w="1627022">
                  <a:extLst>
                    <a:ext uri="{9D8B030D-6E8A-4147-A177-3AD203B41FA5}">
                      <a16:colId xmlns:a16="http://schemas.microsoft.com/office/drawing/2014/main" val="20000"/>
                    </a:ext>
                  </a:extLst>
                </a:gridCol>
                <a:gridCol w="1627022">
                  <a:extLst>
                    <a:ext uri="{9D8B030D-6E8A-4147-A177-3AD203B41FA5}">
                      <a16:colId xmlns:a16="http://schemas.microsoft.com/office/drawing/2014/main" val="20001"/>
                    </a:ext>
                  </a:extLst>
                </a:gridCol>
                <a:gridCol w="1627022">
                  <a:extLst>
                    <a:ext uri="{9D8B030D-6E8A-4147-A177-3AD203B41FA5}">
                      <a16:colId xmlns:a16="http://schemas.microsoft.com/office/drawing/2014/main" val="20002"/>
                    </a:ext>
                  </a:extLst>
                </a:gridCol>
                <a:gridCol w="1627920">
                  <a:extLst>
                    <a:ext uri="{9D8B030D-6E8A-4147-A177-3AD203B41FA5}">
                      <a16:colId xmlns:a16="http://schemas.microsoft.com/office/drawing/2014/main" val="20003"/>
                    </a:ext>
                  </a:extLst>
                </a:gridCol>
                <a:gridCol w="1627920">
                  <a:extLst>
                    <a:ext uri="{9D8B030D-6E8A-4147-A177-3AD203B41FA5}">
                      <a16:colId xmlns:a16="http://schemas.microsoft.com/office/drawing/2014/main" val="20004"/>
                    </a:ext>
                  </a:extLst>
                </a:gridCol>
              </a:tblGrid>
              <a:tr h="294259">
                <a:tc>
                  <a:txBody>
                    <a:bodyPr/>
                    <a:lstStyle/>
                    <a:p>
                      <a:pPr>
                        <a:lnSpc>
                          <a:spcPct val="107000"/>
                        </a:lnSpc>
                        <a:spcAft>
                          <a:spcPts val="0"/>
                        </a:spcAft>
                      </a:pPr>
                      <a:r>
                        <a:rPr lang="de-DE" sz="1400" dirty="0">
                          <a:effectLst/>
                        </a:rPr>
                        <a:t>Agententyp</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Performance</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Umgebung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Aktuatoren</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Sensoren</a:t>
                      </a:r>
                      <a:endParaRPr lang="de-DE" sz="1400">
                        <a:effectLst/>
                        <a:latin typeface="Calibri"/>
                        <a:ea typeface="Yu Mincho"/>
                        <a:cs typeface="Times New Roman"/>
                      </a:endParaRPr>
                    </a:p>
                  </a:txBody>
                  <a:tcPr marL="68580" marR="68580" marT="0" marB="0"/>
                </a:tc>
                <a:extLst>
                  <a:ext uri="{0D108BD9-81ED-4DB2-BD59-A6C34878D82A}">
                    <a16:rowId xmlns:a16="http://schemas.microsoft.com/office/drawing/2014/main" val="10000"/>
                  </a:ext>
                </a:extLst>
              </a:tr>
              <a:tr h="1217909">
                <a:tc>
                  <a:txBody>
                    <a:bodyPr/>
                    <a:lstStyle/>
                    <a:p>
                      <a:pPr>
                        <a:lnSpc>
                          <a:spcPct val="107000"/>
                        </a:lnSpc>
                        <a:spcAft>
                          <a:spcPts val="0"/>
                        </a:spcAft>
                      </a:pPr>
                      <a:r>
                        <a:rPr lang="de-DE" sz="1400">
                          <a:effectLst/>
                        </a:rPr>
                        <a:t>AUV</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Gefundene Wrackteile, Verbrauchte Energie</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Gesteine, Meer, andere Schiffe, Tiere, Mensch</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Propeller, Steuer, Motor</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Kompass, Tiefensensor, Sonar, Radar</a:t>
                      </a:r>
                      <a:endParaRPr lang="de-DE" sz="1400" dirty="0">
                        <a:effectLst/>
                        <a:latin typeface="Calibri"/>
                        <a:ea typeface="Yu Mincho"/>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639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p:sp>
        <p:nvSpPr>
          <p:cNvPr id="3" name="Inhaltsplatzhalter 2"/>
          <p:cNvSpPr>
            <a:spLocks noGrp="1"/>
          </p:cNvSpPr>
          <p:nvPr>
            <p:ph idx="1"/>
          </p:nvPr>
        </p:nvSpPr>
        <p:spPr/>
        <p:txBody>
          <a:bodyPr>
            <a:normAutofit/>
          </a:bodyPr>
          <a:lstStyle/>
          <a:p>
            <a:pPr marL="0" indent="0">
              <a:buNone/>
            </a:pPr>
            <a:r>
              <a:rPr lang="de-DE" sz="1600" b="1" i="1" u="sng" dirty="0"/>
              <a:t>Intelligenter Stromverbrauch – Zur Zeiten hoher Strompreise sollten geplante energieintensive Vorgänge verschoben werden</a:t>
            </a:r>
          </a:p>
        </p:txBody>
      </p:sp>
      <p:graphicFrame>
        <p:nvGraphicFramePr>
          <p:cNvPr id="4" name="Tabelle 3"/>
          <p:cNvGraphicFramePr>
            <a:graphicFrameLocks noGrp="1"/>
          </p:cNvGraphicFramePr>
          <p:nvPr>
            <p:extLst>
              <p:ext uri="{D42A27DB-BD31-4B8C-83A1-F6EECF244321}">
                <p14:modId xmlns:p14="http://schemas.microsoft.com/office/powerpoint/2010/main" val="891111820"/>
              </p:ext>
            </p:extLst>
          </p:nvPr>
        </p:nvGraphicFramePr>
        <p:xfrm>
          <a:off x="539550" y="2636912"/>
          <a:ext cx="7992889" cy="1728192"/>
        </p:xfrm>
        <a:graphic>
          <a:graphicData uri="http://schemas.openxmlformats.org/drawingml/2006/table">
            <a:tbl>
              <a:tblPr firstRow="1" firstCol="1" bandRow="1">
                <a:tableStyleId>{5C22544A-7EE6-4342-B048-85BDC9FD1C3A}</a:tableStyleId>
              </a:tblPr>
              <a:tblGrid>
                <a:gridCol w="1598225">
                  <a:extLst>
                    <a:ext uri="{9D8B030D-6E8A-4147-A177-3AD203B41FA5}">
                      <a16:colId xmlns:a16="http://schemas.microsoft.com/office/drawing/2014/main" val="20000"/>
                    </a:ext>
                  </a:extLst>
                </a:gridCol>
                <a:gridCol w="1598225">
                  <a:extLst>
                    <a:ext uri="{9D8B030D-6E8A-4147-A177-3AD203B41FA5}">
                      <a16:colId xmlns:a16="http://schemas.microsoft.com/office/drawing/2014/main" val="20001"/>
                    </a:ext>
                  </a:extLst>
                </a:gridCol>
                <a:gridCol w="1598225">
                  <a:extLst>
                    <a:ext uri="{9D8B030D-6E8A-4147-A177-3AD203B41FA5}">
                      <a16:colId xmlns:a16="http://schemas.microsoft.com/office/drawing/2014/main" val="20002"/>
                    </a:ext>
                  </a:extLst>
                </a:gridCol>
                <a:gridCol w="1599107">
                  <a:extLst>
                    <a:ext uri="{9D8B030D-6E8A-4147-A177-3AD203B41FA5}">
                      <a16:colId xmlns:a16="http://schemas.microsoft.com/office/drawing/2014/main" val="20003"/>
                    </a:ext>
                  </a:extLst>
                </a:gridCol>
                <a:gridCol w="1599107">
                  <a:extLst>
                    <a:ext uri="{9D8B030D-6E8A-4147-A177-3AD203B41FA5}">
                      <a16:colId xmlns:a16="http://schemas.microsoft.com/office/drawing/2014/main" val="20004"/>
                    </a:ext>
                  </a:extLst>
                </a:gridCol>
              </a:tblGrid>
              <a:tr h="567308">
                <a:tc>
                  <a:txBody>
                    <a:bodyPr/>
                    <a:lstStyle/>
                    <a:p>
                      <a:pPr>
                        <a:lnSpc>
                          <a:spcPct val="107000"/>
                        </a:lnSpc>
                        <a:spcAft>
                          <a:spcPts val="0"/>
                        </a:spcAft>
                      </a:pPr>
                      <a:r>
                        <a:rPr lang="de-DE" sz="1400" dirty="0">
                          <a:effectLst/>
                        </a:rPr>
                        <a:t>Agententyp</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Performance</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Umgebung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Aktuatoren</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Sensoren</a:t>
                      </a:r>
                      <a:endParaRPr lang="de-DE" sz="1400">
                        <a:effectLst/>
                        <a:latin typeface="Calibri"/>
                        <a:ea typeface="Yu Mincho"/>
                        <a:cs typeface="Times New Roman"/>
                      </a:endParaRPr>
                    </a:p>
                  </a:txBody>
                  <a:tcPr marL="68580" marR="68580" marT="0" marB="0"/>
                </a:tc>
                <a:extLst>
                  <a:ext uri="{0D108BD9-81ED-4DB2-BD59-A6C34878D82A}">
                    <a16:rowId xmlns:a16="http://schemas.microsoft.com/office/drawing/2014/main" val="10000"/>
                  </a:ext>
                </a:extLst>
              </a:tr>
              <a:tr h="1160884">
                <a:tc>
                  <a:txBody>
                    <a:bodyPr/>
                    <a:lstStyle/>
                    <a:p>
                      <a:pPr>
                        <a:lnSpc>
                          <a:spcPct val="107000"/>
                        </a:lnSpc>
                        <a:spcAft>
                          <a:spcPts val="0"/>
                        </a:spcAft>
                      </a:pPr>
                      <a:r>
                        <a:rPr lang="de-DE" sz="1400">
                          <a:effectLst/>
                        </a:rPr>
                        <a:t>Intelligenter Stromzähler</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Minimale Kwh/€</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Energieversorger,</a:t>
                      </a:r>
                    </a:p>
                    <a:p>
                      <a:pPr>
                        <a:lnSpc>
                          <a:spcPct val="107000"/>
                        </a:lnSpc>
                        <a:spcAft>
                          <a:spcPts val="0"/>
                        </a:spcAft>
                      </a:pPr>
                      <a:r>
                        <a:rPr lang="de-DE" sz="1400" dirty="0">
                          <a:effectLst/>
                        </a:rPr>
                        <a:t>Verbrauchende Geräte </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Stromsteuerung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Stromnetz</a:t>
                      </a:r>
                      <a:endParaRPr lang="de-DE" sz="1400" dirty="0">
                        <a:effectLst/>
                        <a:latin typeface="Calibri"/>
                        <a:ea typeface="Yu Mincho"/>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3216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2a</a:t>
            </a:r>
          </a:p>
        </p:txBody>
      </p:sp>
      <p:sp>
        <p:nvSpPr>
          <p:cNvPr id="6" name="Inhaltsplatzhalter 5"/>
          <p:cNvSpPr>
            <a:spLocks noGrp="1"/>
          </p:cNvSpPr>
          <p:nvPr>
            <p:ph idx="1"/>
          </p:nvPr>
        </p:nvSpPr>
        <p:spPr/>
        <p:txBody>
          <a:bodyPr>
            <a:normAutofit/>
          </a:bodyPr>
          <a:lstStyle/>
          <a:p>
            <a:pPr marL="0" indent="0">
              <a:buNone/>
            </a:pPr>
            <a:r>
              <a:rPr lang="de-DE" sz="1800" dirty="0"/>
              <a:t> Starten Sie mit dem Modell B03A02-entropy.nlogo und machen Sie sich mit dem Modell und Code vertraut. Mit den beiden </a:t>
            </a:r>
            <a:r>
              <a:rPr lang="de-DE" sz="1800" dirty="0" err="1"/>
              <a:t>Slidern</a:t>
            </a:r>
            <a:r>
              <a:rPr lang="de-DE" sz="1800" dirty="0"/>
              <a:t> können Sie die Größe der Welt sowie die Anzahl der erzeugten Bohnen einstellen. Bei einem Klick auf </a:t>
            </a:r>
            <a:r>
              <a:rPr lang="de-DE" sz="1800" dirty="0" err="1"/>
              <a:t>setup</a:t>
            </a:r>
            <a:r>
              <a:rPr lang="de-DE" sz="1800" dirty="0"/>
              <a:t> wird eine entsprechende Anzahl an Bohnen auf der Welt auf einen zufälligen Patch platziert. Bei einem Klick auf </a:t>
            </a:r>
            <a:r>
              <a:rPr lang="de-DE" sz="1800" dirty="0" err="1"/>
              <a:t>go</a:t>
            </a:r>
            <a:r>
              <a:rPr lang="de-DE" sz="1800" dirty="0"/>
              <a:t> bewegen sich alle Bohnen zufällig umher und verteilen sich in der Welt.</a:t>
            </a:r>
          </a:p>
          <a:p>
            <a:pPr marL="0" indent="0">
              <a:buNone/>
            </a:pPr>
            <a:endParaRPr lang="de-DE" sz="1600" dirty="0"/>
          </a:p>
        </p:txBody>
      </p:sp>
    </p:spTree>
    <p:extLst>
      <p:ext uri="{BB962C8B-B14F-4D97-AF65-F5344CB8AC3E}">
        <p14:creationId xmlns:p14="http://schemas.microsoft.com/office/powerpoint/2010/main" val="1668564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p:sp>
        <p:nvSpPr>
          <p:cNvPr id="3" name="Inhaltsplatzhalter 2"/>
          <p:cNvSpPr>
            <a:spLocks noGrp="1"/>
          </p:cNvSpPr>
          <p:nvPr>
            <p:ph idx="1"/>
          </p:nvPr>
        </p:nvSpPr>
        <p:spPr/>
        <p:txBody>
          <a:bodyPr>
            <a:normAutofit/>
          </a:bodyPr>
          <a:lstStyle/>
          <a:p>
            <a:pPr>
              <a:buFont typeface="+mj-lt"/>
              <a:buAutoNum type="alphaLcParenR" startAt="4"/>
            </a:pPr>
            <a:r>
              <a:rPr lang="de-DE" sz="1600" dirty="0"/>
              <a:t>Entwickeln Sie eine Zustandsmaschine für den Staubsaugerroboter aus der Vorlesung (Folie36). Der Roboter soll periodisch alle Felder besuchen und Schmutz möglichst effizient entfernen. Kann Nichtdeterminismus hilfreich sein? Geben Sie den Wert der Agentenfunktion für ein paar Wahrnehmungssequenzen an.</a:t>
            </a:r>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endParaRPr lang="de-DE" sz="1600" dirty="0"/>
          </a:p>
          <a:p>
            <a:pPr marL="0" indent="0">
              <a:buNone/>
            </a:pPr>
            <a:r>
              <a:rPr lang="de-DE" sz="1600" dirty="0"/>
              <a:t>Wenn der Roboter nichtdeterministisch handeln kann, dann kann er gezielt zu dreckigen Zellen fahren und nicht nach einem periodischen Ablaufplan. -&gt; unnötige Wege (Energie?)</a:t>
            </a:r>
          </a:p>
          <a:p>
            <a:pPr marL="0" indent="0">
              <a:buNone/>
            </a:pPr>
            <a:endParaRPr lang="de-DE" sz="1600" dirty="0"/>
          </a:p>
        </p:txBody>
      </p:sp>
      <mc:AlternateContent xmlns:mc="http://schemas.openxmlformats.org/markup-compatibility/2006" xmlns:a14="http://schemas.microsoft.com/office/drawing/2010/main">
        <mc:Choice Requires="a14">
          <p:graphicFrame>
            <p:nvGraphicFramePr>
              <p:cNvPr id="4" name="Tabelle 3"/>
              <p:cNvGraphicFramePr>
                <a:graphicFrameLocks noGrp="1"/>
              </p:cNvGraphicFramePr>
              <p:nvPr>
                <p:extLst>
                  <p:ext uri="{D42A27DB-BD31-4B8C-83A1-F6EECF244321}">
                    <p14:modId xmlns:p14="http://schemas.microsoft.com/office/powerpoint/2010/main" val="294697797"/>
                  </p:ext>
                </p:extLst>
              </p:nvPr>
            </p:nvGraphicFramePr>
            <p:xfrm>
              <a:off x="611559" y="2924945"/>
              <a:ext cx="8136904" cy="2160238"/>
            </p:xfrm>
            <a:graphic>
              <a:graphicData uri="http://schemas.openxmlformats.org/drawingml/2006/table">
                <a:tbl>
                  <a:tblPr firstRow="1" firstCol="1" bandRow="1">
                    <a:tableStyleId>{5C22544A-7EE6-4342-B048-85BDC9FD1C3A}</a:tableStyleId>
                  </a:tblPr>
                  <a:tblGrid>
                    <a:gridCol w="6048673">
                      <a:extLst>
                        <a:ext uri="{9D8B030D-6E8A-4147-A177-3AD203B41FA5}">
                          <a16:colId xmlns:a16="http://schemas.microsoft.com/office/drawing/2014/main" val="20000"/>
                        </a:ext>
                      </a:extLst>
                    </a:gridCol>
                    <a:gridCol w="2088231">
                      <a:extLst>
                        <a:ext uri="{9D8B030D-6E8A-4147-A177-3AD203B41FA5}">
                          <a16:colId xmlns:a16="http://schemas.microsoft.com/office/drawing/2014/main" val="20001"/>
                        </a:ext>
                      </a:extLst>
                    </a:gridCol>
                  </a:tblGrid>
                  <a:tr h="349259">
                    <a:tc>
                      <a:txBody>
                        <a:bodyPr/>
                        <a:lstStyle/>
                        <a:p>
                          <a:pPr algn="l">
                            <a:lnSpc>
                              <a:spcPct val="107000"/>
                            </a:lnSpc>
                            <a:spcAft>
                              <a:spcPts val="0"/>
                            </a:spcAft>
                          </a:pPr>
                          <a:r>
                            <a:rPr lang="de-DE" sz="1800">
                              <a:effectLst/>
                            </a:rPr>
                            <a:t>Wahrnehmungsfolge</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Aktion</a:t>
                          </a:r>
                          <a:endParaRPr lang="de-DE" sz="1800">
                            <a:effectLst/>
                            <a:latin typeface="Calibri"/>
                            <a:ea typeface="Yu Mincho"/>
                            <a:cs typeface="Times New Roman"/>
                          </a:endParaRPr>
                        </a:p>
                      </a:txBody>
                      <a:tcPr marL="68580" marR="68580" marT="0" marB="0"/>
                    </a:tc>
                    <a:extLst>
                      <a:ext uri="{0D108BD9-81ED-4DB2-BD59-A6C34878D82A}">
                        <a16:rowId xmlns:a16="http://schemas.microsoft.com/office/drawing/2014/main" val="10000"/>
                      </a:ext>
                    </a:extLst>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1,1</m:t>
                                        </m:r>
                                      </m:e>
                                    </m:d>
                                    <m:r>
                                      <a:rPr lang="de-DE" sz="1800">
                                        <a:effectLst/>
                                        <a:latin typeface="Cambria Math" panose="02040503050406030204" pitchFamily="18" charset="0"/>
                                      </a:rPr>
                                      <m:t>,</m:t>
                                    </m:r>
                                    <m:r>
                                      <a:rPr lang="de-DE" sz="1800">
                                        <a:effectLst/>
                                        <a:latin typeface="Cambria Math" panose="02040503050406030204" pitchFamily="18" charset="0"/>
                                      </a:rPr>
                                      <m:t>𝑑𝑖𝑟𝑡𝑦</m:t>
                                    </m:r>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extLst>
                      <a:ext uri="{0D108BD9-81ED-4DB2-BD59-A6C34878D82A}">
                        <a16:rowId xmlns:a16="http://schemas.microsoft.com/office/drawing/2014/main" val="10001"/>
                      </a:ext>
                    </a:extLst>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1,1</m:t>
                                            </m:r>
                                          </m:e>
                                        </m:d>
                                        <m:r>
                                          <a:rPr lang="de-DE" sz="1800">
                                            <a:effectLst/>
                                            <a:latin typeface="Cambria Math" panose="02040503050406030204" pitchFamily="18" charset="0"/>
                                          </a:rPr>
                                          <m:t>,</m:t>
                                        </m:r>
                                        <m:r>
                                          <a:rPr lang="de-DE" sz="1800">
                                            <a:effectLst/>
                                            <a:latin typeface="Cambria Math" panose="02040503050406030204" pitchFamily="18" charset="0"/>
                                          </a:rPr>
                                          <m:t>𝑑𝑖𝑟𝑡𝑦</m:t>
                                        </m:r>
                                      </m:e>
                                    </m:d>
                                    <m:r>
                                      <a:rPr lang="de-DE" sz="1800">
                                        <a:effectLst/>
                                        <a:latin typeface="Cambria Math" panose="02040503050406030204" pitchFamily="18" charset="0"/>
                                      </a:rPr>
                                      <m:t>, </m:t>
                                    </m:r>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1,1</m:t>
                                            </m:r>
                                          </m:e>
                                        </m:d>
                                        <m:r>
                                          <a:rPr lang="de-DE" sz="1800">
                                            <a:effectLst/>
                                            <a:latin typeface="Cambria Math" panose="02040503050406030204" pitchFamily="18" charset="0"/>
                                          </a:rPr>
                                          <m:t>,</m:t>
                                        </m:r>
                                        <m:r>
                                          <a:rPr lang="de-DE" sz="1800">
                                            <a:effectLst/>
                                            <a:latin typeface="Cambria Math" panose="02040503050406030204" pitchFamily="18" charset="0"/>
                                          </a:rPr>
                                          <m:t>𝑐𝑙𝑒𝑎𝑛</m:t>
                                        </m:r>
                                      </m:e>
                                    </m:d>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Move right</a:t>
                          </a:r>
                          <a:endParaRPr lang="de-DE" sz="1800">
                            <a:effectLst/>
                            <a:latin typeface="Calibri"/>
                            <a:ea typeface="Yu Mincho"/>
                            <a:cs typeface="Times New Roman"/>
                          </a:endParaRPr>
                        </a:p>
                      </a:txBody>
                      <a:tcPr marL="68580" marR="68580" marT="0" marB="0"/>
                    </a:tc>
                    <a:extLst>
                      <a:ext uri="{0D108BD9-81ED-4DB2-BD59-A6C34878D82A}">
                        <a16:rowId xmlns:a16="http://schemas.microsoft.com/office/drawing/2014/main" val="10002"/>
                      </a:ext>
                    </a:extLst>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1,1</m:t>
                                            </m:r>
                                          </m:e>
                                        </m:d>
                                        <m:r>
                                          <a:rPr lang="de-DE" sz="1800">
                                            <a:effectLst/>
                                            <a:latin typeface="Cambria Math" panose="02040503050406030204" pitchFamily="18" charset="0"/>
                                          </a:rPr>
                                          <m:t>,</m:t>
                                        </m:r>
                                        <m:r>
                                          <a:rPr lang="de-DE" sz="1800">
                                            <a:effectLst/>
                                            <a:latin typeface="Cambria Math" panose="02040503050406030204" pitchFamily="18" charset="0"/>
                                          </a:rPr>
                                          <m:t>𝑑𝑖𝑟𝑡𝑦</m:t>
                                        </m:r>
                                      </m:e>
                                    </m:d>
                                    <m:r>
                                      <a:rPr lang="de-DE" sz="1800">
                                        <a:effectLst/>
                                        <a:latin typeface="Cambria Math" panose="02040503050406030204" pitchFamily="18" charset="0"/>
                                      </a:rPr>
                                      <m:t>, </m:t>
                                    </m:r>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1,1</m:t>
                                            </m:r>
                                          </m:e>
                                        </m:d>
                                        <m:r>
                                          <a:rPr lang="de-DE" sz="1800">
                                            <a:effectLst/>
                                            <a:latin typeface="Cambria Math" panose="02040503050406030204" pitchFamily="18" charset="0"/>
                                          </a:rPr>
                                          <m:t>,</m:t>
                                        </m:r>
                                        <m:r>
                                          <a:rPr lang="de-DE" sz="1800">
                                            <a:effectLst/>
                                            <a:latin typeface="Cambria Math" panose="02040503050406030204" pitchFamily="18" charset="0"/>
                                          </a:rPr>
                                          <m:t>𝑐𝑙𝑒𝑎𝑛</m:t>
                                        </m:r>
                                      </m:e>
                                    </m:d>
                                    <m:r>
                                      <a:rPr lang="de-DE" sz="1800">
                                        <a:effectLst/>
                                        <a:latin typeface="Cambria Math" panose="02040503050406030204" pitchFamily="18" charset="0"/>
                                      </a:rPr>
                                      <m:t>, </m:t>
                                    </m:r>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2,1</m:t>
                                            </m:r>
                                          </m:e>
                                        </m:d>
                                        <m:r>
                                          <a:rPr lang="de-DE" sz="1800">
                                            <a:effectLst/>
                                            <a:latin typeface="Cambria Math" panose="02040503050406030204" pitchFamily="18" charset="0"/>
                                          </a:rPr>
                                          <m:t>,</m:t>
                                        </m:r>
                                        <m:r>
                                          <a:rPr lang="de-DE" sz="1800">
                                            <a:effectLst/>
                                            <a:latin typeface="Cambria Math" panose="02040503050406030204" pitchFamily="18" charset="0"/>
                                          </a:rPr>
                                          <m:t>𝑐𝑙𝑒𝑎𝑛</m:t>
                                        </m:r>
                                      </m:e>
                                    </m:d>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Move up</a:t>
                          </a:r>
                          <a:endParaRPr lang="de-DE" sz="1800">
                            <a:effectLst/>
                            <a:latin typeface="Calibri"/>
                            <a:ea typeface="Yu Mincho"/>
                            <a:cs typeface="Times New Roman"/>
                          </a:endParaRPr>
                        </a:p>
                      </a:txBody>
                      <a:tcPr marL="68580" marR="68580" marT="0" marB="0"/>
                    </a:tc>
                    <a:extLst>
                      <a:ext uri="{0D108BD9-81ED-4DB2-BD59-A6C34878D82A}">
                        <a16:rowId xmlns:a16="http://schemas.microsoft.com/office/drawing/2014/main" val="10003"/>
                      </a:ext>
                    </a:extLst>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1,1</m:t>
                                            </m:r>
                                          </m:e>
                                        </m:d>
                                        <m:r>
                                          <a:rPr lang="de-DE" sz="1800">
                                            <a:effectLst/>
                                            <a:latin typeface="Cambria Math" panose="02040503050406030204" pitchFamily="18" charset="0"/>
                                          </a:rPr>
                                          <m:t>,</m:t>
                                        </m:r>
                                        <m:r>
                                          <a:rPr lang="de-DE" sz="1800">
                                            <a:effectLst/>
                                            <a:latin typeface="Cambria Math" panose="02040503050406030204" pitchFamily="18" charset="0"/>
                                          </a:rPr>
                                          <m:t>𝑑𝑖𝑟𝑡𝑦</m:t>
                                        </m:r>
                                      </m:e>
                                    </m:d>
                                    <m:r>
                                      <a:rPr lang="de-DE" sz="1800">
                                        <a:effectLst/>
                                        <a:latin typeface="Cambria Math" panose="02040503050406030204" pitchFamily="18" charset="0"/>
                                      </a:rPr>
                                      <m:t>, </m:t>
                                    </m:r>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1,1</m:t>
                                            </m:r>
                                          </m:e>
                                        </m:d>
                                        <m:r>
                                          <a:rPr lang="de-DE" sz="1800">
                                            <a:effectLst/>
                                            <a:latin typeface="Cambria Math" panose="02040503050406030204" pitchFamily="18" charset="0"/>
                                          </a:rPr>
                                          <m:t>,</m:t>
                                        </m:r>
                                        <m:r>
                                          <a:rPr lang="de-DE" sz="1800">
                                            <a:effectLst/>
                                            <a:latin typeface="Cambria Math" panose="02040503050406030204" pitchFamily="18" charset="0"/>
                                          </a:rPr>
                                          <m:t>𝑐𝑙𝑒𝑎𝑛</m:t>
                                        </m:r>
                                      </m:e>
                                    </m:d>
                                    <m:r>
                                      <a:rPr lang="de-DE" sz="1800">
                                        <a:effectLst/>
                                        <a:latin typeface="Cambria Math" panose="02040503050406030204" pitchFamily="18" charset="0"/>
                                      </a:rPr>
                                      <m:t>, </m:t>
                                    </m:r>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2,1</m:t>
                                            </m:r>
                                          </m:e>
                                        </m:d>
                                        <m:r>
                                          <a:rPr lang="de-DE" sz="1800">
                                            <a:effectLst/>
                                            <a:latin typeface="Cambria Math" panose="02040503050406030204" pitchFamily="18" charset="0"/>
                                          </a:rPr>
                                          <m:t>,</m:t>
                                        </m:r>
                                        <m:r>
                                          <a:rPr lang="de-DE" sz="1800">
                                            <a:effectLst/>
                                            <a:latin typeface="Cambria Math" panose="02040503050406030204" pitchFamily="18" charset="0"/>
                                          </a:rPr>
                                          <m:t>𝑐𝑙𝑒𝑎𝑛</m:t>
                                        </m:r>
                                      </m:e>
                                    </m:d>
                                    <m:r>
                                      <a:rPr lang="de-DE" sz="1800">
                                        <a:effectLst/>
                                        <a:latin typeface="Cambria Math" panose="02040503050406030204" pitchFamily="18" charset="0"/>
                                      </a:rPr>
                                      <m:t>, </m:t>
                                    </m:r>
                                    <m:d>
                                      <m:dPr>
                                        <m:begChr m:val="〈"/>
                                        <m:endChr m:val="〉"/>
                                        <m:ctrlPr>
                                          <a:rPr lang="de-DE" sz="1800" i="1">
                                            <a:effectLst/>
                                            <a:latin typeface="Cambria Math" panose="02040503050406030204" pitchFamily="18" charset="0"/>
                                          </a:rPr>
                                        </m:ctrlPr>
                                      </m:dPr>
                                      <m:e>
                                        <m:d>
                                          <m:dPr>
                                            <m:begChr m:val="〈"/>
                                            <m:endChr m:val="〉"/>
                                            <m:ctrlPr>
                                              <a:rPr lang="de-DE" sz="1800" i="1">
                                                <a:effectLst/>
                                                <a:latin typeface="Cambria Math" panose="02040503050406030204" pitchFamily="18" charset="0"/>
                                              </a:rPr>
                                            </m:ctrlPr>
                                          </m:dPr>
                                          <m:e>
                                            <m:r>
                                              <a:rPr lang="de-DE" sz="1800">
                                                <a:effectLst/>
                                                <a:latin typeface="Cambria Math" panose="02040503050406030204" pitchFamily="18" charset="0"/>
                                              </a:rPr>
                                              <m:t>2,2</m:t>
                                            </m:r>
                                          </m:e>
                                        </m:d>
                                        <m:r>
                                          <a:rPr lang="de-DE" sz="1800">
                                            <a:effectLst/>
                                            <a:latin typeface="Cambria Math" panose="02040503050406030204" pitchFamily="18" charset="0"/>
                                          </a:rPr>
                                          <m:t>,</m:t>
                                        </m:r>
                                        <m:r>
                                          <a:rPr lang="de-DE" sz="1800">
                                            <a:effectLst/>
                                            <a:latin typeface="Cambria Math" panose="02040503050406030204" pitchFamily="18" charset="0"/>
                                          </a:rPr>
                                          <m:t>𝑑𝑖𝑟𝑡𝑦</m:t>
                                        </m:r>
                                      </m:e>
                                    </m:d>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extLst>
                      <a:ext uri="{0D108BD9-81ED-4DB2-BD59-A6C34878D82A}">
                        <a16:rowId xmlns:a16="http://schemas.microsoft.com/office/drawing/2014/main" val="10004"/>
                      </a:ext>
                    </a:extLst>
                  </a:tr>
                  <a:tr h="349259">
                    <a:tc>
                      <a:txBody>
                        <a:bodyPr/>
                        <a:lstStyle/>
                        <a:p>
                          <a:pPr algn="l">
                            <a:lnSpc>
                              <a:spcPct val="107000"/>
                            </a:lnSpc>
                            <a:spcAft>
                              <a:spcPts val="0"/>
                            </a:spcAft>
                          </a:pPr>
                          <a:r>
                            <a:rPr lang="de-DE" sz="1800">
                              <a:effectLst/>
                            </a:rPr>
                            <a:t>…</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dirty="0">
                              <a:effectLst/>
                            </a:rPr>
                            <a:t>…</a:t>
                          </a:r>
                          <a:endParaRPr lang="de-DE" sz="1800" dirty="0">
                            <a:effectLst/>
                            <a:latin typeface="Calibri"/>
                            <a:ea typeface="Yu Mincho"/>
                            <a:cs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4" name="Tabelle 3"/>
              <p:cNvGraphicFramePr>
                <a:graphicFrameLocks noGrp="1"/>
              </p:cNvGraphicFramePr>
              <p:nvPr>
                <p:extLst>
                  <p:ext uri="{D42A27DB-BD31-4B8C-83A1-F6EECF244321}">
                    <p14:modId xmlns:p14="http://schemas.microsoft.com/office/powerpoint/2010/main" val="294697797"/>
                  </p:ext>
                </p:extLst>
              </p:nvPr>
            </p:nvGraphicFramePr>
            <p:xfrm>
              <a:off x="611559" y="2924945"/>
              <a:ext cx="8136904" cy="2160238"/>
            </p:xfrm>
            <a:graphic>
              <a:graphicData uri="http://schemas.openxmlformats.org/drawingml/2006/table">
                <a:tbl>
                  <a:tblPr firstRow="1" firstCol="1" bandRow="1">
                    <a:tableStyleId>{5C22544A-7EE6-4342-B048-85BDC9FD1C3A}</a:tableStyleId>
                  </a:tblPr>
                  <a:tblGrid>
                    <a:gridCol w="6048673"/>
                    <a:gridCol w="2088231"/>
                  </a:tblGrid>
                  <a:tr h="349259">
                    <a:tc>
                      <a:txBody>
                        <a:bodyPr/>
                        <a:lstStyle/>
                        <a:p>
                          <a:pPr algn="l">
                            <a:lnSpc>
                              <a:spcPct val="107000"/>
                            </a:lnSpc>
                            <a:spcAft>
                              <a:spcPts val="0"/>
                            </a:spcAft>
                          </a:pPr>
                          <a:r>
                            <a:rPr lang="de-DE" sz="1800">
                              <a:effectLst/>
                            </a:rPr>
                            <a:t>Wahrnehmungsfolge</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Aktion</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115000" r="-34677" b="-415000"/>
                          </a:stretch>
                        </a:blipFill>
                      </a:tcPr>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215000" r="-34677" b="-315000"/>
                          </a:stretch>
                        </a:blipFill>
                      </a:tcPr>
                    </a:tc>
                    <a:tc>
                      <a:txBody>
                        <a:bodyPr/>
                        <a:lstStyle/>
                        <a:p>
                          <a:pPr algn="l">
                            <a:lnSpc>
                              <a:spcPct val="107000"/>
                            </a:lnSpc>
                            <a:spcAft>
                              <a:spcPts val="0"/>
                            </a:spcAft>
                          </a:pPr>
                          <a:r>
                            <a:rPr lang="de-DE" sz="1800">
                              <a:effectLst/>
                            </a:rPr>
                            <a:t>Move right</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315000" r="-34677" b="-215000"/>
                          </a:stretch>
                        </a:blipFill>
                      </a:tcPr>
                    </a:tc>
                    <a:tc>
                      <a:txBody>
                        <a:bodyPr/>
                        <a:lstStyle/>
                        <a:p>
                          <a:pPr algn="l">
                            <a:lnSpc>
                              <a:spcPct val="107000"/>
                            </a:lnSpc>
                            <a:spcAft>
                              <a:spcPts val="0"/>
                            </a:spcAft>
                          </a:pPr>
                          <a:r>
                            <a:rPr lang="de-DE" sz="1800">
                              <a:effectLst/>
                            </a:rPr>
                            <a:t>Move up</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415000" r="-34677" b="-115000"/>
                          </a:stretch>
                        </a:blipFill>
                      </a:tcPr>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tr>
                  <a:tr h="349259">
                    <a:tc>
                      <a:txBody>
                        <a:bodyPr/>
                        <a:lstStyle/>
                        <a:p>
                          <a:pPr algn="l">
                            <a:lnSpc>
                              <a:spcPct val="107000"/>
                            </a:lnSpc>
                            <a:spcAft>
                              <a:spcPts val="0"/>
                            </a:spcAft>
                          </a:pPr>
                          <a:r>
                            <a:rPr lang="de-DE" sz="1800">
                              <a:effectLst/>
                            </a:rPr>
                            <a:t>…</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dirty="0">
                              <a:effectLst/>
                            </a:rPr>
                            <a:t>…</a:t>
                          </a:r>
                          <a:endParaRPr lang="de-DE" sz="1800" dirty="0">
                            <a:effectLst/>
                            <a:latin typeface="Calibri"/>
                            <a:ea typeface="Yu Mincho"/>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val="11440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3923928" y="3212976"/>
            <a:ext cx="792088" cy="792088"/>
          </a:xfrm>
          <a:prstGeom prst="ellipse">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1,1</a:t>
            </a:r>
          </a:p>
        </p:txBody>
      </p:sp>
      <p:sp>
        <p:nvSpPr>
          <p:cNvPr id="7" name="Ellipse 6"/>
          <p:cNvSpPr/>
          <p:nvPr/>
        </p:nvSpPr>
        <p:spPr>
          <a:xfrm>
            <a:off x="6566608" y="1096727"/>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2,2</a:t>
            </a:r>
          </a:p>
        </p:txBody>
      </p:sp>
      <p:sp>
        <p:nvSpPr>
          <p:cNvPr id="8" name="Ellipse 7"/>
          <p:cNvSpPr/>
          <p:nvPr/>
        </p:nvSpPr>
        <p:spPr>
          <a:xfrm>
            <a:off x="6558255" y="321297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2,1</a:t>
            </a:r>
          </a:p>
        </p:txBody>
      </p:sp>
      <p:cxnSp>
        <p:nvCxnSpPr>
          <p:cNvPr id="9" name="Gekrümmte Verbindung 8"/>
          <p:cNvCxnSpPr/>
          <p:nvPr/>
        </p:nvCxnSpPr>
        <p:spPr>
          <a:xfrm rot="16200000" flipH="1" flipV="1">
            <a:off x="6787087" y="996569"/>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5" name="Gerade Verbindung mit Pfeil 14"/>
          <p:cNvCxnSpPr>
            <a:endCxn id="6" idx="2"/>
          </p:cNvCxnSpPr>
          <p:nvPr/>
        </p:nvCxnSpPr>
        <p:spPr>
          <a:xfrm>
            <a:off x="3491880" y="3609020"/>
            <a:ext cx="43204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1292630" y="537321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a:t>
            </a:r>
          </a:p>
        </p:txBody>
      </p:sp>
      <p:sp>
        <p:nvSpPr>
          <p:cNvPr id="26" name="Ellipse 25"/>
          <p:cNvSpPr/>
          <p:nvPr/>
        </p:nvSpPr>
        <p:spPr>
          <a:xfrm>
            <a:off x="3924878" y="537321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1,0</a:t>
            </a:r>
          </a:p>
        </p:txBody>
      </p:sp>
      <p:sp>
        <p:nvSpPr>
          <p:cNvPr id="27" name="Ellipse 26"/>
          <p:cNvSpPr/>
          <p:nvPr/>
        </p:nvSpPr>
        <p:spPr>
          <a:xfrm>
            <a:off x="6558255" y="537321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2,0</a:t>
            </a:r>
          </a:p>
        </p:txBody>
      </p:sp>
      <p:sp>
        <p:nvSpPr>
          <p:cNvPr id="28" name="Ellipse 27"/>
          <p:cNvSpPr/>
          <p:nvPr/>
        </p:nvSpPr>
        <p:spPr>
          <a:xfrm>
            <a:off x="1297926" y="108155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0,2</a:t>
            </a:r>
          </a:p>
        </p:txBody>
      </p:sp>
      <p:sp>
        <p:nvSpPr>
          <p:cNvPr id="29" name="Ellipse 28"/>
          <p:cNvSpPr/>
          <p:nvPr/>
        </p:nvSpPr>
        <p:spPr>
          <a:xfrm>
            <a:off x="3923928" y="1096727"/>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1,2</a:t>
            </a:r>
          </a:p>
        </p:txBody>
      </p:sp>
      <p:sp>
        <p:nvSpPr>
          <p:cNvPr id="30" name="Ellipse 29"/>
          <p:cNvSpPr/>
          <p:nvPr/>
        </p:nvSpPr>
        <p:spPr>
          <a:xfrm>
            <a:off x="1292630" y="321297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0,1</a:t>
            </a:r>
          </a:p>
        </p:txBody>
      </p:sp>
      <p:cxnSp>
        <p:nvCxnSpPr>
          <p:cNvPr id="31" name="Gekrümmte Verbindung 30"/>
          <p:cNvCxnSpPr>
            <a:stCxn id="30" idx="2"/>
            <a:endCxn id="30" idx="1"/>
          </p:cNvCxnSpPr>
          <p:nvPr/>
        </p:nvCxnSpPr>
        <p:spPr>
          <a:xfrm rot="10800000" flipH="1">
            <a:off x="1292629" y="3328976"/>
            <a:ext cx="115999" cy="280045"/>
          </a:xfrm>
          <a:prstGeom prst="curvedConnector4">
            <a:avLst>
              <a:gd name="adj1" fmla="val -197071"/>
              <a:gd name="adj2" fmla="val 22305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Gekrümmte Verbindung 31"/>
          <p:cNvCxnSpPr/>
          <p:nvPr/>
        </p:nvCxnSpPr>
        <p:spPr>
          <a:xfrm rot="16200000" flipH="1" flipV="1">
            <a:off x="1490652" y="1011973"/>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3" name="Gekrümmte Verbindung 32"/>
          <p:cNvCxnSpPr/>
          <p:nvPr/>
        </p:nvCxnSpPr>
        <p:spPr>
          <a:xfrm rot="16200000" flipH="1" flipV="1">
            <a:off x="4121950" y="1016974"/>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6" name="Gekrümmte Verbindung 35"/>
          <p:cNvCxnSpPr/>
          <p:nvPr/>
        </p:nvCxnSpPr>
        <p:spPr>
          <a:xfrm rot="10800000" flipH="1">
            <a:off x="1285862" y="5489215"/>
            <a:ext cx="115999" cy="280045"/>
          </a:xfrm>
          <a:prstGeom prst="curvedConnector4">
            <a:avLst>
              <a:gd name="adj1" fmla="val -197071"/>
              <a:gd name="adj2" fmla="val 22305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7" name="Gekrümmte Verbindung 36"/>
          <p:cNvCxnSpPr/>
          <p:nvPr/>
        </p:nvCxnSpPr>
        <p:spPr>
          <a:xfrm rot="16200000" flipH="1" flipV="1">
            <a:off x="4134327" y="5291193"/>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8" name="Gekrümmte Verbindung 37"/>
          <p:cNvCxnSpPr>
            <a:stCxn id="27" idx="7"/>
            <a:endCxn id="27" idx="6"/>
          </p:cNvCxnSpPr>
          <p:nvPr/>
        </p:nvCxnSpPr>
        <p:spPr>
          <a:xfrm rot="16200000" flipH="1">
            <a:off x="7152320" y="5571238"/>
            <a:ext cx="280045" cy="115999"/>
          </a:xfrm>
          <a:prstGeom prst="curvedConnector4">
            <a:avLst>
              <a:gd name="adj1" fmla="val -123051"/>
              <a:gd name="adj2" fmla="val 29707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6" name="Gekrümmte Verbindung 45"/>
          <p:cNvCxnSpPr/>
          <p:nvPr/>
        </p:nvCxnSpPr>
        <p:spPr>
          <a:xfrm rot="16200000" flipH="1">
            <a:off x="7153727" y="3410998"/>
            <a:ext cx="280045" cy="115999"/>
          </a:xfrm>
          <a:prstGeom prst="curvedConnector4">
            <a:avLst>
              <a:gd name="adj1" fmla="val -123051"/>
              <a:gd name="adj2" fmla="val 29707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7" name="Textfeld 46"/>
          <p:cNvSpPr txBox="1"/>
          <p:nvPr/>
        </p:nvSpPr>
        <p:spPr>
          <a:xfrm>
            <a:off x="3586484" y="260648"/>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cxnSp>
        <p:nvCxnSpPr>
          <p:cNvPr id="48" name="Gerade Verbindung mit Pfeil 47"/>
          <p:cNvCxnSpPr>
            <a:stCxn id="6" idx="6"/>
            <a:endCxn id="8" idx="2"/>
          </p:cNvCxnSpPr>
          <p:nvPr/>
        </p:nvCxnSpPr>
        <p:spPr>
          <a:xfrm>
            <a:off x="4716016" y="3609020"/>
            <a:ext cx="184223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a:stCxn id="8" idx="0"/>
            <a:endCxn id="7" idx="4"/>
          </p:cNvCxnSpPr>
          <p:nvPr/>
        </p:nvCxnSpPr>
        <p:spPr>
          <a:xfrm flipV="1">
            <a:off x="6954299" y="1888815"/>
            <a:ext cx="8353" cy="13241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7" idx="2"/>
            <a:endCxn id="29" idx="6"/>
          </p:cNvCxnSpPr>
          <p:nvPr/>
        </p:nvCxnSpPr>
        <p:spPr>
          <a:xfrm flipH="1">
            <a:off x="4716016" y="1492771"/>
            <a:ext cx="18505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Gerade Verbindung mit Pfeil 52"/>
          <p:cNvCxnSpPr>
            <a:stCxn id="28" idx="4"/>
          </p:cNvCxnSpPr>
          <p:nvPr/>
        </p:nvCxnSpPr>
        <p:spPr>
          <a:xfrm flipH="1">
            <a:off x="1688674" y="1873644"/>
            <a:ext cx="5296" cy="13143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Gerade Verbindung mit Pfeil 53"/>
          <p:cNvCxnSpPr>
            <a:stCxn id="29" idx="2"/>
          </p:cNvCxnSpPr>
          <p:nvPr/>
        </p:nvCxnSpPr>
        <p:spPr>
          <a:xfrm flipH="1" flipV="1">
            <a:off x="2068778" y="1477601"/>
            <a:ext cx="1855150" cy="151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Gerade Verbindung mit Pfeil 57"/>
          <p:cNvCxnSpPr>
            <a:endCxn id="25" idx="0"/>
          </p:cNvCxnSpPr>
          <p:nvPr/>
        </p:nvCxnSpPr>
        <p:spPr>
          <a:xfrm>
            <a:off x="1683942" y="4005064"/>
            <a:ext cx="4732" cy="1368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endCxn id="26" idx="2"/>
          </p:cNvCxnSpPr>
          <p:nvPr/>
        </p:nvCxnSpPr>
        <p:spPr>
          <a:xfrm>
            <a:off x="2082352" y="5769260"/>
            <a:ext cx="184252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a:off x="4715729" y="5769260"/>
            <a:ext cx="184252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27" idx="0"/>
            <a:endCxn id="6" idx="5"/>
          </p:cNvCxnSpPr>
          <p:nvPr/>
        </p:nvCxnSpPr>
        <p:spPr>
          <a:xfrm flipH="1" flipV="1">
            <a:off x="4600017" y="3889065"/>
            <a:ext cx="2354282" cy="14841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Gekrümmte Verbindung 70"/>
          <p:cNvCxnSpPr/>
          <p:nvPr/>
        </p:nvCxnSpPr>
        <p:spPr>
          <a:xfrm rot="16200000" flipH="1" flipV="1">
            <a:off x="4121949" y="3119223"/>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72" name="Textfeld 71"/>
          <p:cNvSpPr txBox="1"/>
          <p:nvPr/>
        </p:nvSpPr>
        <p:spPr>
          <a:xfrm>
            <a:off x="7596336" y="5027980"/>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73" name="Textfeld 72"/>
          <p:cNvSpPr txBox="1"/>
          <p:nvPr/>
        </p:nvSpPr>
        <p:spPr>
          <a:xfrm>
            <a:off x="7452320" y="2862691"/>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74" name="Textfeld 73"/>
          <p:cNvSpPr txBox="1"/>
          <p:nvPr/>
        </p:nvSpPr>
        <p:spPr>
          <a:xfrm>
            <a:off x="45018" y="3439743"/>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75" name="Textfeld 74"/>
          <p:cNvSpPr txBox="1"/>
          <p:nvPr/>
        </p:nvSpPr>
        <p:spPr>
          <a:xfrm>
            <a:off x="942809" y="232133"/>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76" name="Textfeld 75"/>
          <p:cNvSpPr txBox="1"/>
          <p:nvPr/>
        </p:nvSpPr>
        <p:spPr>
          <a:xfrm>
            <a:off x="6147012" y="260648"/>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77" name="Textfeld 76"/>
          <p:cNvSpPr txBox="1"/>
          <p:nvPr/>
        </p:nvSpPr>
        <p:spPr>
          <a:xfrm>
            <a:off x="45018" y="5599983"/>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78" name="Textfeld 77"/>
          <p:cNvSpPr txBox="1"/>
          <p:nvPr/>
        </p:nvSpPr>
        <p:spPr>
          <a:xfrm>
            <a:off x="3588799" y="4519863"/>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79" name="Textfeld 78"/>
          <p:cNvSpPr txBox="1"/>
          <p:nvPr/>
        </p:nvSpPr>
        <p:spPr>
          <a:xfrm>
            <a:off x="3586484" y="2361553"/>
            <a:ext cx="1211684" cy="338554"/>
          </a:xfrm>
          <a:prstGeom prst="rect">
            <a:avLst/>
          </a:prstGeom>
          <a:noFill/>
        </p:spPr>
        <p:txBody>
          <a:bodyPr wrap="square" rtlCol="0">
            <a:spAutoFit/>
          </a:bodyPr>
          <a:lstStyle/>
          <a:p>
            <a:pPr algn="ctr"/>
            <a:r>
              <a:rPr lang="de-DE" sz="1600" b="1" i="1" dirty="0" err="1"/>
              <a:t>dirty</a:t>
            </a:r>
            <a:r>
              <a:rPr lang="de-DE" sz="1600" b="1" i="1" dirty="0"/>
              <a:t> / </a:t>
            </a:r>
            <a:r>
              <a:rPr lang="de-DE" sz="1600" b="1" i="1" dirty="0" err="1"/>
              <a:t>suck</a:t>
            </a:r>
            <a:endParaRPr lang="de-DE" sz="1600" b="1" i="1" dirty="0"/>
          </a:p>
        </p:txBody>
      </p:sp>
      <p:sp>
        <p:nvSpPr>
          <p:cNvPr id="80" name="Textfeld 79"/>
          <p:cNvSpPr txBox="1"/>
          <p:nvPr/>
        </p:nvSpPr>
        <p:spPr>
          <a:xfrm>
            <a:off x="4865902" y="3258012"/>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a:t>
            </a:r>
            <a:r>
              <a:rPr lang="de-DE" sz="1400" b="1" i="1" dirty="0" err="1"/>
              <a:t>right</a:t>
            </a:r>
            <a:endParaRPr lang="de-DE" sz="1400" b="1" i="1" dirty="0"/>
          </a:p>
        </p:txBody>
      </p:sp>
      <p:sp>
        <p:nvSpPr>
          <p:cNvPr id="81" name="Textfeld 80"/>
          <p:cNvSpPr txBox="1"/>
          <p:nvPr/>
        </p:nvSpPr>
        <p:spPr>
          <a:xfrm>
            <a:off x="2148474" y="5335326"/>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a:t>
            </a:r>
            <a:r>
              <a:rPr lang="de-DE" sz="1400" b="1" i="1" dirty="0" err="1"/>
              <a:t>right</a:t>
            </a:r>
            <a:endParaRPr lang="de-DE" sz="1400" b="1" i="1" dirty="0"/>
          </a:p>
        </p:txBody>
      </p:sp>
      <p:sp>
        <p:nvSpPr>
          <p:cNvPr id="82" name="Textfeld 81"/>
          <p:cNvSpPr txBox="1"/>
          <p:nvPr/>
        </p:nvSpPr>
        <p:spPr>
          <a:xfrm>
            <a:off x="4741958" y="5373216"/>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a:t>
            </a:r>
            <a:r>
              <a:rPr lang="de-DE" sz="1400" b="1" i="1" dirty="0" err="1"/>
              <a:t>right</a:t>
            </a:r>
            <a:endParaRPr lang="de-DE" sz="1400" b="1" i="1" dirty="0"/>
          </a:p>
        </p:txBody>
      </p:sp>
      <p:sp>
        <p:nvSpPr>
          <p:cNvPr id="83" name="Textfeld 82"/>
          <p:cNvSpPr txBox="1"/>
          <p:nvPr/>
        </p:nvSpPr>
        <p:spPr>
          <a:xfrm>
            <a:off x="2175998" y="1112711"/>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a:t>
            </a:r>
            <a:r>
              <a:rPr lang="de-DE" sz="1400" b="1" i="1" dirty="0" err="1"/>
              <a:t>left</a:t>
            </a:r>
            <a:endParaRPr lang="de-DE" sz="1400" b="1" i="1" dirty="0"/>
          </a:p>
        </p:txBody>
      </p:sp>
      <p:sp>
        <p:nvSpPr>
          <p:cNvPr id="84" name="Textfeld 83"/>
          <p:cNvSpPr txBox="1"/>
          <p:nvPr/>
        </p:nvSpPr>
        <p:spPr>
          <a:xfrm>
            <a:off x="4809518" y="1133880"/>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a:t>
            </a:r>
            <a:r>
              <a:rPr lang="de-DE" sz="1400" b="1" i="1" dirty="0" err="1"/>
              <a:t>left</a:t>
            </a:r>
            <a:endParaRPr lang="de-DE" sz="1400" b="1" i="1" dirty="0"/>
          </a:p>
        </p:txBody>
      </p:sp>
      <p:sp>
        <p:nvSpPr>
          <p:cNvPr id="85" name="Textfeld 84"/>
          <p:cNvSpPr txBox="1"/>
          <p:nvPr/>
        </p:nvSpPr>
        <p:spPr>
          <a:xfrm rot="1896059">
            <a:off x="4696294" y="4317795"/>
            <a:ext cx="2614766"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a:t>
            </a:r>
            <a:r>
              <a:rPr lang="de-DE" sz="1400" b="1" i="1" dirty="0" err="1"/>
              <a:t>up</a:t>
            </a:r>
            <a:r>
              <a:rPr lang="de-DE" sz="1400" b="1" i="1" dirty="0"/>
              <a:t>, </a:t>
            </a:r>
            <a:r>
              <a:rPr lang="de-DE" sz="1400" b="1" i="1" dirty="0" err="1"/>
              <a:t>move</a:t>
            </a:r>
            <a:r>
              <a:rPr lang="de-DE" sz="1400" b="1" i="1" dirty="0"/>
              <a:t> </a:t>
            </a:r>
            <a:r>
              <a:rPr lang="de-DE" sz="1400" b="1" i="1" dirty="0" err="1"/>
              <a:t>left</a:t>
            </a:r>
            <a:endParaRPr lang="de-DE" sz="1400" b="1" i="1" dirty="0"/>
          </a:p>
        </p:txBody>
      </p:sp>
      <p:sp>
        <p:nvSpPr>
          <p:cNvPr id="86" name="Textfeld 85"/>
          <p:cNvSpPr txBox="1"/>
          <p:nvPr/>
        </p:nvSpPr>
        <p:spPr>
          <a:xfrm>
            <a:off x="38737" y="4477251"/>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down</a:t>
            </a:r>
          </a:p>
        </p:txBody>
      </p:sp>
      <p:sp>
        <p:nvSpPr>
          <p:cNvPr id="87" name="Textfeld 86"/>
          <p:cNvSpPr txBox="1"/>
          <p:nvPr/>
        </p:nvSpPr>
        <p:spPr>
          <a:xfrm>
            <a:off x="33441" y="2198149"/>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down</a:t>
            </a:r>
          </a:p>
        </p:txBody>
      </p:sp>
      <p:sp>
        <p:nvSpPr>
          <p:cNvPr id="88" name="Textfeld 87"/>
          <p:cNvSpPr txBox="1"/>
          <p:nvPr/>
        </p:nvSpPr>
        <p:spPr>
          <a:xfrm>
            <a:off x="6768719" y="2243118"/>
            <a:ext cx="1655233" cy="307777"/>
          </a:xfrm>
          <a:prstGeom prst="rect">
            <a:avLst/>
          </a:prstGeom>
          <a:noFill/>
        </p:spPr>
        <p:txBody>
          <a:bodyPr wrap="square" rtlCol="0">
            <a:spAutoFit/>
          </a:bodyPr>
          <a:lstStyle/>
          <a:p>
            <a:pPr algn="ctr"/>
            <a:r>
              <a:rPr lang="de-DE" sz="1400" b="1" i="1" dirty="0"/>
              <a:t>clean/ </a:t>
            </a:r>
            <a:r>
              <a:rPr lang="de-DE" sz="1400" b="1" i="1" dirty="0" err="1"/>
              <a:t>move</a:t>
            </a:r>
            <a:r>
              <a:rPr lang="de-DE" sz="1400" b="1" i="1" dirty="0"/>
              <a:t> </a:t>
            </a:r>
            <a:r>
              <a:rPr lang="de-DE" sz="1400" b="1" i="1" dirty="0" err="1"/>
              <a:t>up</a:t>
            </a:r>
            <a:endParaRPr lang="de-DE" sz="1400" b="1" i="1" dirty="0"/>
          </a:p>
        </p:txBody>
      </p:sp>
    </p:spTree>
    <p:extLst>
      <p:ext uri="{BB962C8B-B14F-4D97-AF65-F5344CB8AC3E}">
        <p14:creationId xmlns:p14="http://schemas.microsoft.com/office/powerpoint/2010/main" val="565270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3</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lnSpcReduction="10000"/>
              </a:bodyPr>
              <a:lstStyle/>
              <a:p>
                <a:pPr>
                  <a:buFont typeface="+mj-lt"/>
                  <a:buAutoNum type="alphaLcParenR" startAt="5"/>
                </a:pPr>
                <a:r>
                  <a:rPr lang="de-DE" sz="1600" dirty="0"/>
                  <a:t>Nehmen Sie an, Sie entwickeln ein autonomes Fahrzeug. Manche Autos verfügen über jeweils rote Blink- und Bremslichter (siehe Abbildung 1). In diesen Fällen kann nicht nur aufgrund des aktuellen Kamerabildes entschieden werden, ob das Vorderfahrzeug bremst. Nehmen wir an, dass ein Agent nur im Falle des erkannten Bremslichtes eine Bremsaktion ausführen möchte. Lehnen Sie sich an die Definition der Wahrnehmungsmenge aus der Vorlesung und realisieren Sie eine geeignete Agentenfunktion mit einem Agentenprogramm in Form einer Zustandsmaschine.</a:t>
                </a:r>
              </a:p>
              <a:p>
                <a:pPr>
                  <a:buFont typeface="+mj-lt"/>
                  <a:buAutoNum type="alphaLcParenR" startAt="5"/>
                </a:pPr>
                <a:endParaRPr lang="de-DE" sz="1600" dirty="0"/>
              </a:p>
              <a:p>
                <a:pPr marL="0" indent="0">
                  <a:buNone/>
                </a:pPr>
                <a:r>
                  <a:rPr lang="de-DE" sz="1600" b="1" dirty="0"/>
                  <a:t>Überlegung:</a:t>
                </a:r>
              </a:p>
              <a:p>
                <a:pPr marL="0" indent="0">
                  <a:buNone/>
                </a:pPr>
                <a:r>
                  <a:rPr lang="de-DE" sz="1600" dirty="0"/>
                  <a:t>Die Wahrnehmungsfolge </a:t>
                </a:r>
                <a14:m>
                  <m:oMath xmlns:m="http://schemas.openxmlformats.org/officeDocument/2006/math">
                    <m:sSub>
                      <m:sSubPr>
                        <m:ctrlPr>
                          <a:rPr lang="de-DE" sz="1600" i="1">
                            <a:latin typeface="Cambria Math" panose="02040503050406030204" pitchFamily="18" charset="0"/>
                          </a:rPr>
                        </m:ctrlPr>
                      </m:sSubPr>
                      <m:e>
                        <m:d>
                          <m:dPr>
                            <m:ctrlPr>
                              <a:rPr lang="de-DE" sz="1600" i="1">
                                <a:latin typeface="Cambria Math" panose="02040503050406030204" pitchFamily="18" charset="0"/>
                              </a:rPr>
                            </m:ctrlPr>
                          </m:dPr>
                          <m:e>
                            <m:sSub>
                              <m:sSubPr>
                                <m:ctrlPr>
                                  <a:rPr lang="de-DE" sz="1600" i="1">
                                    <a:latin typeface="Cambria Math" panose="02040503050406030204" pitchFamily="18" charset="0"/>
                                  </a:rPr>
                                </m:ctrlPr>
                              </m:sSubPr>
                              <m:e>
                                <m:r>
                                  <a:rPr lang="de-DE" sz="1600" i="1">
                                    <a:latin typeface="Cambria Math" panose="02040503050406030204" pitchFamily="18" charset="0"/>
                                  </a:rPr>
                                  <m:t>𝑃</m:t>
                                </m:r>
                              </m:e>
                              <m:sub>
                                <m:r>
                                  <a:rPr lang="de-DE" sz="1600" i="1">
                                    <a:latin typeface="Cambria Math" panose="02040503050406030204" pitchFamily="18" charset="0"/>
                                  </a:rPr>
                                  <m:t>𝑖</m:t>
                                </m:r>
                              </m:sub>
                            </m:sSub>
                          </m:e>
                        </m:d>
                      </m:e>
                      <m:sub>
                        <m:r>
                          <a:rPr lang="de-DE" sz="1600" i="1">
                            <a:latin typeface="Cambria Math" panose="02040503050406030204" pitchFamily="18" charset="0"/>
                          </a:rPr>
                          <m:t>𝑖</m:t>
                        </m:r>
                        <m:r>
                          <a:rPr lang="de-DE" sz="1600" i="1">
                            <a:latin typeface="Cambria Math" panose="02040503050406030204" pitchFamily="18" charset="0"/>
                          </a:rPr>
                          <m:t>∈</m:t>
                        </m:r>
                        <m:r>
                          <a:rPr lang="de-DE" sz="1600" i="1">
                            <a:latin typeface="Cambria Math" panose="02040503050406030204" pitchFamily="18" charset="0"/>
                          </a:rPr>
                          <m:t>𝐼</m:t>
                        </m:r>
                      </m:sub>
                    </m:sSub>
                  </m:oMath>
                </a14:m>
                <a:r>
                  <a:rPr lang="de-DE" sz="1600" dirty="0"/>
                  <a:t> liefert in festgelegten Zeitschritten alle Wahrnehmungen bis zum momentanen Zeitpunkt. Wenn in aufeinanderfolgenden Zeitschritten das rote Licht leuchtet wird gebremst, sonst nicht.</a:t>
                </a:r>
              </a:p>
              <a:p>
                <a:pPr marL="0" indent="0">
                  <a:buNone/>
                </a:pPr>
                <a:endParaRPr lang="de-DE" sz="1600" dirty="0"/>
              </a:p>
              <a:p>
                <a:pPr marL="0" indent="0">
                  <a:buNone/>
                </a:pPr>
                <a:r>
                  <a:rPr lang="de-DE" sz="1600" b="1" dirty="0"/>
                  <a:t>Agentenfunktion</a:t>
                </a:r>
                <a:r>
                  <a:rPr lang="de-DE" sz="1600" dirty="0"/>
                  <a:t>:</a:t>
                </a:r>
              </a:p>
              <a:p>
                <a:pPr lvl="0">
                  <a:buFont typeface="Wingdings" panose="05000000000000000000" pitchFamily="2" charset="2"/>
                  <a:buChar char="Ø"/>
                </a:pPr>
                <a:r>
                  <a:rPr lang="de-DE" sz="1600" dirty="0"/>
                  <a:t>Wenn das rote Licht in den Zeitschritten sich abwechselnd ein- und ausschaltet, dann wird geblinkt und somit nicht gebremst.</a:t>
                </a:r>
              </a:p>
              <a:p>
                <a:pPr lvl="0">
                  <a:buFont typeface="Wingdings" panose="05000000000000000000" pitchFamily="2" charset="2"/>
                  <a:buChar char="Ø"/>
                </a:pPr>
                <a:r>
                  <a:rPr lang="de-DE" sz="1600" dirty="0"/>
                  <a:t>Wenn in zwei Zeitschritten aufeinander das rote Licht leuchtet, dann wird gebremst.</a:t>
                </a:r>
              </a:p>
              <a:p>
                <a:pPr marL="0" indent="0">
                  <a:buNone/>
                </a:pPr>
                <a:endParaRPr lang="de-DE" sz="16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l="-370" t="-943" r="-444"/>
                </a:stretch>
              </a:blipFill>
            </p:spPr>
            <p:txBody>
              <a:bodyPr/>
              <a:lstStyle/>
              <a:p>
                <a:r>
                  <a:rPr lang="de-DE">
                    <a:noFill/>
                  </a:rPr>
                  <a:t> </a:t>
                </a:r>
              </a:p>
            </p:txBody>
          </p:sp>
        </mc:Fallback>
      </mc:AlternateContent>
    </p:spTree>
    <p:extLst>
      <p:ext uri="{BB962C8B-B14F-4D97-AF65-F5344CB8AC3E}">
        <p14:creationId xmlns:p14="http://schemas.microsoft.com/office/powerpoint/2010/main" val="342566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2453022" y="1733259"/>
            <a:ext cx="792088" cy="792088"/>
          </a:xfrm>
          <a:prstGeom prst="ellipse">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160811" y="4037092"/>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p:cNvSpPr/>
          <p:nvPr/>
        </p:nvSpPr>
        <p:spPr>
          <a:xfrm>
            <a:off x="5765390" y="1733259"/>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krümmte Verbindung 9"/>
          <p:cNvCxnSpPr>
            <a:stCxn id="4" idx="0"/>
            <a:endCxn id="4" idx="1"/>
          </p:cNvCxnSpPr>
          <p:nvPr/>
        </p:nvCxnSpPr>
        <p:spPr>
          <a:xfrm rot="16200000" flipH="1" flipV="1">
            <a:off x="2651044" y="1651235"/>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5" name="Gekrümmte Verbindung 24"/>
          <p:cNvCxnSpPr>
            <a:stCxn id="7" idx="3"/>
            <a:endCxn id="4" idx="5"/>
          </p:cNvCxnSpPr>
          <p:nvPr/>
        </p:nvCxnSpPr>
        <p:spPr>
          <a:xfrm rot="5400000">
            <a:off x="4505250" y="1033209"/>
            <a:ext cx="12700" cy="2752278"/>
          </a:xfrm>
          <a:prstGeom prst="curvedConnector3">
            <a:avLst>
              <a:gd name="adj1" fmla="val 280118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krümmte Verbindung 26"/>
          <p:cNvCxnSpPr>
            <a:stCxn id="4" idx="7"/>
            <a:endCxn id="7" idx="1"/>
          </p:cNvCxnSpPr>
          <p:nvPr/>
        </p:nvCxnSpPr>
        <p:spPr>
          <a:xfrm rot="5400000" flipH="1" flipV="1">
            <a:off x="4505250" y="473119"/>
            <a:ext cx="12700" cy="2752278"/>
          </a:xfrm>
          <a:prstGeom prst="curvedConnector3">
            <a:avLst>
              <a:gd name="adj1" fmla="val 271339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Gekrümmte Verbindung 34"/>
          <p:cNvCxnSpPr>
            <a:stCxn id="7" idx="5"/>
            <a:endCxn id="6" idx="6"/>
          </p:cNvCxnSpPr>
          <p:nvPr/>
        </p:nvCxnSpPr>
        <p:spPr>
          <a:xfrm rot="5400000">
            <a:off x="4685295" y="2676952"/>
            <a:ext cx="2023788" cy="148858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6" idx="2"/>
            <a:endCxn id="4" idx="4"/>
          </p:cNvCxnSpPr>
          <p:nvPr/>
        </p:nvCxnSpPr>
        <p:spPr>
          <a:xfrm rot="10800000">
            <a:off x="2849067" y="2525348"/>
            <a:ext cx="1311745" cy="190778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stCxn id="6" idx="5"/>
            <a:endCxn id="6" idx="4"/>
          </p:cNvCxnSpPr>
          <p:nvPr/>
        </p:nvCxnSpPr>
        <p:spPr>
          <a:xfrm rot="5400000">
            <a:off x="4638879" y="4631158"/>
            <a:ext cx="115999" cy="280045"/>
          </a:xfrm>
          <a:prstGeom prst="curvedConnector3">
            <a:avLst>
              <a:gd name="adj1" fmla="val 585466"/>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132" name="Gerade Verbindung mit Pfeil 5131"/>
          <p:cNvCxnSpPr>
            <a:endCxn id="4" idx="2"/>
          </p:cNvCxnSpPr>
          <p:nvPr/>
        </p:nvCxnSpPr>
        <p:spPr>
          <a:xfrm>
            <a:off x="1300894" y="2129303"/>
            <a:ext cx="11521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3" name="Textfeld 5132"/>
          <p:cNvSpPr txBox="1"/>
          <p:nvPr/>
        </p:nvSpPr>
        <p:spPr>
          <a:xfrm>
            <a:off x="3799321" y="1159237"/>
            <a:ext cx="1424557" cy="338554"/>
          </a:xfrm>
          <a:prstGeom prst="rect">
            <a:avLst/>
          </a:prstGeom>
          <a:noFill/>
        </p:spPr>
        <p:txBody>
          <a:bodyPr wrap="square" rtlCol="0">
            <a:spAutoFit/>
          </a:bodyPr>
          <a:lstStyle/>
          <a:p>
            <a:pPr algn="ctr"/>
            <a:r>
              <a:rPr lang="de-DE" sz="1600" b="1" i="1" dirty="0"/>
              <a:t>Rotes Licht an</a:t>
            </a:r>
          </a:p>
        </p:txBody>
      </p:sp>
      <p:sp>
        <p:nvSpPr>
          <p:cNvPr id="49" name="Textfeld 48"/>
          <p:cNvSpPr txBox="1"/>
          <p:nvPr/>
        </p:nvSpPr>
        <p:spPr>
          <a:xfrm>
            <a:off x="3799321" y="2773110"/>
            <a:ext cx="1534021" cy="338554"/>
          </a:xfrm>
          <a:prstGeom prst="rect">
            <a:avLst/>
          </a:prstGeom>
          <a:noFill/>
        </p:spPr>
        <p:txBody>
          <a:bodyPr wrap="square" rtlCol="0">
            <a:spAutoFit/>
          </a:bodyPr>
          <a:lstStyle/>
          <a:p>
            <a:pPr algn="ctr"/>
            <a:r>
              <a:rPr lang="de-DE" sz="1600" b="1" i="1" dirty="0"/>
              <a:t>Rotes Licht aus</a:t>
            </a:r>
          </a:p>
        </p:txBody>
      </p:sp>
      <p:sp>
        <p:nvSpPr>
          <p:cNvPr id="50" name="Textfeld 49"/>
          <p:cNvSpPr txBox="1"/>
          <p:nvPr/>
        </p:nvSpPr>
        <p:spPr>
          <a:xfrm rot="18425177">
            <a:off x="5266512" y="3539801"/>
            <a:ext cx="2520280" cy="338554"/>
          </a:xfrm>
          <a:prstGeom prst="rect">
            <a:avLst/>
          </a:prstGeom>
          <a:noFill/>
        </p:spPr>
        <p:txBody>
          <a:bodyPr wrap="square" rtlCol="0">
            <a:spAutoFit/>
          </a:bodyPr>
          <a:lstStyle/>
          <a:p>
            <a:pPr algn="ctr"/>
            <a:r>
              <a:rPr lang="de-DE" sz="1600" b="1" i="1" dirty="0"/>
              <a:t>Rotes Licht an / bremsen</a:t>
            </a:r>
          </a:p>
        </p:txBody>
      </p:sp>
      <p:sp>
        <p:nvSpPr>
          <p:cNvPr id="51" name="Textfeld 50"/>
          <p:cNvSpPr txBox="1"/>
          <p:nvPr/>
        </p:nvSpPr>
        <p:spPr>
          <a:xfrm>
            <a:off x="3570447" y="5449252"/>
            <a:ext cx="2520280" cy="338554"/>
          </a:xfrm>
          <a:prstGeom prst="rect">
            <a:avLst/>
          </a:prstGeom>
          <a:noFill/>
        </p:spPr>
        <p:txBody>
          <a:bodyPr wrap="square" rtlCol="0">
            <a:spAutoFit/>
          </a:bodyPr>
          <a:lstStyle/>
          <a:p>
            <a:pPr algn="ctr"/>
            <a:r>
              <a:rPr lang="de-DE" sz="1600" b="1" i="1" dirty="0"/>
              <a:t>Rotes Licht an / bremsen</a:t>
            </a:r>
          </a:p>
        </p:txBody>
      </p:sp>
      <p:sp>
        <p:nvSpPr>
          <p:cNvPr id="53" name="Textfeld 52"/>
          <p:cNvSpPr txBox="1"/>
          <p:nvPr/>
        </p:nvSpPr>
        <p:spPr>
          <a:xfrm rot="3120581">
            <a:off x="2132403" y="3698537"/>
            <a:ext cx="1534021" cy="338554"/>
          </a:xfrm>
          <a:prstGeom prst="rect">
            <a:avLst/>
          </a:prstGeom>
          <a:noFill/>
        </p:spPr>
        <p:txBody>
          <a:bodyPr wrap="square" rtlCol="0">
            <a:spAutoFit/>
          </a:bodyPr>
          <a:lstStyle/>
          <a:p>
            <a:pPr algn="ctr"/>
            <a:r>
              <a:rPr lang="de-DE" sz="1600" b="1" i="1" dirty="0"/>
              <a:t>Rotes Licht aus</a:t>
            </a:r>
          </a:p>
        </p:txBody>
      </p:sp>
      <p:sp>
        <p:nvSpPr>
          <p:cNvPr id="54" name="Textfeld 53"/>
          <p:cNvSpPr txBox="1"/>
          <p:nvPr/>
        </p:nvSpPr>
        <p:spPr>
          <a:xfrm>
            <a:off x="1924562" y="858061"/>
            <a:ext cx="1534021" cy="338554"/>
          </a:xfrm>
          <a:prstGeom prst="rect">
            <a:avLst/>
          </a:prstGeom>
          <a:noFill/>
        </p:spPr>
        <p:txBody>
          <a:bodyPr wrap="square" rtlCol="0">
            <a:spAutoFit/>
          </a:bodyPr>
          <a:lstStyle/>
          <a:p>
            <a:pPr algn="ctr"/>
            <a:r>
              <a:rPr lang="de-DE" sz="1600" b="1" i="1" dirty="0"/>
              <a:t>Rotes Licht aus</a:t>
            </a:r>
          </a:p>
        </p:txBody>
      </p:sp>
    </p:spTree>
    <p:extLst>
      <p:ext uri="{BB962C8B-B14F-4D97-AF65-F5344CB8AC3E}">
        <p14:creationId xmlns:p14="http://schemas.microsoft.com/office/powerpoint/2010/main" val="184858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2a</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284" y="1600200"/>
            <a:ext cx="5877432" cy="4525963"/>
          </a:xfrm>
        </p:spPr>
      </p:pic>
    </p:spTree>
    <p:extLst>
      <p:ext uri="{BB962C8B-B14F-4D97-AF65-F5344CB8AC3E}">
        <p14:creationId xmlns:p14="http://schemas.microsoft.com/office/powerpoint/2010/main" val="178576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2a</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048" y="1600200"/>
            <a:ext cx="5915903" cy="4525963"/>
          </a:xfrm>
        </p:spPr>
      </p:pic>
    </p:spTree>
    <p:extLst>
      <p:ext uri="{BB962C8B-B14F-4D97-AF65-F5344CB8AC3E}">
        <p14:creationId xmlns:p14="http://schemas.microsoft.com/office/powerpoint/2010/main" val="333560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fontScale="92500"/>
              </a:bodyPr>
              <a:lstStyle/>
              <a:p>
                <a:pPr marL="0" indent="0">
                  <a:buNone/>
                </a:pPr>
                <a:r>
                  <a:rPr lang="de-DE" sz="1900" dirty="0"/>
                  <a:t>Setzen Sie nun die Messung der Entropie um. Berechnen Sie dazu aus der Anzahl der Bohnen pro Patch die Wahrscheinlichkeit, dass sich eine Bohne auf einem gewissen Patch beendet. Nutzen Sie die Formel aus den Vorlesungsfolien um daraus die Shannon-Entropie in Bits zu berechnen. Die Entropie soll in einem Plot als Verlauf über die Zeit angezeigt werden. Zeichnen Sie in den Plot auch die theoretische maximale Entropie ein.</a:t>
                </a:r>
              </a:p>
              <a:p>
                <a:pPr marL="0" indent="0">
                  <a:buNone/>
                </a:pPr>
                <a:endParaRPr lang="de-DE" sz="2400" dirty="0"/>
              </a:p>
              <a:p>
                <a:r>
                  <a:rPr lang="de-DE" sz="2400" dirty="0"/>
                  <a:t>Entropie</a:t>
                </a:r>
                <a:br>
                  <a:rPr lang="de-DE" sz="2400" b="0" i="0" dirty="0">
                    <a:latin typeface="Cambria Math" panose="02040503050406030204" pitchFamily="18" charset="0"/>
                  </a:rPr>
                </a:br>
                <a14:m>
                  <m:oMath xmlns:m="http://schemas.openxmlformats.org/officeDocument/2006/math">
                    <m:r>
                      <a:rPr lang="de-DE" sz="2400" b="0" i="0" smtClean="0">
                        <a:latin typeface="Cambria Math" panose="02040503050406030204" pitchFamily="18" charset="0"/>
                      </a:rPr>
                      <m:t> </m:t>
                    </m:r>
                    <m:r>
                      <a:rPr lang="de-DE" sz="2400" b="0" i="1" smtClean="0">
                        <a:latin typeface="Cambria Math" panose="02040503050406030204" pitchFamily="18" charset="0"/>
                      </a:rPr>
                      <m:t>−</m:t>
                    </m:r>
                    <m:nary>
                      <m:naryPr>
                        <m:chr m:val="∑"/>
                        <m:supHide m:val="on"/>
                        <m:ctrlPr>
                          <a:rPr lang="de-DE" sz="2400" b="0" i="1" smtClean="0">
                            <a:latin typeface="Cambria Math" panose="02040503050406030204" pitchFamily="18" charset="0"/>
                          </a:rPr>
                        </m:ctrlPr>
                      </m:naryPr>
                      <m:sub>
                        <m:r>
                          <m:rPr>
                            <m:brk m:alnAt="7"/>
                          </m:rPr>
                          <a:rPr lang="de-DE" sz="2400" b="0" i="1" smtClean="0">
                            <a:latin typeface="Cambria Math" panose="02040503050406030204" pitchFamily="18" charset="0"/>
                          </a:rPr>
                          <m:t>𝑥</m:t>
                        </m:r>
                        <m:r>
                          <a:rPr lang="de-DE" sz="2400" b="0" i="1" smtClean="0">
                            <a:latin typeface="Cambria Math" panose="02040503050406030204" pitchFamily="18" charset="0"/>
                          </a:rPr>
                          <m:t> ∈ </m:t>
                        </m:r>
                        <m:r>
                          <a:rPr lang="de-DE" sz="2400" b="0" i="1" smtClean="0">
                            <a:latin typeface="Cambria Math" panose="02040503050406030204" pitchFamily="18" charset="0"/>
                            <a:ea typeface="Cambria Math" panose="02040503050406030204" pitchFamily="18" charset="0"/>
                          </a:rPr>
                          <m:t>𝑝𝑎𝑡𝑐h𝑒𝑠</m:t>
                        </m:r>
                      </m:sub>
                      <m:sup/>
                      <m:e>
                        <m:f>
                          <m:fPr>
                            <m:ctrlPr>
                              <a:rPr lang="de-DE" sz="2400" b="0" i="1" smtClean="0">
                                <a:latin typeface="Cambria Math" panose="02040503050406030204" pitchFamily="18" charset="0"/>
                              </a:rPr>
                            </m:ctrlPr>
                          </m:fPr>
                          <m:num>
                            <m:r>
                              <a:rPr lang="de-DE" sz="2400" b="0" i="1" smtClean="0">
                                <a:latin typeface="Cambria Math" panose="02040503050406030204" pitchFamily="18" charset="0"/>
                              </a:rPr>
                              <m:t>𝑐𝑜𝑢𝑛𝑡</m:t>
                            </m:r>
                            <m:r>
                              <a:rPr lang="de-DE" sz="2400" b="0" i="1" smtClean="0">
                                <a:latin typeface="Cambria Math" panose="02040503050406030204" pitchFamily="18" charset="0"/>
                              </a:rPr>
                              <m:t> </m:t>
                            </m:r>
                            <m:r>
                              <a:rPr lang="de-DE" sz="2400" b="0" i="1" smtClean="0">
                                <a:latin typeface="Cambria Math" panose="02040503050406030204" pitchFamily="18" charset="0"/>
                              </a:rPr>
                              <m:t>𝑡𝑢𝑟𝑡𝑙𝑒𝑠</m:t>
                            </m:r>
                            <m:r>
                              <a:rPr lang="de-DE" sz="2400" b="0" i="1" smtClean="0">
                                <a:latin typeface="Cambria Math" panose="02040503050406030204" pitchFamily="18" charset="0"/>
                              </a:rPr>
                              <m:t>−</m:t>
                            </m:r>
                            <m:r>
                              <a:rPr lang="de-DE" sz="2400" b="0" i="1" smtClean="0">
                                <a:latin typeface="Cambria Math" panose="02040503050406030204" pitchFamily="18" charset="0"/>
                              </a:rPr>
                              <m:t>h𝑒𝑟𝑒</m:t>
                            </m:r>
                          </m:num>
                          <m:den>
                            <m:r>
                              <a:rPr lang="de-DE" sz="2400" b="0" i="1" smtClean="0">
                                <a:latin typeface="Cambria Math" panose="02040503050406030204" pitchFamily="18" charset="0"/>
                              </a:rPr>
                              <m:t>𝑏𝑒𝑎𝑛𝑐𝑜𝑢𝑛𝑡</m:t>
                            </m:r>
                          </m:den>
                        </m:f>
                        <m:r>
                          <a:rPr lang="de-DE" sz="2400" b="0" i="1" smtClean="0">
                            <a:latin typeface="Cambria Math" panose="02040503050406030204" pitchFamily="18" charset="0"/>
                            <a:ea typeface="Cambria Math" panose="02040503050406030204" pitchFamily="18" charset="0"/>
                          </a:rPr>
                          <m:t>∙</m:t>
                        </m:r>
                        <m:func>
                          <m:funcPr>
                            <m:ctrlPr>
                              <a:rPr lang="de-DE" sz="2400" b="0" i="1" smtClean="0">
                                <a:latin typeface="Cambria Math" panose="02040503050406030204" pitchFamily="18" charset="0"/>
                                <a:ea typeface="Cambria Math" panose="02040503050406030204" pitchFamily="18" charset="0"/>
                              </a:rPr>
                            </m:ctrlPr>
                          </m:funcPr>
                          <m:fName>
                            <m:sSub>
                              <m:sSubPr>
                                <m:ctrlPr>
                                  <a:rPr lang="de-DE" sz="2400" b="0" i="1" smtClean="0">
                                    <a:latin typeface="Cambria Math" panose="02040503050406030204" pitchFamily="18" charset="0"/>
                                    <a:ea typeface="Cambria Math" panose="02040503050406030204" pitchFamily="18" charset="0"/>
                                  </a:rPr>
                                </m:ctrlPr>
                              </m:sSubPr>
                              <m:e>
                                <m:r>
                                  <m:rPr>
                                    <m:sty m:val="p"/>
                                  </m:rPr>
                                  <a:rPr lang="de-DE" sz="2400" b="0" i="0" smtClean="0">
                                    <a:latin typeface="Cambria Math" panose="02040503050406030204" pitchFamily="18" charset="0"/>
                                    <a:ea typeface="Cambria Math" panose="02040503050406030204" pitchFamily="18" charset="0"/>
                                  </a:rPr>
                                  <m:t>log</m:t>
                                </m:r>
                              </m:e>
                              <m:sub>
                                <m:r>
                                  <a:rPr lang="de-DE" sz="2400" b="0" i="1" smtClean="0">
                                    <a:latin typeface="Cambria Math" panose="02040503050406030204" pitchFamily="18" charset="0"/>
                                    <a:ea typeface="Cambria Math" panose="02040503050406030204" pitchFamily="18" charset="0"/>
                                  </a:rPr>
                                  <m:t>2</m:t>
                                </m:r>
                              </m:sub>
                            </m:sSub>
                          </m:fName>
                          <m:e>
                            <m:f>
                              <m:fPr>
                                <m:ctrlPr>
                                  <a:rPr lang="de-DE" sz="2400" b="0" i="1" smtClean="0">
                                    <a:latin typeface="Cambria Math" panose="02040503050406030204" pitchFamily="18" charset="0"/>
                                    <a:ea typeface="Cambria Math" panose="02040503050406030204" pitchFamily="18" charset="0"/>
                                  </a:rPr>
                                </m:ctrlPr>
                              </m:fPr>
                              <m:num>
                                <m:r>
                                  <a:rPr lang="de-DE" sz="2400" b="0" i="1" smtClean="0">
                                    <a:latin typeface="Cambria Math" panose="02040503050406030204" pitchFamily="18" charset="0"/>
                                    <a:ea typeface="Cambria Math" panose="02040503050406030204" pitchFamily="18" charset="0"/>
                                  </a:rPr>
                                  <m:t>𝑐𝑜𝑢𝑛𝑡</m:t>
                                </m:r>
                                <m:r>
                                  <a:rPr lang="de-DE" sz="2400" b="0" i="1" smtClean="0">
                                    <a:latin typeface="Cambria Math" panose="02040503050406030204" pitchFamily="18" charset="0"/>
                                    <a:ea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𝑡𝑢𝑟𝑡𝑙𝑒𝑠</m:t>
                                </m:r>
                                <m:r>
                                  <a:rPr lang="de-DE" sz="2400" b="0" i="1" smtClean="0">
                                    <a:latin typeface="Cambria Math" panose="02040503050406030204" pitchFamily="18" charset="0"/>
                                    <a:ea typeface="Cambria Math" panose="02040503050406030204" pitchFamily="18" charset="0"/>
                                  </a:rPr>
                                  <m:t>−</m:t>
                                </m:r>
                                <m:r>
                                  <a:rPr lang="de-DE" sz="2400" b="0" i="1" smtClean="0">
                                    <a:latin typeface="Cambria Math" panose="02040503050406030204" pitchFamily="18" charset="0"/>
                                    <a:ea typeface="Cambria Math" panose="02040503050406030204" pitchFamily="18" charset="0"/>
                                  </a:rPr>
                                  <m:t>h𝑒𝑟𝑒</m:t>
                                </m:r>
                              </m:num>
                              <m:den>
                                <m:r>
                                  <a:rPr lang="de-DE" sz="2400" b="0" i="1" smtClean="0">
                                    <a:latin typeface="Cambria Math" panose="02040503050406030204" pitchFamily="18" charset="0"/>
                                    <a:ea typeface="Cambria Math" panose="02040503050406030204" pitchFamily="18" charset="0"/>
                                  </a:rPr>
                                  <m:t>𝑏𝑒𝑎𝑛𝑐𝑜𝑢𝑛𝑡</m:t>
                                </m:r>
                              </m:den>
                            </m:f>
                          </m:e>
                        </m:func>
                      </m:e>
                    </m:nary>
                  </m:oMath>
                </a14:m>
                <a:br>
                  <a:rPr lang="de-DE" sz="2400" dirty="0"/>
                </a:br>
                <a:endParaRPr lang="de-DE" sz="2400" dirty="0"/>
              </a:p>
              <a:p>
                <a:endParaRPr lang="de-DE" sz="2400" dirty="0"/>
              </a:p>
              <a:p>
                <a:r>
                  <a:rPr lang="de-DE" sz="2400" dirty="0"/>
                  <a:t>Max. Entropie:</a:t>
                </a:r>
                <a14:m>
                  <m:oMath xmlns:m="http://schemas.openxmlformats.org/officeDocument/2006/math">
                    <m:r>
                      <a:rPr lang="de-DE" sz="2400" b="0" i="0" smtClean="0">
                        <a:latin typeface="Cambria Math" panose="02040503050406030204" pitchFamily="18" charset="0"/>
                      </a:rPr>
                      <m:t> </m:t>
                    </m:r>
                    <m:func>
                      <m:funcPr>
                        <m:ctrlPr>
                          <a:rPr lang="de-DE" sz="2400" i="1" smtClean="0">
                            <a:latin typeface="Cambria Math" panose="02040503050406030204" pitchFamily="18" charset="0"/>
                          </a:rPr>
                        </m:ctrlPr>
                      </m:funcPr>
                      <m:fName>
                        <m:sSub>
                          <m:sSubPr>
                            <m:ctrlPr>
                              <a:rPr lang="de-DE" sz="2400" i="1" smtClean="0">
                                <a:latin typeface="Cambria Math" panose="02040503050406030204" pitchFamily="18" charset="0"/>
                              </a:rPr>
                            </m:ctrlPr>
                          </m:sSubPr>
                          <m:e>
                            <m:r>
                              <m:rPr>
                                <m:sty m:val="p"/>
                              </m:rPr>
                              <a:rPr lang="de-DE" sz="2400" i="0" smtClean="0">
                                <a:latin typeface="Cambria Math" panose="02040503050406030204" pitchFamily="18" charset="0"/>
                              </a:rPr>
                              <m:t>log</m:t>
                            </m:r>
                          </m:e>
                          <m:sub>
                            <m:r>
                              <a:rPr lang="de-DE" sz="2400" b="0" i="1" smtClean="0">
                                <a:latin typeface="Cambria Math" panose="02040503050406030204" pitchFamily="18" charset="0"/>
                              </a:rPr>
                              <m:t>2</m:t>
                            </m:r>
                          </m:sub>
                        </m:sSub>
                      </m:fName>
                      <m:e>
                        <m:r>
                          <a:rPr lang="de-DE" sz="2400" b="0" i="1" smtClean="0">
                            <a:latin typeface="Cambria Math" panose="02040503050406030204" pitchFamily="18" charset="0"/>
                          </a:rPr>
                          <m:t>𝑏𝑒𝑎𝑛𝑐𝑜𝑢𝑛𝑡</m:t>
                        </m:r>
                      </m:e>
                    </m:func>
                  </m:oMath>
                </a14:m>
                <a:endParaRPr lang="de-DE" sz="2400" dirty="0"/>
              </a:p>
              <a:p>
                <a:endParaRPr lang="de-DE" sz="2400" dirty="0"/>
              </a:p>
              <a:p>
                <a:endParaRPr lang="de-DE" sz="2400" dirty="0"/>
              </a:p>
              <a:p>
                <a:pPr marL="0" indent="0">
                  <a:buNone/>
                </a:pPr>
                <a:endParaRPr lang="de-DE" sz="18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815" t="-809" r="-963"/>
                </a:stretch>
              </a:blipFill>
            </p:spPr>
            <p:txBody>
              <a:bodyPr/>
              <a:lstStyle/>
              <a:p>
                <a:r>
                  <a:rPr lang="de-DE">
                    <a:noFill/>
                  </a:rPr>
                  <a:t> </a:t>
                </a:r>
              </a:p>
            </p:txBody>
          </p:sp>
        </mc:Fallback>
      </mc:AlternateContent>
    </p:spTree>
    <p:extLst>
      <p:ext uri="{BB962C8B-B14F-4D97-AF65-F5344CB8AC3E}">
        <p14:creationId xmlns:p14="http://schemas.microsoft.com/office/powerpoint/2010/main" val="331415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p:sp>
        <p:nvSpPr>
          <p:cNvPr id="3" name="Inhaltsplatzhalter 2"/>
          <p:cNvSpPr>
            <a:spLocks noGrp="1"/>
          </p:cNvSpPr>
          <p:nvPr>
            <p:ph idx="1"/>
          </p:nvPr>
        </p:nvSpPr>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to </a:t>
            </a:r>
            <a:r>
              <a:rPr lang="en-US" sz="1800" dirty="0" err="1"/>
              <a:t>calcEntropy</a:t>
            </a:r>
            <a:endParaRPr lang="en-US" sz="1800" dirty="0"/>
          </a:p>
          <a:p>
            <a:pPr marL="0" indent="0">
              <a:buNone/>
            </a:pPr>
            <a:r>
              <a:rPr lang="en-US" sz="1800" dirty="0"/>
              <a:t>  set entropy (-1) * sum [</a:t>
            </a:r>
          </a:p>
          <a:p>
            <a:pPr marL="0" indent="0">
              <a:buNone/>
            </a:pPr>
            <a:r>
              <a:rPr lang="en-US" sz="1800" dirty="0"/>
              <a:t>    </a:t>
            </a:r>
            <a:r>
              <a:rPr lang="en-US" sz="1800" dirty="0" err="1"/>
              <a:t>ifelse</a:t>
            </a:r>
            <a:r>
              <a:rPr lang="en-US" sz="1800" dirty="0"/>
              <a:t>-value (count turtles-here / bean-count = 0)</a:t>
            </a:r>
          </a:p>
          <a:p>
            <a:pPr marL="0" indent="0">
              <a:buNone/>
            </a:pPr>
            <a:r>
              <a:rPr lang="en-US" sz="1800" dirty="0"/>
              <a:t>      [ 0 ] </a:t>
            </a:r>
          </a:p>
          <a:p>
            <a:pPr marL="0" indent="0">
              <a:buNone/>
            </a:pPr>
            <a:r>
              <a:rPr lang="en-US" sz="1800" dirty="0"/>
              <a:t>      [ count turtles-here / bean-count * log (count turtles-here / bean-count) 2 ]</a:t>
            </a:r>
          </a:p>
          <a:p>
            <a:pPr marL="0" indent="0">
              <a:buNone/>
            </a:pPr>
            <a:r>
              <a:rPr lang="en-US" sz="1800" dirty="0"/>
              <a:t>  ] of patches</a:t>
            </a:r>
          </a:p>
          <a:p>
            <a:pPr marL="0" indent="0">
              <a:buNone/>
            </a:pPr>
            <a:r>
              <a:rPr lang="en-US" sz="1800" dirty="0"/>
              <a:t>end</a:t>
            </a:r>
          </a:p>
        </p:txBody>
      </p:sp>
    </p:spTree>
    <p:extLst>
      <p:ext uri="{BB962C8B-B14F-4D97-AF65-F5344CB8AC3E}">
        <p14:creationId xmlns:p14="http://schemas.microsoft.com/office/powerpoint/2010/main" val="303614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395536" y="1600200"/>
                <a:ext cx="8229600" cy="4525963"/>
              </a:xfrm>
            </p:spPr>
            <p:txBody>
              <a:bodyPr>
                <a:normAutofit/>
              </a:bodyPr>
              <a:lstStyle/>
              <a:p>
                <a:pPr marL="0" indent="0">
                  <a:buNone/>
                </a:pPr>
                <a:r>
                  <a:rPr lang="de-DE" sz="2000" dirty="0"/>
                  <a:t>Führen Sie nun Experimente mit verschiedenen Weltgrößen und Bohnenzahlen durch. Überlegen Sie sich aber zunächst, wie Sie die Parameterwerte wählen und warum. Halten Sie Ihren Gedankengang in der Dokumentation fest.</a:t>
                </a:r>
              </a:p>
              <a:p>
                <a:pPr marL="0" indent="0">
                  <a:buNone/>
                </a:pPr>
                <a:endParaRPr lang="de-DE" sz="2000" dirty="0"/>
              </a:p>
              <a:p>
                <a:pPr marL="0" indent="0">
                  <a:buNone/>
                </a:pPr>
                <a:endParaRPr lang="de-DE" sz="2000" b="1" dirty="0"/>
              </a:p>
              <a:p>
                <a:pPr marL="0" indent="0">
                  <a:buNone/>
                </a:pPr>
                <a:endParaRPr lang="de-DE" sz="2000" b="1" dirty="0"/>
              </a:p>
              <a:p>
                <a:pPr marL="0" indent="0">
                  <a:buNone/>
                </a:pPr>
                <a:r>
                  <a:rPr lang="de-DE" sz="2000" b="1" dirty="0"/>
                  <a:t>Überlegung</a:t>
                </a:r>
                <a:r>
                  <a:rPr lang="de-DE" sz="2000" dirty="0"/>
                  <a:t>:</a:t>
                </a:r>
              </a:p>
              <a:p>
                <a:r>
                  <a:rPr lang="de-DE" sz="2000" dirty="0"/>
                  <a:t>Es sind 3 Fälle zu unterscheiden: </a:t>
                </a:r>
                <a14:m>
                  <m:oMath xmlns:m="http://schemas.openxmlformats.org/officeDocument/2006/math">
                    <m:r>
                      <a:rPr lang="de-DE" sz="2000" b="0" i="1" smtClean="0">
                        <a:latin typeface="Cambria Math" panose="02040503050406030204" pitchFamily="18" charset="0"/>
                      </a:rPr>
                      <m:t>𝑏𝑒𝑎𝑛𝑐𝑜𝑢𝑛𝑡</m:t>
                    </m:r>
                    <m:r>
                      <a:rPr lang="de-DE" sz="2000" b="0" i="1" smtClean="0">
                        <a:latin typeface="Cambria Math" panose="02040503050406030204" pitchFamily="18" charset="0"/>
                        <a:ea typeface="Cambria Math" panose="02040503050406030204" pitchFamily="18" charset="0"/>
                      </a:rPr>
                      <m:t>&lt;</m:t>
                    </m:r>
                    <m:r>
                      <a:rPr lang="de-DE" sz="2000" b="0" i="1" smtClean="0">
                        <a:latin typeface="Cambria Math" panose="02040503050406030204" pitchFamily="18" charset="0"/>
                        <a:ea typeface="Cambria Math" panose="02040503050406030204" pitchFamily="18" charset="0"/>
                      </a:rPr>
                      <m:t>𝑐𝑜𝑢𝑛𝑡</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𝑝𝑎𝑡𝑐h𝑒𝑠</m:t>
                    </m:r>
                  </m:oMath>
                </a14:m>
                <a:r>
                  <a:rPr lang="de-DE" sz="2000" dirty="0"/>
                  <a:t>, </a:t>
                </a:r>
                <a14:m>
                  <m:oMath xmlns:m="http://schemas.openxmlformats.org/officeDocument/2006/math">
                    <m:r>
                      <a:rPr lang="de-DE" sz="2000" b="0" i="1" smtClean="0">
                        <a:latin typeface="Cambria Math" panose="02040503050406030204" pitchFamily="18" charset="0"/>
                      </a:rPr>
                      <m:t>𝑏𝑒𝑎𝑛𝑐𝑜𝑢𝑛𝑡</m:t>
                    </m:r>
                    <m:r>
                      <a:rPr lang="de-DE" sz="2000" b="0" i="1" smtClean="0">
                        <a:latin typeface="Cambria Math" panose="02040503050406030204" pitchFamily="18" charset="0"/>
                      </a:rPr>
                      <m:t>==</m:t>
                    </m:r>
                    <m:r>
                      <a:rPr lang="de-DE" sz="2000" b="0" i="1" smtClean="0">
                        <a:latin typeface="Cambria Math" panose="02040503050406030204" pitchFamily="18" charset="0"/>
                      </a:rPr>
                      <m:t>𝑐𝑜𝑢𝑛𝑡</m:t>
                    </m:r>
                    <m:r>
                      <a:rPr lang="de-DE" sz="2000" b="0" i="1" smtClean="0">
                        <a:latin typeface="Cambria Math" panose="02040503050406030204" pitchFamily="18" charset="0"/>
                      </a:rPr>
                      <m:t> </m:t>
                    </m:r>
                    <m:r>
                      <a:rPr lang="de-DE" sz="2000" b="0" i="1" smtClean="0">
                        <a:latin typeface="Cambria Math" panose="02040503050406030204" pitchFamily="18" charset="0"/>
                      </a:rPr>
                      <m:t>𝑝𝑎𝑡𝑐h𝑒𝑠</m:t>
                    </m:r>
                  </m:oMath>
                </a14:m>
                <a:r>
                  <a:rPr lang="de-DE" sz="2000" dirty="0"/>
                  <a:t> und </a:t>
                </a:r>
                <a14:m>
                  <m:oMath xmlns:m="http://schemas.openxmlformats.org/officeDocument/2006/math">
                    <m:r>
                      <a:rPr lang="de-DE" sz="2000" b="0" i="1" smtClean="0">
                        <a:latin typeface="Cambria Math" panose="02040503050406030204" pitchFamily="18" charset="0"/>
                      </a:rPr>
                      <m:t>𝑏𝑒𝑎𝑛𝑐𝑜𝑢𝑛𝑡</m:t>
                    </m:r>
                    <m:r>
                      <a:rPr lang="de-DE" sz="2000" b="0" i="1" smtClean="0">
                        <a:latin typeface="Cambria Math" panose="02040503050406030204" pitchFamily="18" charset="0"/>
                      </a:rPr>
                      <m:t>&gt;</m:t>
                    </m:r>
                    <m:r>
                      <a:rPr lang="de-DE" sz="2000" b="0" i="1" smtClean="0">
                        <a:latin typeface="Cambria Math" panose="02040503050406030204" pitchFamily="18" charset="0"/>
                      </a:rPr>
                      <m:t>𝑐𝑜𝑢𝑛𝑡</m:t>
                    </m:r>
                    <m:r>
                      <a:rPr lang="de-DE" sz="2000" b="0" i="1" smtClean="0">
                        <a:latin typeface="Cambria Math" panose="02040503050406030204" pitchFamily="18" charset="0"/>
                      </a:rPr>
                      <m:t> </m:t>
                    </m:r>
                    <m:r>
                      <a:rPr lang="de-DE" sz="2000" b="0" i="1" smtClean="0">
                        <a:latin typeface="Cambria Math" panose="02040503050406030204" pitchFamily="18" charset="0"/>
                      </a:rPr>
                      <m:t>𝑝𝑎𝑡𝑐h𝑒𝑠</m:t>
                    </m:r>
                  </m:oMath>
                </a14:m>
                <a:endParaRPr lang="de-DE" sz="2000" dirty="0"/>
              </a:p>
              <a:p>
                <a:r>
                  <a:rPr lang="de-DE" sz="2000" dirty="0"/>
                  <a:t>Sonderfall: </a:t>
                </a:r>
                <a14:m>
                  <m:oMath xmlns:m="http://schemas.openxmlformats.org/officeDocument/2006/math">
                    <m:r>
                      <a:rPr lang="de-DE" sz="2000" b="0" i="1" smtClean="0">
                        <a:latin typeface="Cambria Math" panose="02040503050406030204" pitchFamily="18" charset="0"/>
                      </a:rPr>
                      <m:t>𝑏𝑒𝑎𝑛𝑐𝑜𝑢𝑛𝑡</m:t>
                    </m:r>
                    <m:r>
                      <a:rPr lang="de-DE" sz="2000" b="0" i="1" smtClean="0">
                        <a:latin typeface="Cambria Math" panose="02040503050406030204" pitchFamily="18" charset="0"/>
                      </a:rPr>
                      <m:t>=1</m:t>
                    </m:r>
                  </m:oMath>
                </a14:m>
                <a:r>
                  <a:rPr lang="de-DE" sz="2000" dirty="0"/>
                  <a:t>, da max. Entropie </a:t>
                </a:r>
                <a14:m>
                  <m:oMath xmlns:m="http://schemas.openxmlformats.org/officeDocument/2006/math">
                    <m:func>
                      <m:funcPr>
                        <m:ctrlPr>
                          <a:rPr lang="de-DE" sz="2000" i="1" smtClean="0">
                            <a:latin typeface="Cambria Math" panose="02040503050406030204" pitchFamily="18" charset="0"/>
                          </a:rPr>
                        </m:ctrlPr>
                      </m:funcPr>
                      <m:fName>
                        <m:sSub>
                          <m:sSubPr>
                            <m:ctrlPr>
                              <a:rPr lang="de-DE" sz="2000" i="1" smtClean="0">
                                <a:latin typeface="Cambria Math" panose="02040503050406030204" pitchFamily="18" charset="0"/>
                              </a:rPr>
                            </m:ctrlPr>
                          </m:sSubPr>
                          <m:e>
                            <m:r>
                              <m:rPr>
                                <m:sty m:val="p"/>
                              </m:rPr>
                              <a:rPr lang="de-DE" sz="2000" i="0" smtClean="0">
                                <a:latin typeface="Cambria Math" panose="02040503050406030204" pitchFamily="18" charset="0"/>
                              </a:rPr>
                              <m:t>log</m:t>
                            </m:r>
                          </m:e>
                          <m:sub>
                            <m:r>
                              <a:rPr lang="de-DE" sz="2000" b="0" i="1" smtClean="0">
                                <a:latin typeface="Cambria Math" panose="02040503050406030204" pitchFamily="18" charset="0"/>
                              </a:rPr>
                              <m:t>2</m:t>
                            </m:r>
                          </m:sub>
                        </m:sSub>
                      </m:fName>
                      <m:e>
                        <m:r>
                          <a:rPr lang="de-DE" sz="2000" b="0" i="1" smtClean="0">
                            <a:latin typeface="Cambria Math" panose="02040503050406030204" pitchFamily="18" charset="0"/>
                          </a:rPr>
                          <m:t>1</m:t>
                        </m:r>
                      </m:e>
                    </m:func>
                    <m:r>
                      <a:rPr lang="de-DE" sz="2000" b="0" i="1" smtClean="0">
                        <a:latin typeface="Cambria Math" panose="02040503050406030204" pitchFamily="18" charset="0"/>
                      </a:rPr>
                      <m:t>=0</m:t>
                    </m:r>
                  </m:oMath>
                </a14:m>
                <a:endParaRPr lang="de-DE" sz="20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395536" y="1600200"/>
                <a:ext cx="8229600" cy="4525963"/>
              </a:xfrm>
              <a:blipFill>
                <a:blip r:embed="rId2"/>
                <a:stretch>
                  <a:fillRect l="-815" t="-809"/>
                </a:stretch>
              </a:blipFill>
            </p:spPr>
            <p:txBody>
              <a:bodyPr/>
              <a:lstStyle/>
              <a:p>
                <a:r>
                  <a:rPr lang="de-DE">
                    <a:noFill/>
                  </a:rPr>
                  <a:t> </a:t>
                </a:r>
              </a:p>
            </p:txBody>
          </p:sp>
        </mc:Fallback>
      </mc:AlternateContent>
    </p:spTree>
    <p:extLst>
      <p:ext uri="{BB962C8B-B14F-4D97-AF65-F5344CB8AC3E}">
        <p14:creationId xmlns:p14="http://schemas.microsoft.com/office/powerpoint/2010/main" val="355551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494" y="1600200"/>
            <a:ext cx="5903011" cy="4525963"/>
          </a:xfrm>
        </p:spPr>
      </p:pic>
    </p:spTree>
    <p:extLst>
      <p:ext uri="{BB962C8B-B14F-4D97-AF65-F5344CB8AC3E}">
        <p14:creationId xmlns:p14="http://schemas.microsoft.com/office/powerpoint/2010/main" val="284165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2b</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041" y="1600200"/>
            <a:ext cx="5865918" cy="4525963"/>
          </a:xfrm>
        </p:spPr>
      </p:pic>
    </p:spTree>
    <p:extLst>
      <p:ext uri="{BB962C8B-B14F-4D97-AF65-F5344CB8AC3E}">
        <p14:creationId xmlns:p14="http://schemas.microsoft.com/office/powerpoint/2010/main" val="1986472175"/>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1119</Words>
  <Application>Microsoft Office PowerPoint</Application>
  <PresentationFormat>Bildschirmpräsentation (4:3)</PresentationFormat>
  <Paragraphs>227</Paragraphs>
  <Slides>23</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Yu Mincho</vt:lpstr>
      <vt:lpstr>Arial</vt:lpstr>
      <vt:lpstr>Calibri</vt:lpstr>
      <vt:lpstr>Cambria Math</vt:lpstr>
      <vt:lpstr>Times New Roman</vt:lpstr>
      <vt:lpstr>Wingdings</vt:lpstr>
      <vt:lpstr>Larissa</vt:lpstr>
      <vt:lpstr>SOAS Übung</vt:lpstr>
      <vt:lpstr>Aufgabe 2a</vt:lpstr>
      <vt:lpstr>Aufgabe 2a</vt:lpstr>
      <vt:lpstr>Aufgabe 2a</vt:lpstr>
      <vt:lpstr>Aufgabe 2b</vt:lpstr>
      <vt:lpstr>Aufgabe 2b</vt:lpstr>
      <vt:lpstr>Aufgabe 2b</vt:lpstr>
      <vt:lpstr>Aufgabe 2b</vt:lpstr>
      <vt:lpstr>Aufgabe 2b</vt:lpstr>
      <vt:lpstr>Aufgabe 2b</vt:lpstr>
      <vt:lpstr>Aufgabe 2b</vt:lpstr>
      <vt:lpstr>Aufgabe 2b</vt:lpstr>
      <vt:lpstr>Aufgabe 2b</vt:lpstr>
      <vt:lpstr>Aufgabe 3</vt:lpstr>
      <vt:lpstr>Aufgabe 3</vt:lpstr>
      <vt:lpstr>Aufgabe 3</vt:lpstr>
      <vt:lpstr>Aufgabe 3</vt:lpstr>
      <vt:lpstr>Aufgabe 3</vt:lpstr>
      <vt:lpstr>Aufgabe 3</vt:lpstr>
      <vt:lpstr>Aufgabe 3</vt:lpstr>
      <vt:lpstr>PowerPoint-Präsentation</vt:lpstr>
      <vt:lpstr>Aufgabe 3</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SOAS Übung</dc:title>
  <dc:creator>Alexander Hug</dc:creator>
  <cp:lastModifiedBy>David Sedlbauer</cp:lastModifiedBy>
  <cp:revision>33</cp:revision>
  <dcterms:created xsi:type="dcterms:W3CDTF">2016-11-10T18:28:19Z</dcterms:created>
  <dcterms:modified xsi:type="dcterms:W3CDTF">2016-11-11T11:14:56Z</dcterms:modified>
</cp:coreProperties>
</file>