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Übungsblatt 10  Aufgabe 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 19</a:t>
            </a:r>
          </a:p>
        </p:txBody>
      </p:sp>
    </p:spTree>
    <p:extLst>
      <p:ext uri="{BB962C8B-B14F-4D97-AF65-F5344CB8AC3E}">
        <p14:creationId xmlns:p14="http://schemas.microsoft.com/office/powerpoint/2010/main" val="54393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1c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u="sng" dirty="0" smtClean="0"/>
                  <a:t>Agent C:</a:t>
                </a:r>
              </a:p>
              <a:p>
                <a:r>
                  <a:rPr lang="de-DE" dirty="0" smtClean="0"/>
                  <a:t>-15 </a:t>
                </a:r>
                <a:r>
                  <a:rPr lang="de-DE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de-DE" dirty="0"/>
                  <a:t> &lt; </a:t>
                </a:r>
                <a:r>
                  <a:rPr lang="de-DE" dirty="0" smtClean="0"/>
                  <a:t>0                Auszahlung</a:t>
                </a:r>
              </a:p>
              <a:p>
                <a:endParaRPr lang="de-DE" dirty="0"/>
              </a:p>
              <a:p>
                <a:r>
                  <a:rPr lang="de-DE" dirty="0" smtClean="0"/>
                  <a:t>-21 </a:t>
                </a:r>
                <a:r>
                  <a:rPr lang="de-DE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de-DE" dirty="0"/>
                  <a:t> &lt; </a:t>
                </a:r>
                <a:r>
                  <a:rPr lang="de-DE" dirty="0" smtClean="0"/>
                  <a:t>-15            </a:t>
                </a:r>
                <a:r>
                  <a:rPr lang="de-DE" dirty="0"/>
                  <a:t>Auszahlung</a:t>
                </a:r>
              </a:p>
              <a:p>
                <a:endParaRPr lang="de-DE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de-DE" dirty="0"/>
                  <a:t> &lt; </a:t>
                </a:r>
                <a:r>
                  <a:rPr lang="de-DE" dirty="0" smtClean="0"/>
                  <a:t>-21                      Auszahlung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feil nach rechts 5"/>
          <p:cNvSpPr/>
          <p:nvPr/>
        </p:nvSpPr>
        <p:spPr>
          <a:xfrm>
            <a:off x="2719137" y="2454442"/>
            <a:ext cx="376989" cy="6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2289"/>
              </p:ext>
            </p:extLst>
          </p:nvPr>
        </p:nvGraphicFramePr>
        <p:xfrm>
          <a:off x="4717983" y="2069432"/>
          <a:ext cx="6637152" cy="787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9288">
                  <a:extLst>
                    <a:ext uri="{9D8B030D-6E8A-4147-A177-3AD203B41FA5}">
                      <a16:colId xmlns:a16="http://schemas.microsoft.com/office/drawing/2014/main" val="2666839289"/>
                    </a:ext>
                  </a:extLst>
                </a:gridCol>
                <a:gridCol w="1659288">
                  <a:extLst>
                    <a:ext uri="{9D8B030D-6E8A-4147-A177-3AD203B41FA5}">
                      <a16:colId xmlns:a16="http://schemas.microsoft.com/office/drawing/2014/main" val="316951782"/>
                    </a:ext>
                  </a:extLst>
                </a:gridCol>
                <a:gridCol w="1659288">
                  <a:extLst>
                    <a:ext uri="{9D8B030D-6E8A-4147-A177-3AD203B41FA5}">
                      <a16:colId xmlns:a16="http://schemas.microsoft.com/office/drawing/2014/main" val="3486160025"/>
                    </a:ext>
                  </a:extLst>
                </a:gridCol>
                <a:gridCol w="1659288">
                  <a:extLst>
                    <a:ext uri="{9D8B030D-6E8A-4147-A177-3AD203B41FA5}">
                      <a16:colId xmlns:a16="http://schemas.microsoft.com/office/drawing/2014/main" val="3667431848"/>
                    </a:ext>
                  </a:extLst>
                </a:gridCol>
              </a:tblGrid>
              <a:tr h="39396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03321"/>
                  </a:ext>
                </a:extLst>
              </a:tr>
              <a:tr h="393967">
                <a:tc>
                  <a:txBody>
                    <a:bodyPr/>
                    <a:lstStyle/>
                    <a:p>
                      <a:r>
                        <a:rPr lang="de-DE" dirty="0" smtClean="0"/>
                        <a:t>Auszahlung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43012"/>
                  </a:ext>
                </a:extLst>
              </a:tr>
            </a:tbl>
          </a:graphicData>
        </a:graphic>
      </p:graphicFrame>
      <p:sp>
        <p:nvSpPr>
          <p:cNvPr id="8" name="Pfeil nach rechts 7"/>
          <p:cNvSpPr/>
          <p:nvPr/>
        </p:nvSpPr>
        <p:spPr>
          <a:xfrm>
            <a:off x="2719137" y="3354227"/>
            <a:ext cx="376989" cy="6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rechts 8"/>
          <p:cNvSpPr/>
          <p:nvPr/>
        </p:nvSpPr>
        <p:spPr>
          <a:xfrm>
            <a:off x="2719137" y="4237968"/>
            <a:ext cx="376989" cy="6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el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995807"/>
                  </p:ext>
                </p:extLst>
              </p:nvPr>
            </p:nvGraphicFramePr>
            <p:xfrm>
              <a:off x="4717983" y="2992344"/>
              <a:ext cx="6637152" cy="7879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59288">
                      <a:extLst>
                        <a:ext uri="{9D8B030D-6E8A-4147-A177-3AD203B41FA5}">
                          <a16:colId xmlns:a16="http://schemas.microsoft.com/office/drawing/2014/main" val="2666839289"/>
                        </a:ext>
                      </a:extLst>
                    </a:gridCol>
                    <a:gridCol w="1659288">
                      <a:extLst>
                        <a:ext uri="{9D8B030D-6E8A-4147-A177-3AD203B41FA5}">
                          <a16:colId xmlns:a16="http://schemas.microsoft.com/office/drawing/2014/main" val="316951782"/>
                        </a:ext>
                      </a:extLst>
                    </a:gridCol>
                    <a:gridCol w="1659288">
                      <a:extLst>
                        <a:ext uri="{9D8B030D-6E8A-4147-A177-3AD203B41FA5}">
                          <a16:colId xmlns:a16="http://schemas.microsoft.com/office/drawing/2014/main" val="3486160025"/>
                        </a:ext>
                      </a:extLst>
                    </a:gridCol>
                    <a:gridCol w="1659288">
                      <a:extLst>
                        <a:ext uri="{9D8B030D-6E8A-4147-A177-3AD203B41FA5}">
                          <a16:colId xmlns:a16="http://schemas.microsoft.com/office/drawing/2014/main" val="3667431848"/>
                        </a:ext>
                      </a:extLst>
                    </a:gridCol>
                  </a:tblGrid>
                  <a:tr h="393967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A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B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1003321"/>
                      </a:ext>
                    </a:extLst>
                  </a:tr>
                  <a:tr h="39396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Auszahlung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430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el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995807"/>
                  </p:ext>
                </p:extLst>
              </p:nvPr>
            </p:nvGraphicFramePr>
            <p:xfrm>
              <a:off x="4717983" y="2992344"/>
              <a:ext cx="6637152" cy="7879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59288">
                      <a:extLst>
                        <a:ext uri="{9D8B030D-6E8A-4147-A177-3AD203B41FA5}">
                          <a16:colId xmlns:a16="http://schemas.microsoft.com/office/drawing/2014/main" val="2666839289"/>
                        </a:ext>
                      </a:extLst>
                    </a:gridCol>
                    <a:gridCol w="1659288">
                      <a:extLst>
                        <a:ext uri="{9D8B030D-6E8A-4147-A177-3AD203B41FA5}">
                          <a16:colId xmlns:a16="http://schemas.microsoft.com/office/drawing/2014/main" val="316951782"/>
                        </a:ext>
                      </a:extLst>
                    </a:gridCol>
                    <a:gridCol w="1659288">
                      <a:extLst>
                        <a:ext uri="{9D8B030D-6E8A-4147-A177-3AD203B41FA5}">
                          <a16:colId xmlns:a16="http://schemas.microsoft.com/office/drawing/2014/main" val="3486160025"/>
                        </a:ext>
                      </a:extLst>
                    </a:gridCol>
                    <a:gridCol w="1659288">
                      <a:extLst>
                        <a:ext uri="{9D8B030D-6E8A-4147-A177-3AD203B41FA5}">
                          <a16:colId xmlns:a16="http://schemas.microsoft.com/office/drawing/2014/main" val="3667431848"/>
                        </a:ext>
                      </a:extLst>
                    </a:gridCol>
                  </a:tblGrid>
                  <a:tr h="393967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A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B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1003321"/>
                      </a:ext>
                    </a:extLst>
                  </a:tr>
                  <a:tr h="39396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Auszahlung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735" t="-109231" r="-201838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4301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22334"/>
              </p:ext>
            </p:extLst>
          </p:nvPr>
        </p:nvGraphicFramePr>
        <p:xfrm>
          <a:off x="4717983" y="3915256"/>
          <a:ext cx="6637152" cy="787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9288">
                  <a:extLst>
                    <a:ext uri="{9D8B030D-6E8A-4147-A177-3AD203B41FA5}">
                      <a16:colId xmlns:a16="http://schemas.microsoft.com/office/drawing/2014/main" val="2666839289"/>
                    </a:ext>
                  </a:extLst>
                </a:gridCol>
                <a:gridCol w="1659288">
                  <a:extLst>
                    <a:ext uri="{9D8B030D-6E8A-4147-A177-3AD203B41FA5}">
                      <a16:colId xmlns:a16="http://schemas.microsoft.com/office/drawing/2014/main" val="316951782"/>
                    </a:ext>
                  </a:extLst>
                </a:gridCol>
                <a:gridCol w="1659288">
                  <a:extLst>
                    <a:ext uri="{9D8B030D-6E8A-4147-A177-3AD203B41FA5}">
                      <a16:colId xmlns:a16="http://schemas.microsoft.com/office/drawing/2014/main" val="3486160025"/>
                    </a:ext>
                  </a:extLst>
                </a:gridCol>
                <a:gridCol w="1659288">
                  <a:extLst>
                    <a:ext uri="{9D8B030D-6E8A-4147-A177-3AD203B41FA5}">
                      <a16:colId xmlns:a16="http://schemas.microsoft.com/office/drawing/2014/main" val="3667431848"/>
                    </a:ext>
                  </a:extLst>
                </a:gridCol>
              </a:tblGrid>
              <a:tr h="39396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03321"/>
                  </a:ext>
                </a:extLst>
              </a:tr>
              <a:tr h="393967">
                <a:tc>
                  <a:txBody>
                    <a:bodyPr/>
                    <a:lstStyle/>
                    <a:p>
                      <a:r>
                        <a:rPr lang="de-DE" dirty="0" smtClean="0"/>
                        <a:t>Auszahlung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430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el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58529" y="172008"/>
              <a:ext cx="4821720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64344">
                      <a:extLst>
                        <a:ext uri="{9D8B030D-6E8A-4147-A177-3AD203B41FA5}">
                          <a16:colId xmlns:a16="http://schemas.microsoft.com/office/drawing/2014/main" val="1475601498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3046109579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25640775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181050251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3617387333"/>
                        </a:ext>
                      </a:extLst>
                    </a:gridCol>
                  </a:tblGrid>
                  <a:tr h="281226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8105443"/>
                      </a:ext>
                    </a:extLst>
                  </a:tr>
                  <a:tr h="28122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646009"/>
                      </a:ext>
                    </a:extLst>
                  </a:tr>
                  <a:tr h="28122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495086"/>
                      </a:ext>
                    </a:extLst>
                  </a:tr>
                  <a:tr h="28122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3444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el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58529" y="172008"/>
              <a:ext cx="4821720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64344">
                      <a:extLst>
                        <a:ext uri="{9D8B030D-6E8A-4147-A177-3AD203B41FA5}">
                          <a16:colId xmlns:a16="http://schemas.microsoft.com/office/drawing/2014/main" val="1475601498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3046109579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25640775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181050251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36173873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8333" r="-301887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01266" t="-8333" r="-203797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99371" t="-8333" r="-102516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81054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6460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4950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3444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8982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Anfälligkeit auf Absprachen!!!</a:t>
                </a:r>
              </a:p>
              <a:p>
                <a:r>
                  <a:rPr lang="de-DE" dirty="0" smtClean="0"/>
                  <a:t>A und B arbeiten zusammen. A gibt B </a:t>
                </a:r>
                <a:r>
                  <a:rPr lang="de-DE" dirty="0"/>
                  <a:t>E</a:t>
                </a:r>
                <a:r>
                  <a:rPr lang="de-DE" dirty="0" smtClean="0"/>
                  <a:t>ntschädigung wenn B Wert auf -35 setzt.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r>
                  <a:rPr lang="de-DE" dirty="0" smtClean="0"/>
                  <a:t>A würde die Auszahlung von -35 bekommen.</a:t>
                </a:r>
              </a:p>
              <a:p>
                <a:pPr marL="0" indent="0">
                  <a:buNone/>
                </a:pPr>
                <a:r>
                  <a:rPr lang="de-DE" dirty="0" smtClean="0"/>
                  <a:t>  Individualnutzen: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=−15+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35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8051749"/>
                  </p:ext>
                </p:extLst>
              </p:nvPr>
            </p:nvGraphicFramePr>
            <p:xfrm>
              <a:off x="1097280" y="2859059"/>
              <a:ext cx="7742985" cy="180117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48597">
                      <a:extLst>
                        <a:ext uri="{9D8B030D-6E8A-4147-A177-3AD203B41FA5}">
                          <a16:colId xmlns:a16="http://schemas.microsoft.com/office/drawing/2014/main" val="1475601498"/>
                        </a:ext>
                      </a:extLst>
                    </a:gridCol>
                    <a:gridCol w="1548597">
                      <a:extLst>
                        <a:ext uri="{9D8B030D-6E8A-4147-A177-3AD203B41FA5}">
                          <a16:colId xmlns:a16="http://schemas.microsoft.com/office/drawing/2014/main" val="3046109579"/>
                        </a:ext>
                      </a:extLst>
                    </a:gridCol>
                    <a:gridCol w="1548597">
                      <a:extLst>
                        <a:ext uri="{9D8B030D-6E8A-4147-A177-3AD203B41FA5}">
                          <a16:colId xmlns:a16="http://schemas.microsoft.com/office/drawing/2014/main" val="25640775"/>
                        </a:ext>
                      </a:extLst>
                    </a:gridCol>
                    <a:gridCol w="1548597">
                      <a:extLst>
                        <a:ext uri="{9D8B030D-6E8A-4147-A177-3AD203B41FA5}">
                          <a16:colId xmlns:a16="http://schemas.microsoft.com/office/drawing/2014/main" val="181050251"/>
                        </a:ext>
                      </a:extLst>
                    </a:gridCol>
                    <a:gridCol w="1548597">
                      <a:extLst>
                        <a:ext uri="{9D8B030D-6E8A-4147-A177-3AD203B41FA5}">
                          <a16:colId xmlns:a16="http://schemas.microsoft.com/office/drawing/2014/main" val="3617387333"/>
                        </a:ext>
                      </a:extLst>
                    </a:gridCol>
                  </a:tblGrid>
                  <a:tr h="450293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8105443"/>
                      </a:ext>
                    </a:extLst>
                  </a:tr>
                  <a:tr h="450293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646009"/>
                      </a:ext>
                    </a:extLst>
                  </a:tr>
                  <a:tr h="450293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495086"/>
                      </a:ext>
                    </a:extLst>
                  </a:tr>
                  <a:tr h="450293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3444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8051749"/>
                  </p:ext>
                </p:extLst>
              </p:nvPr>
            </p:nvGraphicFramePr>
            <p:xfrm>
              <a:off x="1097280" y="2859059"/>
              <a:ext cx="7742985" cy="180117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48597">
                      <a:extLst>
                        <a:ext uri="{9D8B030D-6E8A-4147-A177-3AD203B41FA5}">
                          <a16:colId xmlns:a16="http://schemas.microsoft.com/office/drawing/2014/main" val="1475601498"/>
                        </a:ext>
                      </a:extLst>
                    </a:gridCol>
                    <a:gridCol w="1548597">
                      <a:extLst>
                        <a:ext uri="{9D8B030D-6E8A-4147-A177-3AD203B41FA5}">
                          <a16:colId xmlns:a16="http://schemas.microsoft.com/office/drawing/2014/main" val="3046109579"/>
                        </a:ext>
                      </a:extLst>
                    </a:gridCol>
                    <a:gridCol w="1548597">
                      <a:extLst>
                        <a:ext uri="{9D8B030D-6E8A-4147-A177-3AD203B41FA5}">
                          <a16:colId xmlns:a16="http://schemas.microsoft.com/office/drawing/2014/main" val="25640775"/>
                        </a:ext>
                      </a:extLst>
                    </a:gridCol>
                    <a:gridCol w="1548597">
                      <a:extLst>
                        <a:ext uri="{9D8B030D-6E8A-4147-A177-3AD203B41FA5}">
                          <a16:colId xmlns:a16="http://schemas.microsoft.com/office/drawing/2014/main" val="181050251"/>
                        </a:ext>
                      </a:extLst>
                    </a:gridCol>
                    <a:gridCol w="1548597">
                      <a:extLst>
                        <a:ext uri="{9D8B030D-6E8A-4147-A177-3AD203B41FA5}">
                          <a16:colId xmlns:a16="http://schemas.microsoft.com/office/drawing/2014/main" val="3617387333"/>
                        </a:ext>
                      </a:extLst>
                    </a:gridCol>
                  </a:tblGrid>
                  <a:tr h="450293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787" t="-6757" r="-301969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757" r="-200784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1181" t="-6757" r="-101575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8105443"/>
                      </a:ext>
                    </a:extLst>
                  </a:tr>
                  <a:tr h="450293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646009"/>
                      </a:ext>
                    </a:extLst>
                  </a:tr>
                  <a:tr h="450293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495086"/>
                      </a:ext>
                    </a:extLst>
                  </a:tr>
                  <a:tr h="450293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3444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58529" y="172008"/>
              <a:ext cx="4821720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64344">
                      <a:extLst>
                        <a:ext uri="{9D8B030D-6E8A-4147-A177-3AD203B41FA5}">
                          <a16:colId xmlns:a16="http://schemas.microsoft.com/office/drawing/2014/main" val="1475601498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3046109579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25640775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181050251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3617387333"/>
                        </a:ext>
                      </a:extLst>
                    </a:gridCol>
                  </a:tblGrid>
                  <a:tr h="281226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8105443"/>
                      </a:ext>
                    </a:extLst>
                  </a:tr>
                  <a:tr h="28122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646009"/>
                      </a:ext>
                    </a:extLst>
                  </a:tr>
                  <a:tr h="28122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495086"/>
                      </a:ext>
                    </a:extLst>
                  </a:tr>
                  <a:tr h="28122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3444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58529" y="172008"/>
              <a:ext cx="4821720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64344">
                      <a:extLst>
                        <a:ext uri="{9D8B030D-6E8A-4147-A177-3AD203B41FA5}">
                          <a16:colId xmlns:a16="http://schemas.microsoft.com/office/drawing/2014/main" val="1475601498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3046109579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25640775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181050251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36173873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8333" r="-301887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01266" t="-8333" r="-203797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99371" t="-8333" r="-102516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81054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6460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4950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3444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7373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Nehmen Sie an, ein neuer Berechnungsjob steht zur Verteilung. Drei Rechner A, B und C berechnen</a:t>
                </a:r>
              </a:p>
              <a:p>
                <a:r>
                  <a:rPr lang="de-DE" dirty="0"/>
                  <a:t>die geschätzte Transportzeit dieses Jobs in Minuten.</a:t>
                </a:r>
              </a:p>
              <a:p>
                <a:r>
                  <a:rPr lang="de-DE" dirty="0"/>
                  <a:t> A: 5 Minuten</a:t>
                </a:r>
              </a:p>
              <a:p>
                <a:r>
                  <a:rPr lang="de-DE" dirty="0"/>
                  <a:t> B: 7 Minuten</a:t>
                </a:r>
              </a:p>
              <a:p>
                <a:r>
                  <a:rPr lang="de-DE" dirty="0"/>
                  <a:t> C: 12 Minuten</a:t>
                </a:r>
              </a:p>
              <a:p>
                <a:r>
                  <a:rPr lang="de-DE" dirty="0"/>
                  <a:t>Das System vereinbart eine Entschädigung von 3 € pro Minute und bittet die Rechner um wahrheitsgemäße Einschätzung der Kosten, um den Job an den günstigsten Rechner zu vergeben. Einem Rechner entstehen auch tatsächliche Kosten, weshalb der Nutzen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de-DE" dirty="0"/>
                  <a:t> ist, wenn i ausgewählt wird.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25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Definieren Sie die Auswahlmenge X und die wahren Bewertungen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für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X = {A,B,C}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−3∗5=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−15</m:t>
                    </m:r>
                  </m:oMath>
                </a14:m>
                <a:r>
                  <a:rPr lang="de-DE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−3∗7=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−21</m:t>
                    </m:r>
                  </m:oMath>
                </a14:m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−3∗12=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−36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69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21671"/>
                <a:ext cx="10058400" cy="4023360"/>
              </a:xfrm>
            </p:spPr>
            <p:txBody>
              <a:bodyPr/>
              <a:lstStyle/>
              <a:p>
                <a:r>
                  <a:rPr lang="de-DE" dirty="0"/>
                  <a:t>Wenden Sie VCG für die dominante Strategie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für alle Agenten an; welche Entscheidung wird getroffen und welche Bezahlungen ergeben sich daraus für die Agenten?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21671"/>
                <a:ext cx="10058400" cy="4023360"/>
              </a:xfrm>
              <a:blipFill>
                <a:blip r:embed="rId2"/>
                <a:stretch>
                  <a:fillRect l="-606" t="-1667" r="-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380" y="2833226"/>
            <a:ext cx="84582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0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Cambria Math" panose="02040503050406030204" pitchFamily="18" charset="0"/>
                  </a:rPr>
                  <a:t>Auswahlregel: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χ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χ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2075079"/>
                  </p:ext>
                </p:extLst>
              </p:nvPr>
            </p:nvGraphicFramePr>
            <p:xfrm>
              <a:off x="1097280" y="3118274"/>
              <a:ext cx="8128000" cy="14782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25894591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0979092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81174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8320915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168229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2292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8894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6609418"/>
                      </a:ext>
                    </a:extLst>
                  </a:tr>
                  <a:tr h="36558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3991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2075079"/>
                  </p:ext>
                </p:extLst>
              </p:nvPr>
            </p:nvGraphicFramePr>
            <p:xfrm>
              <a:off x="1097280" y="3118274"/>
              <a:ext cx="8128000" cy="14782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25894591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0979092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81174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8320915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168229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749" t="-8197" r="-30112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1504" t="-8197" r="-20225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0375" t="-8197" r="-1014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2292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8894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66094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3991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564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>
                    <a:latin typeface="Cambria Math" panose="02040503050406030204" pitchFamily="18" charset="0"/>
                  </a:rPr>
                  <a:t>Bezahlungsregel: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χ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=−21−0=−21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=−15−(−15)=0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=−15−(−15)=0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/>
                </a:r>
                <a:br>
                  <a:rPr lang="de-DE" dirty="0"/>
                </a:br>
                <a:r>
                  <a:rPr lang="de-DE" dirty="0"/>
                  <a:t>Individualnutzen: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=−15+21=6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96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1c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573352" cy="4426729"/>
          </a:xfrm>
        </p:spPr>
        <p:txBody>
          <a:bodyPr/>
          <a:lstStyle/>
          <a:p>
            <a:r>
              <a:rPr lang="de-DE" dirty="0"/>
              <a:t>Was passiert, wenn ausgewählte Agenten ihre Bewertung nach oben oder unten verändern hinsichtlich der Auszahlungen?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2778875"/>
                  </p:ext>
                </p:extLst>
              </p:nvPr>
            </p:nvGraphicFramePr>
            <p:xfrm>
              <a:off x="1161448" y="3065464"/>
              <a:ext cx="8128000" cy="14782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47560149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4610957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64077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105025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17387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8105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646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495086"/>
                      </a:ext>
                    </a:extLst>
                  </a:tr>
                  <a:tr h="36558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3444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2778875"/>
                  </p:ext>
                </p:extLst>
              </p:nvPr>
            </p:nvGraphicFramePr>
            <p:xfrm>
              <a:off x="1161448" y="3065464"/>
              <a:ext cx="8128000" cy="14782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47560149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4610957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64077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105025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17387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8197" r="-3014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8197" r="-20263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197" r="-10187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8105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646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4950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3444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545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1c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u="sng" dirty="0" smtClean="0"/>
                  <a:t>Agent A:</a:t>
                </a:r>
              </a:p>
              <a:p>
                <a:r>
                  <a:rPr lang="de-DE" dirty="0"/>
                  <a:t>-21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de-DE" dirty="0"/>
                  <a:t> &lt; </a:t>
                </a:r>
                <a:r>
                  <a:rPr lang="de-DE" dirty="0" smtClean="0"/>
                  <a:t>0                Auszahlung</a:t>
                </a:r>
              </a:p>
              <a:p>
                <a:endParaRPr lang="de-DE" dirty="0"/>
              </a:p>
              <a:p>
                <a:r>
                  <a:rPr lang="de-DE" dirty="0" smtClean="0"/>
                  <a:t>-36 </a:t>
                </a:r>
                <a:r>
                  <a:rPr lang="de-DE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de-DE" dirty="0"/>
                  <a:t> &lt; </a:t>
                </a:r>
                <a:r>
                  <a:rPr lang="de-DE" dirty="0" smtClean="0"/>
                  <a:t>-21            </a:t>
                </a:r>
                <a:r>
                  <a:rPr lang="de-DE" dirty="0"/>
                  <a:t>Auszahlung</a:t>
                </a:r>
              </a:p>
              <a:p>
                <a:endParaRPr lang="de-DE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de-DE" dirty="0"/>
                  <a:t> &lt; </a:t>
                </a:r>
                <a:r>
                  <a:rPr lang="de-DE" dirty="0" smtClean="0"/>
                  <a:t>-36                      Auszahlung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feil nach rechts 5"/>
          <p:cNvSpPr/>
          <p:nvPr/>
        </p:nvSpPr>
        <p:spPr>
          <a:xfrm>
            <a:off x="2719137" y="2454442"/>
            <a:ext cx="376989" cy="6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95929"/>
              </p:ext>
            </p:extLst>
          </p:nvPr>
        </p:nvGraphicFramePr>
        <p:xfrm>
          <a:off x="4717983" y="2069432"/>
          <a:ext cx="6637152" cy="787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9288">
                  <a:extLst>
                    <a:ext uri="{9D8B030D-6E8A-4147-A177-3AD203B41FA5}">
                      <a16:colId xmlns:a16="http://schemas.microsoft.com/office/drawing/2014/main" val="2666839289"/>
                    </a:ext>
                  </a:extLst>
                </a:gridCol>
                <a:gridCol w="1659288">
                  <a:extLst>
                    <a:ext uri="{9D8B030D-6E8A-4147-A177-3AD203B41FA5}">
                      <a16:colId xmlns:a16="http://schemas.microsoft.com/office/drawing/2014/main" val="316951782"/>
                    </a:ext>
                  </a:extLst>
                </a:gridCol>
                <a:gridCol w="1659288">
                  <a:extLst>
                    <a:ext uri="{9D8B030D-6E8A-4147-A177-3AD203B41FA5}">
                      <a16:colId xmlns:a16="http://schemas.microsoft.com/office/drawing/2014/main" val="3486160025"/>
                    </a:ext>
                  </a:extLst>
                </a:gridCol>
                <a:gridCol w="1659288">
                  <a:extLst>
                    <a:ext uri="{9D8B030D-6E8A-4147-A177-3AD203B41FA5}">
                      <a16:colId xmlns:a16="http://schemas.microsoft.com/office/drawing/2014/main" val="3667431848"/>
                    </a:ext>
                  </a:extLst>
                </a:gridCol>
              </a:tblGrid>
              <a:tr h="39396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03321"/>
                  </a:ext>
                </a:extLst>
              </a:tr>
              <a:tr h="393967">
                <a:tc>
                  <a:txBody>
                    <a:bodyPr/>
                    <a:lstStyle/>
                    <a:p>
                      <a:r>
                        <a:rPr lang="de-DE" dirty="0" smtClean="0"/>
                        <a:t>Auszahlung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43012"/>
                  </a:ext>
                </a:extLst>
              </a:tr>
            </a:tbl>
          </a:graphicData>
        </a:graphic>
      </p:graphicFrame>
      <p:sp>
        <p:nvSpPr>
          <p:cNvPr id="8" name="Pfeil nach rechts 7"/>
          <p:cNvSpPr/>
          <p:nvPr/>
        </p:nvSpPr>
        <p:spPr>
          <a:xfrm>
            <a:off x="2719137" y="3354227"/>
            <a:ext cx="376989" cy="6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rechts 8"/>
          <p:cNvSpPr/>
          <p:nvPr/>
        </p:nvSpPr>
        <p:spPr>
          <a:xfrm>
            <a:off x="2719137" y="4237968"/>
            <a:ext cx="376989" cy="6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el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2588641"/>
                  </p:ext>
                </p:extLst>
              </p:nvPr>
            </p:nvGraphicFramePr>
            <p:xfrm>
              <a:off x="4717983" y="2992344"/>
              <a:ext cx="6637152" cy="7879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59288">
                      <a:extLst>
                        <a:ext uri="{9D8B030D-6E8A-4147-A177-3AD203B41FA5}">
                          <a16:colId xmlns:a16="http://schemas.microsoft.com/office/drawing/2014/main" val="2666839289"/>
                        </a:ext>
                      </a:extLst>
                    </a:gridCol>
                    <a:gridCol w="1659288">
                      <a:extLst>
                        <a:ext uri="{9D8B030D-6E8A-4147-A177-3AD203B41FA5}">
                          <a16:colId xmlns:a16="http://schemas.microsoft.com/office/drawing/2014/main" val="316951782"/>
                        </a:ext>
                      </a:extLst>
                    </a:gridCol>
                    <a:gridCol w="1659288">
                      <a:extLst>
                        <a:ext uri="{9D8B030D-6E8A-4147-A177-3AD203B41FA5}">
                          <a16:colId xmlns:a16="http://schemas.microsoft.com/office/drawing/2014/main" val="3486160025"/>
                        </a:ext>
                      </a:extLst>
                    </a:gridCol>
                    <a:gridCol w="1659288">
                      <a:extLst>
                        <a:ext uri="{9D8B030D-6E8A-4147-A177-3AD203B41FA5}">
                          <a16:colId xmlns:a16="http://schemas.microsoft.com/office/drawing/2014/main" val="3667431848"/>
                        </a:ext>
                      </a:extLst>
                    </a:gridCol>
                  </a:tblGrid>
                  <a:tr h="393967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A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B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1003321"/>
                      </a:ext>
                    </a:extLst>
                  </a:tr>
                  <a:tr h="39396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Auszahlung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430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el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2588641"/>
                  </p:ext>
                </p:extLst>
              </p:nvPr>
            </p:nvGraphicFramePr>
            <p:xfrm>
              <a:off x="4717983" y="2992344"/>
              <a:ext cx="6637152" cy="7879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59288">
                      <a:extLst>
                        <a:ext uri="{9D8B030D-6E8A-4147-A177-3AD203B41FA5}">
                          <a16:colId xmlns:a16="http://schemas.microsoft.com/office/drawing/2014/main" val="2666839289"/>
                        </a:ext>
                      </a:extLst>
                    </a:gridCol>
                    <a:gridCol w="1659288">
                      <a:extLst>
                        <a:ext uri="{9D8B030D-6E8A-4147-A177-3AD203B41FA5}">
                          <a16:colId xmlns:a16="http://schemas.microsoft.com/office/drawing/2014/main" val="316951782"/>
                        </a:ext>
                      </a:extLst>
                    </a:gridCol>
                    <a:gridCol w="1659288">
                      <a:extLst>
                        <a:ext uri="{9D8B030D-6E8A-4147-A177-3AD203B41FA5}">
                          <a16:colId xmlns:a16="http://schemas.microsoft.com/office/drawing/2014/main" val="3486160025"/>
                        </a:ext>
                      </a:extLst>
                    </a:gridCol>
                    <a:gridCol w="1659288">
                      <a:extLst>
                        <a:ext uri="{9D8B030D-6E8A-4147-A177-3AD203B41FA5}">
                          <a16:colId xmlns:a16="http://schemas.microsoft.com/office/drawing/2014/main" val="3667431848"/>
                        </a:ext>
                      </a:extLst>
                    </a:gridCol>
                  </a:tblGrid>
                  <a:tr h="393967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A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B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1003321"/>
                      </a:ext>
                    </a:extLst>
                  </a:tr>
                  <a:tr h="39396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Auszahlung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9231" r="-101099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4301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86607"/>
              </p:ext>
            </p:extLst>
          </p:nvPr>
        </p:nvGraphicFramePr>
        <p:xfrm>
          <a:off x="4717983" y="3915256"/>
          <a:ext cx="6637152" cy="787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9288">
                  <a:extLst>
                    <a:ext uri="{9D8B030D-6E8A-4147-A177-3AD203B41FA5}">
                      <a16:colId xmlns:a16="http://schemas.microsoft.com/office/drawing/2014/main" val="2666839289"/>
                    </a:ext>
                  </a:extLst>
                </a:gridCol>
                <a:gridCol w="1659288">
                  <a:extLst>
                    <a:ext uri="{9D8B030D-6E8A-4147-A177-3AD203B41FA5}">
                      <a16:colId xmlns:a16="http://schemas.microsoft.com/office/drawing/2014/main" val="316951782"/>
                    </a:ext>
                  </a:extLst>
                </a:gridCol>
                <a:gridCol w="1659288">
                  <a:extLst>
                    <a:ext uri="{9D8B030D-6E8A-4147-A177-3AD203B41FA5}">
                      <a16:colId xmlns:a16="http://schemas.microsoft.com/office/drawing/2014/main" val="3486160025"/>
                    </a:ext>
                  </a:extLst>
                </a:gridCol>
                <a:gridCol w="1659288">
                  <a:extLst>
                    <a:ext uri="{9D8B030D-6E8A-4147-A177-3AD203B41FA5}">
                      <a16:colId xmlns:a16="http://schemas.microsoft.com/office/drawing/2014/main" val="3667431848"/>
                    </a:ext>
                  </a:extLst>
                </a:gridCol>
              </a:tblGrid>
              <a:tr h="39396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03321"/>
                  </a:ext>
                </a:extLst>
              </a:tr>
              <a:tr h="393967">
                <a:tc>
                  <a:txBody>
                    <a:bodyPr/>
                    <a:lstStyle/>
                    <a:p>
                      <a:r>
                        <a:rPr lang="de-DE" dirty="0" smtClean="0"/>
                        <a:t>Auszahlung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-36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430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el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7675407"/>
                  </p:ext>
                </p:extLst>
              </p:nvPr>
            </p:nvGraphicFramePr>
            <p:xfrm>
              <a:off x="7058529" y="172008"/>
              <a:ext cx="4821720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64344">
                      <a:extLst>
                        <a:ext uri="{9D8B030D-6E8A-4147-A177-3AD203B41FA5}">
                          <a16:colId xmlns:a16="http://schemas.microsoft.com/office/drawing/2014/main" val="1475601498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3046109579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25640775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181050251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3617387333"/>
                        </a:ext>
                      </a:extLst>
                    </a:gridCol>
                  </a:tblGrid>
                  <a:tr h="281226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8105443"/>
                      </a:ext>
                    </a:extLst>
                  </a:tr>
                  <a:tr h="28122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646009"/>
                      </a:ext>
                    </a:extLst>
                  </a:tr>
                  <a:tr h="28122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495086"/>
                      </a:ext>
                    </a:extLst>
                  </a:tr>
                  <a:tr h="28122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3444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el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7675407"/>
                  </p:ext>
                </p:extLst>
              </p:nvPr>
            </p:nvGraphicFramePr>
            <p:xfrm>
              <a:off x="7058529" y="172008"/>
              <a:ext cx="4821720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64344">
                      <a:extLst>
                        <a:ext uri="{9D8B030D-6E8A-4147-A177-3AD203B41FA5}">
                          <a16:colId xmlns:a16="http://schemas.microsoft.com/office/drawing/2014/main" val="1475601498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3046109579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25640775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181050251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36173873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8333" r="-301887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01266" t="-8333" r="-203797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99371" t="-8333" r="-102516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81054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6460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4950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3444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593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1c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u="sng" dirty="0" smtClean="0"/>
                  <a:t>Agent B:</a:t>
                </a:r>
              </a:p>
              <a:p>
                <a:r>
                  <a:rPr lang="de-DE" dirty="0" smtClean="0"/>
                  <a:t>-15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de-DE" dirty="0"/>
                  <a:t> &lt; </a:t>
                </a:r>
                <a:r>
                  <a:rPr lang="de-DE" dirty="0" smtClean="0"/>
                  <a:t>0                Auszahlung</a:t>
                </a:r>
              </a:p>
              <a:p>
                <a:endParaRPr lang="de-DE" dirty="0"/>
              </a:p>
              <a:p>
                <a:r>
                  <a:rPr lang="de-DE" dirty="0" smtClean="0"/>
                  <a:t>-36 </a:t>
                </a:r>
                <a:r>
                  <a:rPr lang="de-DE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de-DE" dirty="0"/>
                  <a:t> &lt; </a:t>
                </a:r>
                <a:r>
                  <a:rPr lang="de-DE" dirty="0" smtClean="0"/>
                  <a:t>-15            </a:t>
                </a:r>
                <a:r>
                  <a:rPr lang="de-DE" dirty="0"/>
                  <a:t>Auszahlung</a:t>
                </a:r>
              </a:p>
              <a:p>
                <a:endParaRPr lang="de-DE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de-DE" dirty="0"/>
                  <a:t> &lt; </a:t>
                </a:r>
                <a:r>
                  <a:rPr lang="de-DE" dirty="0" smtClean="0"/>
                  <a:t>-36                      Auszahlung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feil nach rechts 5"/>
          <p:cNvSpPr/>
          <p:nvPr/>
        </p:nvSpPr>
        <p:spPr>
          <a:xfrm>
            <a:off x="2719137" y="2454442"/>
            <a:ext cx="376989" cy="6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005583"/>
              </p:ext>
            </p:extLst>
          </p:nvPr>
        </p:nvGraphicFramePr>
        <p:xfrm>
          <a:off x="4717983" y="2069432"/>
          <a:ext cx="6637152" cy="787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9288">
                  <a:extLst>
                    <a:ext uri="{9D8B030D-6E8A-4147-A177-3AD203B41FA5}">
                      <a16:colId xmlns:a16="http://schemas.microsoft.com/office/drawing/2014/main" val="2666839289"/>
                    </a:ext>
                  </a:extLst>
                </a:gridCol>
                <a:gridCol w="1659288">
                  <a:extLst>
                    <a:ext uri="{9D8B030D-6E8A-4147-A177-3AD203B41FA5}">
                      <a16:colId xmlns:a16="http://schemas.microsoft.com/office/drawing/2014/main" val="316951782"/>
                    </a:ext>
                  </a:extLst>
                </a:gridCol>
                <a:gridCol w="1659288">
                  <a:extLst>
                    <a:ext uri="{9D8B030D-6E8A-4147-A177-3AD203B41FA5}">
                      <a16:colId xmlns:a16="http://schemas.microsoft.com/office/drawing/2014/main" val="3486160025"/>
                    </a:ext>
                  </a:extLst>
                </a:gridCol>
                <a:gridCol w="1659288">
                  <a:extLst>
                    <a:ext uri="{9D8B030D-6E8A-4147-A177-3AD203B41FA5}">
                      <a16:colId xmlns:a16="http://schemas.microsoft.com/office/drawing/2014/main" val="3667431848"/>
                    </a:ext>
                  </a:extLst>
                </a:gridCol>
              </a:tblGrid>
              <a:tr h="39396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03321"/>
                  </a:ext>
                </a:extLst>
              </a:tr>
              <a:tr h="393967">
                <a:tc>
                  <a:txBody>
                    <a:bodyPr/>
                    <a:lstStyle/>
                    <a:p>
                      <a:r>
                        <a:rPr lang="de-DE" dirty="0" smtClean="0"/>
                        <a:t>Auszahlung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43012"/>
                  </a:ext>
                </a:extLst>
              </a:tr>
            </a:tbl>
          </a:graphicData>
        </a:graphic>
      </p:graphicFrame>
      <p:sp>
        <p:nvSpPr>
          <p:cNvPr id="8" name="Pfeil nach rechts 7"/>
          <p:cNvSpPr/>
          <p:nvPr/>
        </p:nvSpPr>
        <p:spPr>
          <a:xfrm>
            <a:off x="2719137" y="3354227"/>
            <a:ext cx="376989" cy="6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rechts 8"/>
          <p:cNvSpPr/>
          <p:nvPr/>
        </p:nvSpPr>
        <p:spPr>
          <a:xfrm>
            <a:off x="2719137" y="4237968"/>
            <a:ext cx="376989" cy="6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el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89712"/>
                  </p:ext>
                </p:extLst>
              </p:nvPr>
            </p:nvGraphicFramePr>
            <p:xfrm>
              <a:off x="4717983" y="2992344"/>
              <a:ext cx="6637152" cy="7879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59288">
                      <a:extLst>
                        <a:ext uri="{9D8B030D-6E8A-4147-A177-3AD203B41FA5}">
                          <a16:colId xmlns:a16="http://schemas.microsoft.com/office/drawing/2014/main" val="2666839289"/>
                        </a:ext>
                      </a:extLst>
                    </a:gridCol>
                    <a:gridCol w="1659288">
                      <a:extLst>
                        <a:ext uri="{9D8B030D-6E8A-4147-A177-3AD203B41FA5}">
                          <a16:colId xmlns:a16="http://schemas.microsoft.com/office/drawing/2014/main" val="316951782"/>
                        </a:ext>
                      </a:extLst>
                    </a:gridCol>
                    <a:gridCol w="1659288">
                      <a:extLst>
                        <a:ext uri="{9D8B030D-6E8A-4147-A177-3AD203B41FA5}">
                          <a16:colId xmlns:a16="http://schemas.microsoft.com/office/drawing/2014/main" val="3486160025"/>
                        </a:ext>
                      </a:extLst>
                    </a:gridCol>
                    <a:gridCol w="1659288">
                      <a:extLst>
                        <a:ext uri="{9D8B030D-6E8A-4147-A177-3AD203B41FA5}">
                          <a16:colId xmlns:a16="http://schemas.microsoft.com/office/drawing/2014/main" val="3667431848"/>
                        </a:ext>
                      </a:extLst>
                    </a:gridCol>
                  </a:tblGrid>
                  <a:tr h="393967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A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B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1003321"/>
                      </a:ext>
                    </a:extLst>
                  </a:tr>
                  <a:tr h="39396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Auszahlung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430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el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89712"/>
                  </p:ext>
                </p:extLst>
              </p:nvPr>
            </p:nvGraphicFramePr>
            <p:xfrm>
              <a:off x="4717983" y="2992344"/>
              <a:ext cx="6637152" cy="7879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59288">
                      <a:extLst>
                        <a:ext uri="{9D8B030D-6E8A-4147-A177-3AD203B41FA5}">
                          <a16:colId xmlns:a16="http://schemas.microsoft.com/office/drawing/2014/main" val="2666839289"/>
                        </a:ext>
                      </a:extLst>
                    </a:gridCol>
                    <a:gridCol w="1659288">
                      <a:extLst>
                        <a:ext uri="{9D8B030D-6E8A-4147-A177-3AD203B41FA5}">
                          <a16:colId xmlns:a16="http://schemas.microsoft.com/office/drawing/2014/main" val="316951782"/>
                        </a:ext>
                      </a:extLst>
                    </a:gridCol>
                    <a:gridCol w="1659288">
                      <a:extLst>
                        <a:ext uri="{9D8B030D-6E8A-4147-A177-3AD203B41FA5}">
                          <a16:colId xmlns:a16="http://schemas.microsoft.com/office/drawing/2014/main" val="3486160025"/>
                        </a:ext>
                      </a:extLst>
                    </a:gridCol>
                    <a:gridCol w="1659288">
                      <a:extLst>
                        <a:ext uri="{9D8B030D-6E8A-4147-A177-3AD203B41FA5}">
                          <a16:colId xmlns:a16="http://schemas.microsoft.com/office/drawing/2014/main" val="3667431848"/>
                        </a:ext>
                      </a:extLst>
                    </a:gridCol>
                  </a:tblGrid>
                  <a:tr h="393967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A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B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1003321"/>
                      </a:ext>
                    </a:extLst>
                  </a:tr>
                  <a:tr h="39396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Auszahlung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735" t="-109231" r="-201838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4301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381922"/>
              </p:ext>
            </p:extLst>
          </p:nvPr>
        </p:nvGraphicFramePr>
        <p:xfrm>
          <a:off x="4717983" y="3915256"/>
          <a:ext cx="6637152" cy="787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9288">
                  <a:extLst>
                    <a:ext uri="{9D8B030D-6E8A-4147-A177-3AD203B41FA5}">
                      <a16:colId xmlns:a16="http://schemas.microsoft.com/office/drawing/2014/main" val="2666839289"/>
                    </a:ext>
                  </a:extLst>
                </a:gridCol>
                <a:gridCol w="1659288">
                  <a:extLst>
                    <a:ext uri="{9D8B030D-6E8A-4147-A177-3AD203B41FA5}">
                      <a16:colId xmlns:a16="http://schemas.microsoft.com/office/drawing/2014/main" val="316951782"/>
                    </a:ext>
                  </a:extLst>
                </a:gridCol>
                <a:gridCol w="1659288">
                  <a:extLst>
                    <a:ext uri="{9D8B030D-6E8A-4147-A177-3AD203B41FA5}">
                      <a16:colId xmlns:a16="http://schemas.microsoft.com/office/drawing/2014/main" val="3486160025"/>
                    </a:ext>
                  </a:extLst>
                </a:gridCol>
                <a:gridCol w="1659288">
                  <a:extLst>
                    <a:ext uri="{9D8B030D-6E8A-4147-A177-3AD203B41FA5}">
                      <a16:colId xmlns:a16="http://schemas.microsoft.com/office/drawing/2014/main" val="3667431848"/>
                    </a:ext>
                  </a:extLst>
                </a:gridCol>
              </a:tblGrid>
              <a:tr h="39396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03321"/>
                  </a:ext>
                </a:extLst>
              </a:tr>
              <a:tr h="393967">
                <a:tc>
                  <a:txBody>
                    <a:bodyPr/>
                    <a:lstStyle/>
                    <a:p>
                      <a:r>
                        <a:rPr lang="de-DE" dirty="0" smtClean="0"/>
                        <a:t>Auszahlung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-36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430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el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58529" y="172008"/>
              <a:ext cx="4821720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64344">
                      <a:extLst>
                        <a:ext uri="{9D8B030D-6E8A-4147-A177-3AD203B41FA5}">
                          <a16:colId xmlns:a16="http://schemas.microsoft.com/office/drawing/2014/main" val="1475601498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3046109579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25640775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181050251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3617387333"/>
                        </a:ext>
                      </a:extLst>
                    </a:gridCol>
                  </a:tblGrid>
                  <a:tr h="281226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8105443"/>
                      </a:ext>
                    </a:extLst>
                  </a:tr>
                  <a:tr h="28122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646009"/>
                      </a:ext>
                    </a:extLst>
                  </a:tr>
                  <a:tr h="28122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495086"/>
                      </a:ext>
                    </a:extLst>
                  </a:tr>
                  <a:tr h="28122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3444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el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58529" y="172008"/>
              <a:ext cx="4821720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64344">
                      <a:extLst>
                        <a:ext uri="{9D8B030D-6E8A-4147-A177-3AD203B41FA5}">
                          <a16:colId xmlns:a16="http://schemas.microsoft.com/office/drawing/2014/main" val="1475601498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3046109579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25640775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181050251"/>
                        </a:ext>
                      </a:extLst>
                    </a:gridCol>
                    <a:gridCol w="964344">
                      <a:extLst>
                        <a:ext uri="{9D8B030D-6E8A-4147-A177-3AD203B41FA5}">
                          <a16:colId xmlns:a16="http://schemas.microsoft.com/office/drawing/2014/main" val="36173873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8333" r="-301887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01266" t="-8333" r="-203797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99371" t="-8333" r="-102516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81054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6460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4950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3444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897778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421</Words>
  <Application>Microsoft Office PowerPoint</Application>
  <PresentationFormat>Breitbild</PresentationFormat>
  <Paragraphs>269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Cambria Math</vt:lpstr>
      <vt:lpstr>Rückblick</vt:lpstr>
      <vt:lpstr>Übungsblatt 10  Aufgabe 1</vt:lpstr>
      <vt:lpstr>Aufgabenstellung</vt:lpstr>
      <vt:lpstr>Aufgabe 1a</vt:lpstr>
      <vt:lpstr>Aufgabe 1b</vt:lpstr>
      <vt:lpstr>Aufgabe 1b</vt:lpstr>
      <vt:lpstr>Aufgabe 1b</vt:lpstr>
      <vt:lpstr>Aufgabe 1c</vt:lpstr>
      <vt:lpstr>Aufgabe 1c</vt:lpstr>
      <vt:lpstr>Aufgabe 1c</vt:lpstr>
      <vt:lpstr>Aufgabe 1c</vt:lpstr>
      <vt:lpstr>Aufgabe 1c</vt:lpstr>
    </vt:vector>
  </TitlesOfParts>
  <Company>Universität Augsburg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Übungsblatt 10  Aufgabe 1</dc:title>
  <dc:creator>Alexander Hug</dc:creator>
  <cp:lastModifiedBy>Alexander Hug</cp:lastModifiedBy>
  <cp:revision>18</cp:revision>
  <dcterms:created xsi:type="dcterms:W3CDTF">2017-01-18T12:47:40Z</dcterms:created>
  <dcterms:modified xsi:type="dcterms:W3CDTF">2017-01-20T11:24:51Z</dcterms:modified>
</cp:coreProperties>
</file>