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0" r:id="rId3"/>
    <p:sldId id="291" r:id="rId4"/>
    <p:sldId id="261" r:id="rId5"/>
    <p:sldId id="283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7FBE"/>
    <a:srgbClr val="EBB350"/>
    <a:srgbClr val="45A730"/>
    <a:srgbClr val="EB6752"/>
    <a:srgbClr val="9F6B9F"/>
    <a:srgbClr val="B356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6" autoAdjust="0"/>
    <p:restoredTop sz="95572" autoAdjust="0"/>
  </p:normalViewPr>
  <p:slideViewPr>
    <p:cSldViewPr snapToGrid="0">
      <p:cViewPr>
        <p:scale>
          <a:sx n="80" d="100"/>
          <a:sy n="80" d="100"/>
        </p:scale>
        <p:origin x="-3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1932-B1A7-4882-AFFC-803EB91E93A1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CC7D-9C72-4299-81B4-64261D195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避免低级错误，保证输出的文件是合法的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ECC7D-9C72-4299-81B4-64261D1954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7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避免低级错误，保证输出的文件是合法的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ECC7D-9C72-4299-81B4-64261D1954A0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7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避免低级错误，保证输出的文件是合法的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ECC7D-9C72-4299-81B4-64261D1954A0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3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7" indent="0">
              <a:buNone/>
              <a:defRPr sz="2000"/>
            </a:lvl5pPr>
            <a:lvl6pPr marL="2285920" indent="0">
              <a:buNone/>
              <a:defRPr sz="2000"/>
            </a:lvl6pPr>
            <a:lvl7pPr marL="2743103" indent="0">
              <a:buNone/>
              <a:defRPr sz="2000"/>
            </a:lvl7pPr>
            <a:lvl8pPr marL="3200288" indent="0">
              <a:buNone/>
              <a:defRPr sz="2000"/>
            </a:lvl8pPr>
            <a:lvl9pPr marL="3657473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5543581" y="1426900"/>
            <a:ext cx="1048148" cy="903577"/>
          </a:xfrm>
          <a:prstGeom prst="triangle">
            <a:avLst/>
          </a:prstGeom>
          <a:noFill/>
          <a:ln>
            <a:solidFill>
              <a:srgbClr val="FF9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3603673">
            <a:off x="5672558" y="1518669"/>
            <a:ext cx="1048150" cy="9035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1588" y="3159433"/>
            <a:ext cx="527008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733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XSLT </a:t>
            </a:r>
            <a:r>
              <a:rPr lang="en-US" altLang="zh-CN" sz="3733" dirty="0" err="1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Eample</a:t>
            </a:r>
            <a:endParaRPr lang="zh-CN" altLang="en-US" sz="3733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890684" y="3857059"/>
            <a:ext cx="6410632" cy="0"/>
          </a:xfrm>
          <a:prstGeom prst="line">
            <a:avLst/>
          </a:prstGeom>
          <a:ln>
            <a:solidFill>
              <a:srgbClr val="FF9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64534" y="3966303"/>
            <a:ext cx="366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rot="5400000">
            <a:off x="1992824" y="3706744"/>
            <a:ext cx="426064" cy="726697"/>
            <a:chOff x="1101213" y="3274809"/>
            <a:chExt cx="319548" cy="545023"/>
          </a:xfrm>
        </p:grpSpPr>
        <p:sp>
          <p:nvSpPr>
            <p:cNvPr id="21" name="直角三角形 20"/>
            <p:cNvSpPr/>
            <p:nvPr/>
          </p:nvSpPr>
          <p:spPr>
            <a:xfrm>
              <a:off x="1101213" y="3274809"/>
              <a:ext cx="167148" cy="392623"/>
            </a:xfrm>
            <a:prstGeom prst="rtTriangle">
              <a:avLst/>
            </a:prstGeom>
            <a:solidFill>
              <a:srgbClr val="9F6B9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2483513">
              <a:off x="1253613" y="3427209"/>
              <a:ext cx="167148" cy="392623"/>
            </a:xfrm>
            <a:prstGeom prst="rtTriangle">
              <a:avLst/>
            </a:prstGeom>
            <a:solidFill>
              <a:srgbClr val="45A73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6200000">
            <a:off x="9717317" y="3305208"/>
            <a:ext cx="426064" cy="726697"/>
            <a:chOff x="1101213" y="3274809"/>
            <a:chExt cx="319548" cy="545023"/>
          </a:xfrm>
        </p:grpSpPr>
        <p:sp>
          <p:nvSpPr>
            <p:cNvPr id="27" name="直角三角形 26"/>
            <p:cNvSpPr/>
            <p:nvPr/>
          </p:nvSpPr>
          <p:spPr>
            <a:xfrm>
              <a:off x="1101213" y="3274809"/>
              <a:ext cx="167148" cy="392623"/>
            </a:xfrm>
            <a:prstGeom prst="rtTriangle">
              <a:avLst/>
            </a:prstGeom>
            <a:solidFill>
              <a:srgbClr val="EB675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2483513">
              <a:off x="1253613" y="3427209"/>
              <a:ext cx="167148" cy="392623"/>
            </a:xfrm>
            <a:prstGeom prst="rtTriangle">
              <a:avLst/>
            </a:prstGeom>
            <a:solidFill>
              <a:srgbClr val="FF9F0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>
            <a:off x="1834212" y="1970459"/>
            <a:ext cx="1056473" cy="1799696"/>
          </a:xfrm>
          <a:prstGeom prst="line">
            <a:avLst/>
          </a:prstGeom>
          <a:ln>
            <a:solidFill>
              <a:srgbClr val="9F6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797678" y="666308"/>
            <a:ext cx="1181065" cy="2011939"/>
          </a:xfrm>
          <a:prstGeom prst="line">
            <a:avLst/>
          </a:prstGeom>
          <a:ln>
            <a:solidFill>
              <a:srgbClr val="45A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8223650" y="4079924"/>
            <a:ext cx="1056473" cy="1799696"/>
          </a:xfrm>
          <a:prstGeom prst="line">
            <a:avLst/>
          </a:prstGeom>
          <a:ln>
            <a:solidFill>
              <a:srgbClr val="EB6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301318" y="2239428"/>
            <a:ext cx="1409229" cy="2400616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0" y="955838"/>
            <a:ext cx="6981516" cy="495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20"/>
          <p:cNvSpPr txBox="1"/>
          <p:nvPr/>
        </p:nvSpPr>
        <p:spPr>
          <a:xfrm>
            <a:off x="7560623" y="2467893"/>
            <a:ext cx="448887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 err="1" smtClean="0">
                <a:solidFill>
                  <a:prstClr val="white"/>
                </a:solidFill>
              </a:rPr>
              <a:t>Xsl</a:t>
            </a:r>
            <a:r>
              <a:rPr lang="zh-CN" altLang="en-US" sz="1867" dirty="0" smtClean="0">
                <a:solidFill>
                  <a:prstClr val="white"/>
                </a:solidFill>
              </a:rPr>
              <a:t>自带的</a:t>
            </a:r>
            <a:r>
              <a:rPr lang="en-US" altLang="zh-CN" sz="1867" dirty="0" smtClean="0">
                <a:solidFill>
                  <a:prstClr val="white"/>
                </a:solidFill>
              </a:rPr>
              <a:t>element</a:t>
            </a:r>
            <a:r>
              <a:rPr lang="zh-CN" altLang="en-US" sz="1867" dirty="0" smtClean="0">
                <a:solidFill>
                  <a:prstClr val="white"/>
                </a:solidFill>
              </a:rPr>
              <a:t>相比于文本形式，避免了低级错误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18" name="文本框 20"/>
          <p:cNvSpPr txBox="1"/>
          <p:nvPr/>
        </p:nvSpPr>
        <p:spPr>
          <a:xfrm>
            <a:off x="7560623" y="1220984"/>
            <a:ext cx="448887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 smtClean="0">
                <a:solidFill>
                  <a:prstClr val="white"/>
                </a:solidFill>
              </a:rPr>
              <a:t>XML to XML,</a:t>
            </a:r>
            <a:r>
              <a:rPr lang="zh-CN" altLang="en-US" sz="1867" dirty="0" smtClean="0">
                <a:solidFill>
                  <a:prstClr val="white"/>
                </a:solidFill>
              </a:rPr>
              <a:t>两者组织形式不同，通过</a:t>
            </a:r>
            <a:r>
              <a:rPr lang="en-US" altLang="zh-CN" sz="1867" dirty="0" err="1" smtClean="0">
                <a:solidFill>
                  <a:prstClr val="white"/>
                </a:solidFill>
              </a:rPr>
              <a:t>xsl</a:t>
            </a:r>
            <a:r>
              <a:rPr lang="zh-CN" altLang="en-US" sz="1867" dirty="0">
                <a:solidFill>
                  <a:prstClr val="white"/>
                </a:solidFill>
              </a:rPr>
              <a:t>转换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3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72" y="744899"/>
            <a:ext cx="8008056" cy="518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6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00156" y="665665"/>
            <a:ext cx="4488873" cy="538717"/>
            <a:chOff x="5585638" y="2225748"/>
            <a:chExt cx="3090529" cy="538717"/>
          </a:xfrm>
        </p:grpSpPr>
        <p:sp>
          <p:nvSpPr>
            <p:cNvPr id="19" name="剪去对角的矩形 18"/>
            <p:cNvSpPr/>
            <p:nvPr/>
          </p:nvSpPr>
          <p:spPr>
            <a:xfrm>
              <a:off x="5585638" y="2225748"/>
              <a:ext cx="3090529" cy="538717"/>
            </a:xfrm>
            <a:prstGeom prst="snip2DiagRect">
              <a:avLst/>
            </a:prstGeom>
            <a:noFill/>
            <a:ln w="25400">
              <a:solidFill>
                <a:srgbClr val="C37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93735" y="2267819"/>
              <a:ext cx="2874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 sz="2400" dirty="0" smtClean="0">
                  <a:solidFill>
                    <a:prstClr val="white"/>
                  </a:solidFill>
                </a:rPr>
                <a:t>XML</a:t>
              </a:r>
              <a:r>
                <a:rPr lang="zh-CN" altLang="en-US" sz="2400" dirty="0" smtClean="0">
                  <a:solidFill>
                    <a:prstClr val="white"/>
                  </a:solidFill>
                </a:rPr>
                <a:t>以一棵树的形式输入进来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155055" y="1494118"/>
            <a:ext cx="64362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</a:rPr>
              <a:t>树是在分析</a:t>
            </a:r>
            <a:r>
              <a:rPr lang="en-US" altLang="zh-CN" sz="1867" dirty="0" smtClean="0">
                <a:solidFill>
                  <a:prstClr val="white"/>
                </a:solidFill>
              </a:rPr>
              <a:t>XML</a:t>
            </a:r>
            <a:r>
              <a:rPr lang="zh-CN" altLang="en-US" sz="1867" dirty="0" smtClean="0">
                <a:solidFill>
                  <a:prstClr val="white"/>
                </a:solidFill>
              </a:rPr>
              <a:t>文档后创建的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93" y="950222"/>
            <a:ext cx="3552790" cy="510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03" y="2790825"/>
            <a:ext cx="3241963" cy="331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20"/>
          <p:cNvSpPr txBox="1"/>
          <p:nvPr/>
        </p:nvSpPr>
        <p:spPr>
          <a:xfrm>
            <a:off x="6155055" y="2015069"/>
            <a:ext cx="357907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</a:rPr>
              <a:t>元素被创建为树的各个节点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851563" y="550690"/>
            <a:ext cx="4488873" cy="538717"/>
            <a:chOff x="5585638" y="2225748"/>
            <a:chExt cx="3090529" cy="538717"/>
          </a:xfrm>
        </p:grpSpPr>
        <p:sp>
          <p:nvSpPr>
            <p:cNvPr id="19" name="剪去对角的矩形 18"/>
            <p:cNvSpPr/>
            <p:nvPr/>
          </p:nvSpPr>
          <p:spPr>
            <a:xfrm>
              <a:off x="5585638" y="2225748"/>
              <a:ext cx="3090529" cy="538717"/>
            </a:xfrm>
            <a:prstGeom prst="snip2DiagRect">
              <a:avLst/>
            </a:prstGeom>
            <a:noFill/>
            <a:ln w="25400">
              <a:solidFill>
                <a:srgbClr val="C37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93736" y="2267819"/>
              <a:ext cx="2874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zh-CN" altLang="en-US" sz="2400" dirty="0" smtClean="0">
                  <a:solidFill>
                    <a:prstClr val="white"/>
                  </a:solidFill>
                </a:rPr>
                <a:t>想要的输出文件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79" y="1698586"/>
            <a:ext cx="7798843" cy="43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6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9" y="1089500"/>
            <a:ext cx="4149737" cy="49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80" y="3134184"/>
            <a:ext cx="3480893" cy="292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0"/>
          <p:cNvSpPr txBox="1"/>
          <p:nvPr/>
        </p:nvSpPr>
        <p:spPr>
          <a:xfrm>
            <a:off x="6096000" y="1198321"/>
            <a:ext cx="4683481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</a:rPr>
              <a:t>处理器在</a:t>
            </a:r>
            <a:r>
              <a:rPr lang="en-US" altLang="zh-CN" sz="1867" dirty="0" smtClean="0">
                <a:solidFill>
                  <a:prstClr val="white"/>
                </a:solidFill>
              </a:rPr>
              <a:t>Book.xsl</a:t>
            </a:r>
            <a:r>
              <a:rPr lang="zh-CN" altLang="en-US" sz="1867" dirty="0" smtClean="0">
                <a:solidFill>
                  <a:prstClr val="white"/>
                </a:solidFill>
              </a:rPr>
              <a:t>中找到了</a:t>
            </a:r>
            <a:r>
              <a:rPr lang="en-US" altLang="zh-CN" sz="1867" dirty="0" smtClean="0">
                <a:solidFill>
                  <a:prstClr val="white"/>
                </a:solidFill>
              </a:rPr>
              <a:t>&lt;</a:t>
            </a:r>
            <a:r>
              <a:rPr lang="en-US" altLang="zh-CN" sz="1867" dirty="0" err="1" smtClean="0">
                <a:solidFill>
                  <a:prstClr val="white"/>
                </a:solidFill>
              </a:rPr>
              <a:t>xsl:template</a:t>
            </a:r>
            <a:r>
              <a:rPr lang="en-US" altLang="zh-CN" sz="1867" dirty="0" smtClean="0">
                <a:solidFill>
                  <a:prstClr val="white"/>
                </a:solidFill>
              </a:rPr>
              <a:t> match=“/”&gt; </a:t>
            </a:r>
            <a:r>
              <a:rPr lang="zh-CN" altLang="en-US" sz="1867" dirty="0" smtClean="0">
                <a:solidFill>
                  <a:prstClr val="white"/>
                </a:solidFill>
              </a:rPr>
              <a:t>匹配了根节点</a:t>
            </a:r>
            <a:r>
              <a:rPr lang="en-US" altLang="zh-CN" sz="1867" dirty="0" smtClean="0">
                <a:solidFill>
                  <a:prstClr val="white"/>
                </a:solidFill>
              </a:rPr>
              <a:t>list,</a:t>
            </a:r>
            <a:r>
              <a:rPr lang="zh-CN" altLang="en-US" sz="1867" dirty="0" smtClean="0">
                <a:solidFill>
                  <a:prstClr val="white"/>
                </a:solidFill>
              </a:rPr>
              <a:t>将非</a:t>
            </a:r>
            <a:r>
              <a:rPr lang="en-US" altLang="zh-CN" sz="1867" dirty="0" err="1" smtClean="0">
                <a:solidFill>
                  <a:prstClr val="white"/>
                </a:solidFill>
              </a:rPr>
              <a:t>xslt</a:t>
            </a:r>
            <a:r>
              <a:rPr lang="zh-CN" altLang="en-US" sz="1867" dirty="0" smtClean="0">
                <a:solidFill>
                  <a:prstClr val="white"/>
                </a:solidFill>
              </a:rPr>
              <a:t>的元素复制到输出树中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6467448" y="546031"/>
            <a:ext cx="4398473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</a:rPr>
              <a:t>处理完</a:t>
            </a:r>
            <a:r>
              <a:rPr lang="en-US" altLang="zh-CN" sz="1867" dirty="0">
                <a:solidFill>
                  <a:prstClr val="white"/>
                </a:solidFill>
              </a:rPr>
              <a:t>&lt;</a:t>
            </a:r>
            <a:r>
              <a:rPr lang="en-US" altLang="zh-CN" sz="1867" dirty="0" err="1">
                <a:solidFill>
                  <a:prstClr val="white"/>
                </a:solidFill>
              </a:rPr>
              <a:t>xsl:template</a:t>
            </a:r>
            <a:r>
              <a:rPr lang="en-US" altLang="zh-CN" sz="1867" dirty="0">
                <a:solidFill>
                  <a:prstClr val="white"/>
                </a:solidFill>
              </a:rPr>
              <a:t> match</a:t>
            </a:r>
            <a:r>
              <a:rPr lang="en-US" altLang="zh-CN" sz="1867" dirty="0" smtClean="0">
                <a:solidFill>
                  <a:prstClr val="white"/>
                </a:solidFill>
              </a:rPr>
              <a:t>=“/”&gt;</a:t>
            </a:r>
            <a:r>
              <a:rPr lang="zh-CN" altLang="en-US" sz="1867" dirty="0" smtClean="0">
                <a:solidFill>
                  <a:prstClr val="white"/>
                </a:solidFill>
              </a:rPr>
              <a:t>，处理器会找到</a:t>
            </a:r>
            <a:r>
              <a:rPr lang="en-US" altLang="zh-CN" sz="1867" dirty="0" smtClean="0">
                <a:solidFill>
                  <a:prstClr val="white"/>
                </a:solidFill>
              </a:rPr>
              <a:t>&lt;</a:t>
            </a:r>
            <a:r>
              <a:rPr lang="en-US" altLang="zh-CN" sz="1867" dirty="0" err="1" smtClean="0">
                <a:solidFill>
                  <a:prstClr val="white"/>
                </a:solidFill>
              </a:rPr>
              <a:t>xsl:apply-temlates</a:t>
            </a:r>
            <a:r>
              <a:rPr lang="en-US" altLang="zh-CN" sz="1867" dirty="0" smtClean="0">
                <a:solidFill>
                  <a:prstClr val="white"/>
                </a:solidFill>
              </a:rPr>
              <a:t>&gt;,</a:t>
            </a:r>
            <a:r>
              <a:rPr lang="zh-CN" altLang="en-US" sz="1867" dirty="0" smtClean="0">
                <a:solidFill>
                  <a:prstClr val="white"/>
                </a:solidFill>
              </a:rPr>
              <a:t>处理器会寻找</a:t>
            </a:r>
            <a:r>
              <a:rPr lang="en-US" altLang="zh-CN" sz="1867" dirty="0" smtClean="0">
                <a:solidFill>
                  <a:prstClr val="white"/>
                </a:solidFill>
              </a:rPr>
              <a:t>list</a:t>
            </a:r>
            <a:r>
              <a:rPr lang="zh-CN" altLang="en-US" sz="1867" dirty="0" smtClean="0">
                <a:solidFill>
                  <a:prstClr val="white"/>
                </a:solidFill>
              </a:rPr>
              <a:t>的子元素，即</a:t>
            </a:r>
            <a:r>
              <a:rPr lang="en-US" altLang="zh-CN" sz="1867" dirty="0" smtClean="0">
                <a:solidFill>
                  <a:prstClr val="white"/>
                </a:solidFill>
              </a:rPr>
              <a:t>book,</a:t>
            </a:r>
            <a:r>
              <a:rPr lang="zh-CN" altLang="en-US" sz="1867" dirty="0" smtClean="0">
                <a:solidFill>
                  <a:prstClr val="white"/>
                </a:solidFill>
              </a:rPr>
              <a:t>并且找到了</a:t>
            </a:r>
            <a:r>
              <a:rPr lang="en-US" altLang="zh-CN" sz="1867" dirty="0" smtClean="0">
                <a:solidFill>
                  <a:prstClr val="white"/>
                </a:solidFill>
              </a:rPr>
              <a:t>&lt;</a:t>
            </a:r>
            <a:r>
              <a:rPr lang="en-US" altLang="zh-CN" sz="1867" dirty="0" err="1" smtClean="0">
                <a:solidFill>
                  <a:prstClr val="white"/>
                </a:solidFill>
              </a:rPr>
              <a:t>xsl:template</a:t>
            </a:r>
            <a:r>
              <a:rPr lang="en-US" altLang="zh-CN" sz="1867" dirty="0" smtClean="0">
                <a:solidFill>
                  <a:prstClr val="white"/>
                </a:solidFill>
              </a:rPr>
              <a:t> match=“book”&gt;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68" y="677756"/>
            <a:ext cx="4218196" cy="521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02" y="3113210"/>
            <a:ext cx="3324163" cy="278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467447" y="1980188"/>
            <a:ext cx="439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prstClr val="white"/>
                </a:solidFill>
              </a:rPr>
              <a:t>Book</a:t>
            </a:r>
            <a:r>
              <a:rPr lang="zh-CN" altLang="en-US" dirty="0" smtClean="0">
                <a:solidFill>
                  <a:prstClr val="white"/>
                </a:solidFill>
              </a:rPr>
              <a:t>模板中选取了名为</a:t>
            </a:r>
            <a:r>
              <a:rPr lang="en-US" altLang="zh-CN" dirty="0" smtClean="0">
                <a:solidFill>
                  <a:prstClr val="white"/>
                </a:solidFill>
              </a:rPr>
              <a:t>ID</a:t>
            </a:r>
            <a:r>
              <a:rPr lang="zh-CN" altLang="en-US" dirty="0" smtClean="0">
                <a:solidFill>
                  <a:prstClr val="white"/>
                </a:solidFill>
              </a:rPr>
              <a:t>的属性，并将它的值输出到输出树之中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768791"/>
            <a:ext cx="4615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/>
                </a:solidFill>
              </a:rPr>
              <a:t>在处理完</a:t>
            </a:r>
            <a:r>
              <a:rPr lang="en-US" altLang="zh-CN" dirty="0" smtClean="0">
                <a:solidFill>
                  <a:prstClr val="white"/>
                </a:solidFill>
              </a:rPr>
              <a:t>match=“book”</a:t>
            </a:r>
            <a:r>
              <a:rPr lang="zh-CN" altLang="en-US" dirty="0" smtClean="0">
                <a:solidFill>
                  <a:prstClr val="white"/>
                </a:solidFill>
              </a:rPr>
              <a:t>后，处理器来到</a:t>
            </a:r>
            <a:r>
              <a:rPr lang="en-US" altLang="zh-CN" dirty="0" smtClean="0">
                <a:solidFill>
                  <a:prstClr val="white"/>
                </a:solidFill>
              </a:rPr>
              <a:t>&lt;</a:t>
            </a:r>
            <a:r>
              <a:rPr lang="en-US" altLang="zh-CN" dirty="0" err="1" smtClean="0">
                <a:solidFill>
                  <a:prstClr val="white"/>
                </a:solidFill>
              </a:rPr>
              <a:t>xsl:apply-templates</a:t>
            </a:r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select=“</a:t>
            </a:r>
            <a:r>
              <a:rPr lang="en-US" altLang="zh-CN" dirty="0" err="1" smtClean="0">
                <a:solidFill>
                  <a:prstClr val="white"/>
                </a:solidFill>
              </a:rPr>
              <a:t>author|price</a:t>
            </a:r>
            <a:r>
              <a:rPr lang="en-US" altLang="zh-CN" dirty="0" smtClean="0">
                <a:solidFill>
                  <a:prstClr val="white"/>
                </a:solidFill>
              </a:rPr>
              <a:t>”</a:t>
            </a: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23" y="794841"/>
            <a:ext cx="4251246" cy="526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819" y="2899012"/>
            <a:ext cx="4009901" cy="315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096000" y="1407113"/>
            <a:ext cx="4615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/>
                </a:solidFill>
              </a:rPr>
              <a:t>寻找指定的子节点的模板，即</a:t>
            </a:r>
            <a:r>
              <a:rPr lang="en-US" altLang="zh-CN" dirty="0" smtClean="0">
                <a:solidFill>
                  <a:prstClr val="white"/>
                </a:solidFill>
              </a:rPr>
              <a:t>match=“</a:t>
            </a:r>
            <a:r>
              <a:rPr lang="en-US" altLang="zh-CN" dirty="0" err="1" smtClean="0">
                <a:solidFill>
                  <a:prstClr val="white"/>
                </a:solidFill>
              </a:rPr>
              <a:t>author|price</a:t>
            </a:r>
            <a:r>
              <a:rPr lang="en-US" altLang="zh-CN" dirty="0" smtClean="0">
                <a:solidFill>
                  <a:prstClr val="white"/>
                </a:solidFill>
              </a:rPr>
              <a:t>”</a:t>
            </a:r>
            <a:r>
              <a:rPr lang="zh-CN" altLang="en-US" dirty="0" smtClean="0">
                <a:solidFill>
                  <a:prstClr val="white"/>
                </a:solidFill>
              </a:rPr>
              <a:t>，开始处理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2053444"/>
            <a:ext cx="4615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prstClr val="white"/>
                </a:solidFill>
              </a:rPr>
              <a:t>“.”</a:t>
            </a:r>
            <a:r>
              <a:rPr lang="zh-CN" altLang="en-US" dirty="0" smtClean="0">
                <a:solidFill>
                  <a:prstClr val="white"/>
                </a:solidFill>
              </a:rPr>
              <a:t>将当前元素节点的值输出到输出文件中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1407113"/>
            <a:ext cx="4615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/>
                </a:solidFill>
              </a:rPr>
              <a:t>处理器处理另外一个</a:t>
            </a:r>
            <a:r>
              <a:rPr lang="en-US" altLang="zh-CN" dirty="0" smtClean="0">
                <a:solidFill>
                  <a:prstClr val="white"/>
                </a:solidFill>
              </a:rPr>
              <a:t>book</a:t>
            </a:r>
            <a:r>
              <a:rPr lang="zh-CN" altLang="en-US" dirty="0" smtClean="0">
                <a:solidFill>
                  <a:prstClr val="white"/>
                </a:solidFill>
              </a:rPr>
              <a:t>节点，并将这个</a:t>
            </a:r>
            <a:r>
              <a:rPr lang="en-US" altLang="zh-CN" dirty="0" smtClean="0">
                <a:solidFill>
                  <a:prstClr val="white"/>
                </a:solidFill>
              </a:rPr>
              <a:t>book</a:t>
            </a:r>
            <a:r>
              <a:rPr lang="zh-CN" altLang="en-US" dirty="0" smtClean="0">
                <a:solidFill>
                  <a:prstClr val="white"/>
                </a:solidFill>
              </a:rPr>
              <a:t>节点放入输出树之中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13" y="830469"/>
            <a:ext cx="4364377" cy="536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53" y="3179174"/>
            <a:ext cx="3632242" cy="301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9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55" y="572313"/>
            <a:ext cx="4438545" cy="551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67" y="2849337"/>
            <a:ext cx="3814947" cy="324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508666" y="1172899"/>
            <a:ext cx="438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/>
                </a:solidFill>
              </a:rPr>
              <a:t>处理器结束处理根节点，并将</a:t>
            </a:r>
            <a:r>
              <a:rPr lang="en-US" altLang="zh-CN" dirty="0" smtClean="0">
                <a:solidFill>
                  <a:prstClr val="white"/>
                </a:solidFill>
              </a:rPr>
              <a:t>table</a:t>
            </a:r>
            <a:r>
              <a:rPr lang="zh-CN" altLang="en-US" dirty="0" smtClean="0">
                <a:solidFill>
                  <a:prstClr val="white"/>
                </a:solidFill>
              </a:rPr>
              <a:t>标签的结束标志添加到输出树之中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8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9397" y="1146293"/>
            <a:ext cx="4488873" cy="538717"/>
            <a:chOff x="5585638" y="2225748"/>
            <a:chExt cx="3090529" cy="538717"/>
          </a:xfrm>
        </p:grpSpPr>
        <p:sp>
          <p:nvSpPr>
            <p:cNvPr id="9" name="剪去对角的矩形 8"/>
            <p:cNvSpPr/>
            <p:nvPr/>
          </p:nvSpPr>
          <p:spPr>
            <a:xfrm>
              <a:off x="5585638" y="2225748"/>
              <a:ext cx="3090529" cy="538717"/>
            </a:xfrm>
            <a:prstGeom prst="snip2DiagRect">
              <a:avLst/>
            </a:prstGeom>
            <a:noFill/>
            <a:ln w="25400">
              <a:solidFill>
                <a:srgbClr val="C37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9"/>
            <p:cNvSpPr txBox="1"/>
            <p:nvPr/>
          </p:nvSpPr>
          <p:spPr>
            <a:xfrm>
              <a:off x="5693735" y="2267819"/>
              <a:ext cx="2874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0"/>
              <a:r>
                <a:rPr lang="en-US" altLang="zh-CN" sz="2400" dirty="0" smtClean="0">
                  <a:solidFill>
                    <a:prstClr val="white"/>
                  </a:solidFill>
                </a:rPr>
                <a:t>Call&lt;</a:t>
              </a:r>
              <a:r>
                <a:rPr lang="en-US" altLang="zh-CN" sz="2400" dirty="0" err="1" smtClean="0">
                  <a:solidFill>
                    <a:prstClr val="white"/>
                  </a:solidFill>
                </a:rPr>
                <a:t>xsl:apply-templates</a:t>
              </a:r>
              <a:r>
                <a:rPr lang="en-US" altLang="zh-CN" sz="2400" dirty="0" smtClean="0">
                  <a:solidFill>
                    <a:prstClr val="white"/>
                  </a:solidFill>
                </a:rPr>
                <a:t>/&gt;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文本框 20"/>
          <p:cNvSpPr txBox="1"/>
          <p:nvPr/>
        </p:nvSpPr>
        <p:spPr>
          <a:xfrm>
            <a:off x="819397" y="2254138"/>
            <a:ext cx="448887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</a:rPr>
              <a:t>为了更好控制哪些节点被调用，为一些特定的节点显式的调用模板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819397" y="3664075"/>
            <a:ext cx="448887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</a:rPr>
              <a:t>并不是寻找某个特定的模板，而是寻找为某个特定节点服务的模板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819397" y="4926086"/>
            <a:ext cx="462778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</a:rPr>
              <a:t>在先前的例子中，决定了只有</a:t>
            </a:r>
            <a:r>
              <a:rPr lang="en-US" altLang="zh-CN" sz="1867" dirty="0" smtClean="0">
                <a:solidFill>
                  <a:prstClr val="white"/>
                </a:solidFill>
              </a:rPr>
              <a:t>author</a:t>
            </a:r>
            <a:r>
              <a:rPr lang="zh-CN" altLang="en-US" sz="1867" dirty="0" smtClean="0">
                <a:solidFill>
                  <a:prstClr val="white"/>
                </a:solidFill>
              </a:rPr>
              <a:t>和</a:t>
            </a:r>
            <a:r>
              <a:rPr lang="en-US" altLang="zh-CN" sz="1867" dirty="0" smtClean="0">
                <a:solidFill>
                  <a:prstClr val="white"/>
                </a:solidFill>
              </a:rPr>
              <a:t>price</a:t>
            </a:r>
            <a:r>
              <a:rPr lang="zh-CN" altLang="en-US" sz="1867" dirty="0" smtClean="0">
                <a:solidFill>
                  <a:prstClr val="white"/>
                </a:solidFill>
              </a:rPr>
              <a:t>才会被输出到输出文件中，而</a:t>
            </a:r>
            <a:r>
              <a:rPr lang="en-US" altLang="zh-CN" sz="1867" dirty="0" smtClean="0">
                <a:solidFill>
                  <a:prstClr val="white"/>
                </a:solidFill>
              </a:rPr>
              <a:t>title</a:t>
            </a:r>
            <a:r>
              <a:rPr lang="zh-CN" altLang="en-US" sz="1867" dirty="0" smtClean="0">
                <a:solidFill>
                  <a:prstClr val="white"/>
                </a:solidFill>
              </a:rPr>
              <a:t>并不会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97" y="2438530"/>
            <a:ext cx="5448300" cy="296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8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316</Words>
  <Application>Microsoft Office PowerPoint</Application>
  <PresentationFormat>自定义</PresentationFormat>
  <Paragraphs>25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liu</dc:creator>
  <cp:lastModifiedBy>pengyao</cp:lastModifiedBy>
  <cp:revision>33</cp:revision>
  <dcterms:created xsi:type="dcterms:W3CDTF">2015-05-28T03:50:52Z</dcterms:created>
  <dcterms:modified xsi:type="dcterms:W3CDTF">2017-04-25T05:49:52Z</dcterms:modified>
</cp:coreProperties>
</file>