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7FBE"/>
    <a:srgbClr val="EBB350"/>
    <a:srgbClr val="45A730"/>
    <a:srgbClr val="EB6752"/>
    <a:srgbClr val="9F6B9F"/>
    <a:srgbClr val="B356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6" autoAdjust="0"/>
    <p:restoredTop sz="82288" autoAdjust="0"/>
  </p:normalViewPr>
  <p:slideViewPr>
    <p:cSldViewPr snapToGrid="0">
      <p:cViewPr>
        <p:scale>
          <a:sx n="80" d="100"/>
          <a:sy n="80" d="100"/>
        </p:scale>
        <p:origin x="-3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1932-B1A7-4882-AFFC-803EB91E93A1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CC7D-9C72-4299-81B4-64261D195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必需的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Envelope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元素，可把此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文档标识为一条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必需的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Envelope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消息的根元素。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ECC7D-9C72-4299-81B4-64261D1954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4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3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7" indent="0">
              <a:buNone/>
              <a:defRPr sz="2000"/>
            </a:lvl5pPr>
            <a:lvl6pPr marL="2285920" indent="0">
              <a:buNone/>
              <a:defRPr sz="2000"/>
            </a:lvl6pPr>
            <a:lvl7pPr marL="2743103" indent="0">
              <a:buNone/>
              <a:defRPr sz="2000"/>
            </a:lvl7pPr>
            <a:lvl8pPr marL="3200288" indent="0">
              <a:buNone/>
              <a:defRPr sz="2000"/>
            </a:lvl8pPr>
            <a:lvl9pPr marL="3657473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9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5543581" y="1426900"/>
            <a:ext cx="1048148" cy="903577"/>
          </a:xfrm>
          <a:prstGeom prst="triangle">
            <a:avLst/>
          </a:prstGeom>
          <a:noFill/>
          <a:ln>
            <a:solidFill>
              <a:srgbClr val="FF9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3603673">
            <a:off x="5672558" y="1518669"/>
            <a:ext cx="1048150" cy="9035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1588" y="3159433"/>
            <a:ext cx="527008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733" dirty="0" smtClean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Http binding tasks</a:t>
            </a:r>
            <a:endParaRPr lang="zh-CN" altLang="en-US" sz="3733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890684" y="3857059"/>
            <a:ext cx="6410632" cy="0"/>
          </a:xfrm>
          <a:prstGeom prst="line">
            <a:avLst/>
          </a:prstGeom>
          <a:ln>
            <a:solidFill>
              <a:srgbClr val="FF9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64534" y="3966303"/>
            <a:ext cx="366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 rot="5400000">
            <a:off x="1992824" y="3706744"/>
            <a:ext cx="426064" cy="726697"/>
            <a:chOff x="1101213" y="3274809"/>
            <a:chExt cx="319548" cy="545023"/>
          </a:xfrm>
        </p:grpSpPr>
        <p:sp>
          <p:nvSpPr>
            <p:cNvPr id="21" name="直角三角形 20"/>
            <p:cNvSpPr/>
            <p:nvPr/>
          </p:nvSpPr>
          <p:spPr>
            <a:xfrm>
              <a:off x="1101213" y="3274809"/>
              <a:ext cx="167148" cy="392623"/>
            </a:xfrm>
            <a:prstGeom prst="rtTriangle">
              <a:avLst/>
            </a:prstGeom>
            <a:solidFill>
              <a:srgbClr val="9F6B9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2483513">
              <a:off x="1253613" y="3427209"/>
              <a:ext cx="167148" cy="392623"/>
            </a:xfrm>
            <a:prstGeom prst="rtTriangle">
              <a:avLst/>
            </a:prstGeom>
            <a:solidFill>
              <a:srgbClr val="45A73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6200000">
            <a:off x="9717317" y="3305208"/>
            <a:ext cx="426064" cy="726697"/>
            <a:chOff x="1101213" y="3274809"/>
            <a:chExt cx="319548" cy="545023"/>
          </a:xfrm>
        </p:grpSpPr>
        <p:sp>
          <p:nvSpPr>
            <p:cNvPr id="27" name="直角三角形 26"/>
            <p:cNvSpPr/>
            <p:nvPr/>
          </p:nvSpPr>
          <p:spPr>
            <a:xfrm>
              <a:off x="1101213" y="3274809"/>
              <a:ext cx="167148" cy="392623"/>
            </a:xfrm>
            <a:prstGeom prst="rtTriangle">
              <a:avLst/>
            </a:prstGeom>
            <a:solidFill>
              <a:srgbClr val="EB675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2483513">
              <a:off x="1253613" y="3427209"/>
              <a:ext cx="167148" cy="392623"/>
            </a:xfrm>
            <a:prstGeom prst="rtTriangle">
              <a:avLst/>
            </a:prstGeom>
            <a:solidFill>
              <a:srgbClr val="FF9F0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>
            <a:off x="1834212" y="1970459"/>
            <a:ext cx="1056473" cy="1799696"/>
          </a:xfrm>
          <a:prstGeom prst="line">
            <a:avLst/>
          </a:prstGeom>
          <a:ln>
            <a:solidFill>
              <a:srgbClr val="9F6B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797678" y="666308"/>
            <a:ext cx="1181065" cy="2011939"/>
          </a:xfrm>
          <a:prstGeom prst="line">
            <a:avLst/>
          </a:prstGeom>
          <a:ln>
            <a:solidFill>
              <a:srgbClr val="45A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8223650" y="4079924"/>
            <a:ext cx="1056473" cy="1799696"/>
          </a:xfrm>
          <a:prstGeom prst="line">
            <a:avLst/>
          </a:prstGeom>
          <a:ln>
            <a:solidFill>
              <a:srgbClr val="EB6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301318" y="2239428"/>
            <a:ext cx="1409229" cy="2400616"/>
          </a:xfrm>
          <a:prstGeom prst="line">
            <a:avLst/>
          </a:prstGeom>
          <a:ln>
            <a:solidFill>
              <a:srgbClr val="EBB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83018" y="1204382"/>
            <a:ext cx="822596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 smtClean="0">
                <a:solidFill>
                  <a:prstClr val="white"/>
                </a:solidFill>
              </a:rPr>
              <a:t>可以使用各种</a:t>
            </a:r>
            <a:r>
              <a:rPr lang="en-US" altLang="zh-CN" sz="1867" dirty="0" smtClean="0">
                <a:solidFill>
                  <a:prstClr val="white"/>
                </a:solidFill>
              </a:rPr>
              <a:t>”</a:t>
            </a:r>
            <a:r>
              <a:rPr lang="zh-CN" altLang="en-US" sz="1867" dirty="0" smtClean="0">
                <a:solidFill>
                  <a:prstClr val="white"/>
                </a:solidFill>
              </a:rPr>
              <a:t>底层</a:t>
            </a:r>
            <a:r>
              <a:rPr lang="en-US" altLang="zh-CN" sz="1867" dirty="0" smtClean="0">
                <a:solidFill>
                  <a:prstClr val="white"/>
                </a:solidFill>
              </a:rPr>
              <a:t>”</a:t>
            </a:r>
            <a:r>
              <a:rPr lang="zh-CN" altLang="en-US" sz="1867" dirty="0" smtClean="0">
                <a:solidFill>
                  <a:prstClr val="white"/>
                </a:solidFill>
              </a:rPr>
              <a:t>协议来交换</a:t>
            </a:r>
            <a:r>
              <a:rPr lang="en-US" altLang="zh-CN" sz="1867" dirty="0" smtClean="0">
                <a:solidFill>
                  <a:prstClr val="white"/>
                </a:solidFill>
              </a:rPr>
              <a:t>SOAP</a:t>
            </a:r>
            <a:r>
              <a:rPr lang="zh-CN" altLang="en-US" sz="1867" dirty="0" smtClean="0">
                <a:solidFill>
                  <a:prstClr val="white"/>
                </a:solidFill>
              </a:rPr>
              <a:t>消息，包括其他应用层</a:t>
            </a:r>
            <a:r>
              <a:rPr lang="zh-CN" altLang="en-US" sz="1867" dirty="0">
                <a:solidFill>
                  <a:prstClr val="white"/>
                </a:solidFill>
              </a:rPr>
              <a:t>协议。 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消息可以使用底层协议从一个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节点传递到另一个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节点的规范称为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绑定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0" y="0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 smtClean="0">
                <a:solidFill>
                  <a:prstClr val="white"/>
                </a:solidFill>
              </a:rPr>
              <a:t>SOAP Binding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2" name="文本框 20"/>
          <p:cNvSpPr txBox="1"/>
          <p:nvPr/>
        </p:nvSpPr>
        <p:spPr>
          <a:xfrm>
            <a:off x="1983018" y="2272041"/>
            <a:ext cx="822596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任何</a:t>
            </a:r>
            <a:r>
              <a:rPr lang="en-US" altLang="zh-CN" sz="1867" dirty="0">
                <a:solidFill>
                  <a:prstClr val="white"/>
                </a:solidFill>
              </a:rPr>
              <a:t>SOAP </a:t>
            </a:r>
            <a:r>
              <a:rPr lang="en-US" altLang="zh-CN" sz="1867" dirty="0" err="1">
                <a:solidFill>
                  <a:prstClr val="white"/>
                </a:solidFill>
              </a:rPr>
              <a:t>env</a:t>
            </a:r>
            <a:r>
              <a:rPr lang="zh-CN" altLang="en-US" sz="1867" dirty="0">
                <a:solidFill>
                  <a:prstClr val="white"/>
                </a:solidFill>
              </a:rPr>
              <a:t>：信封信息集表示将通过协议绑定来具体化，其任务除其他事项之外，是提供信息集的序列化表示，可以以这样的方式传递到消息路径中的下一个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节点可以重建原始的信息集，而不会丢失信息</a:t>
            </a:r>
          </a:p>
        </p:txBody>
      </p:sp>
      <p:sp>
        <p:nvSpPr>
          <p:cNvPr id="13" name="文本框 20"/>
          <p:cNvSpPr txBox="1"/>
          <p:nvPr/>
        </p:nvSpPr>
        <p:spPr>
          <a:xfrm>
            <a:off x="1983018" y="3516971"/>
            <a:ext cx="8225963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除序列化之外，可能还有其他一些事情：</a:t>
            </a:r>
          </a:p>
          <a:p>
            <a:pPr marL="380990" indent="-380990" defTabSz="914210">
              <a:buFont typeface="Wingdings" pitchFamily="2" charset="2"/>
              <a:buChar char="l"/>
            </a:pPr>
            <a:r>
              <a:rPr lang="zh-CN" altLang="en-US" sz="1867" dirty="0">
                <a:solidFill>
                  <a:prstClr val="white"/>
                </a:solidFill>
              </a:rPr>
              <a:t>可以在有限的带宽接口上在两个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节点之间选择压缩序列化</a:t>
            </a:r>
          </a:p>
          <a:p>
            <a:pPr marL="380990" indent="-380990" defTabSz="914210">
              <a:buFont typeface="Wingdings" pitchFamily="2" charset="2"/>
              <a:buChar char="l"/>
            </a:pPr>
            <a:r>
              <a:rPr lang="zh-CN" altLang="en-US" sz="1867" dirty="0">
                <a:solidFill>
                  <a:prstClr val="white"/>
                </a:solidFill>
              </a:rPr>
              <a:t>支持加密的序列化</a:t>
            </a:r>
          </a:p>
          <a:p>
            <a:pPr marL="380990" indent="-380990" defTabSz="914210">
              <a:buFont typeface="Wingdings" pitchFamily="2" charset="2"/>
              <a:buChar char="l"/>
            </a:pPr>
            <a:r>
              <a:rPr lang="en-US" altLang="zh-CN" sz="1867" dirty="0">
                <a:solidFill>
                  <a:prstClr val="white"/>
                </a:solidFill>
              </a:rPr>
              <a:t>[MTOM]</a:t>
            </a:r>
            <a:r>
              <a:rPr lang="zh-CN" altLang="en-US" sz="1867" dirty="0">
                <a:solidFill>
                  <a:prstClr val="white"/>
                </a:solidFill>
              </a:rPr>
              <a:t>规范提供了与</a:t>
            </a:r>
            <a:r>
              <a:rPr lang="en-US" altLang="zh-CN" sz="1867" dirty="0">
                <a:solidFill>
                  <a:prstClr val="white"/>
                </a:solidFill>
              </a:rPr>
              <a:t>HTTP</a:t>
            </a:r>
            <a:r>
              <a:rPr lang="zh-CN" altLang="en-US" sz="1867" dirty="0">
                <a:solidFill>
                  <a:prstClr val="white"/>
                </a:solidFill>
              </a:rPr>
              <a:t>的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绑定，允许在某些情况下优化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消息信息集的序列化</a:t>
            </a:r>
          </a:p>
        </p:txBody>
      </p:sp>
    </p:spTree>
    <p:extLst>
      <p:ext uri="{BB962C8B-B14F-4D97-AF65-F5344CB8AC3E}">
        <p14:creationId xmlns:p14="http://schemas.microsoft.com/office/powerpoint/2010/main" val="23346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0" y="0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 smtClean="0">
                <a:solidFill>
                  <a:prstClr val="white"/>
                </a:solidFill>
              </a:rPr>
              <a:t>Feature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1983018" y="1204382"/>
            <a:ext cx="82259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应用程序可能需要一些</a:t>
            </a:r>
            <a:r>
              <a:rPr lang="zh-CN" altLang="en-US" sz="1867" dirty="0" smtClean="0">
                <a:solidFill>
                  <a:prstClr val="white"/>
                </a:solidFill>
              </a:rPr>
              <a:t>功能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83017" y="1713396"/>
            <a:ext cx="8225963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特征是在两个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节点之间的交互中所需的某些功能的规范。例如：</a:t>
            </a:r>
          </a:p>
          <a:p>
            <a:pPr marL="380990" indent="-380990" defTabSz="914210">
              <a:buFont typeface="Wingdings" pitchFamily="2" charset="2"/>
              <a:buChar char="l"/>
            </a:pPr>
            <a:r>
              <a:rPr lang="zh-CN" altLang="en-US" sz="1867" dirty="0">
                <a:solidFill>
                  <a:prstClr val="white"/>
                </a:solidFill>
              </a:rPr>
              <a:t>“加密通道”功能</a:t>
            </a:r>
          </a:p>
          <a:p>
            <a:pPr marL="380990" indent="-380990" defTabSz="914210">
              <a:buFont typeface="Wingdings" pitchFamily="2" charset="2"/>
              <a:buChar char="l"/>
            </a:pPr>
            <a:r>
              <a:rPr lang="zh-CN" altLang="en-US" sz="1867" dirty="0">
                <a:solidFill>
                  <a:prstClr val="white"/>
                </a:solidFill>
              </a:rPr>
              <a:t>特定的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消息交换模式功能</a:t>
            </a:r>
          </a:p>
          <a:p>
            <a:pPr marL="380990" indent="-380990" defTabSz="914210">
              <a:buFont typeface="Wingdings" pitchFamily="2" charset="2"/>
              <a:buChar char="l"/>
            </a:pPr>
            <a:r>
              <a:rPr lang="zh-CN" altLang="en-US" sz="1867" dirty="0">
                <a:solidFill>
                  <a:prstClr val="white"/>
                </a:solidFill>
              </a:rPr>
              <a:t>“可靠的送货渠道”功能</a:t>
            </a:r>
          </a:p>
          <a:p>
            <a:pPr marL="380990" indent="-380990" defTabSz="914210">
              <a:buFont typeface="Wingdings" pitchFamily="2" charset="2"/>
              <a:buChar char="l"/>
            </a:pPr>
            <a:r>
              <a:rPr lang="zh-CN" altLang="en-US" sz="1867" dirty="0">
                <a:solidFill>
                  <a:prstClr val="white"/>
                </a:solidFill>
              </a:rPr>
              <a:t>由</a:t>
            </a:r>
            <a:r>
              <a:rPr lang="en-US" altLang="zh-CN" sz="1867" dirty="0">
                <a:solidFill>
                  <a:prstClr val="white"/>
                </a:solidFill>
              </a:rPr>
              <a:t>[MTOM]</a:t>
            </a:r>
            <a:r>
              <a:rPr lang="zh-CN" altLang="en-US" sz="1867" dirty="0">
                <a:solidFill>
                  <a:prstClr val="white"/>
                </a:solidFill>
              </a:rPr>
              <a:t>规范定义的抽象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传输优化特征，可用于优化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消息信息集的所选元素信息项的序列化</a:t>
            </a:r>
          </a:p>
        </p:txBody>
      </p:sp>
      <p:sp>
        <p:nvSpPr>
          <p:cNvPr id="12" name="文本框 20"/>
          <p:cNvSpPr txBox="1"/>
          <p:nvPr/>
        </p:nvSpPr>
        <p:spPr>
          <a:xfrm>
            <a:off x="1983018" y="3556408"/>
            <a:ext cx="82259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特征描述由</a:t>
            </a:r>
            <a:r>
              <a:rPr lang="en-US" altLang="zh-CN" sz="1867" dirty="0">
                <a:solidFill>
                  <a:prstClr val="white"/>
                </a:solidFill>
              </a:rPr>
              <a:t>URI</a:t>
            </a:r>
            <a:r>
              <a:rPr lang="zh-CN" altLang="en-US" sz="1867" dirty="0">
                <a:solidFill>
                  <a:prstClr val="white"/>
                </a:solidFill>
              </a:rPr>
              <a:t>标识，使得引用它的所有应用都被保证具有相同的语义</a:t>
            </a:r>
          </a:p>
        </p:txBody>
      </p:sp>
      <p:sp>
        <p:nvSpPr>
          <p:cNvPr id="13" name="文本框 20"/>
          <p:cNvSpPr txBox="1"/>
          <p:nvPr/>
        </p:nvSpPr>
        <p:spPr>
          <a:xfrm>
            <a:off x="1983018" y="4021450"/>
            <a:ext cx="82259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功能由属性限定，</a:t>
            </a:r>
            <a:r>
              <a:rPr lang="zh-CN" altLang="en-US" sz="1867" dirty="0" smtClean="0">
                <a:solidFill>
                  <a:prstClr val="white"/>
                </a:solidFill>
              </a:rPr>
              <a:t>提供一些附加的信息。例如</a:t>
            </a:r>
            <a:r>
              <a:rPr lang="zh-CN" altLang="en-US" sz="1867" dirty="0">
                <a:solidFill>
                  <a:prstClr val="white"/>
                </a:solidFill>
              </a:rPr>
              <a:t>，当需要特征将请求与相邻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节点之间的响应相关联</a:t>
            </a:r>
            <a:r>
              <a:rPr lang="zh-CN" altLang="en-US" sz="1867" dirty="0" smtClean="0">
                <a:solidFill>
                  <a:prstClr val="white"/>
                </a:solidFill>
              </a:rPr>
              <a:t>时，与</a:t>
            </a:r>
            <a:r>
              <a:rPr lang="zh-CN" altLang="en-US" sz="1867" dirty="0">
                <a:solidFill>
                  <a:prstClr val="white"/>
                </a:solidFill>
              </a:rPr>
              <a:t>该特征相关联的抽象</a:t>
            </a:r>
            <a:r>
              <a:rPr lang="zh-CN" altLang="en-US" sz="1867" dirty="0" smtClean="0">
                <a:solidFill>
                  <a:prstClr val="white"/>
                </a:solidFill>
              </a:rPr>
              <a:t>属性就是</a:t>
            </a:r>
            <a:r>
              <a:rPr lang="en-US" altLang="zh-CN" sz="1867" dirty="0" smtClean="0">
                <a:solidFill>
                  <a:prstClr val="white"/>
                </a:solidFill>
              </a:rPr>
              <a:t>”</a:t>
            </a:r>
            <a:r>
              <a:rPr lang="zh-CN" altLang="en-US" sz="1867" dirty="0" smtClean="0">
                <a:solidFill>
                  <a:prstClr val="white"/>
                </a:solidFill>
              </a:rPr>
              <a:t>相关</a:t>
            </a:r>
            <a:r>
              <a:rPr lang="en-US" altLang="zh-CN" sz="1867" dirty="0">
                <a:solidFill>
                  <a:prstClr val="white"/>
                </a:solidFill>
              </a:rPr>
              <a:t>ID”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0" y="0"/>
            <a:ext cx="439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 smtClean="0">
                <a:solidFill>
                  <a:prstClr val="white"/>
                </a:solidFill>
              </a:rPr>
              <a:t>Support Features(1/2)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3" name="文本框 20"/>
          <p:cNvSpPr txBox="1"/>
          <p:nvPr/>
        </p:nvSpPr>
        <p:spPr>
          <a:xfrm>
            <a:off x="1983018" y="643592"/>
            <a:ext cx="82259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除其他事项外，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绑定规范描述了它提供的（如果有的话）功能</a:t>
            </a:r>
          </a:p>
        </p:txBody>
      </p:sp>
      <p:sp>
        <p:nvSpPr>
          <p:cNvPr id="10" name="文本框 20"/>
          <p:cNvSpPr txBox="1"/>
          <p:nvPr/>
        </p:nvSpPr>
        <p:spPr>
          <a:xfrm>
            <a:off x="1983018" y="1584038"/>
            <a:ext cx="822596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一些特征可以由底层协议本身</a:t>
            </a:r>
            <a:r>
              <a:rPr lang="zh-CN" altLang="en-US" sz="1867" dirty="0" smtClean="0">
                <a:solidFill>
                  <a:prstClr val="white"/>
                </a:solidFill>
              </a:rPr>
              <a:t>提供。例如</a:t>
            </a:r>
            <a:r>
              <a:rPr lang="zh-CN" altLang="en-US" sz="1867" dirty="0">
                <a:solidFill>
                  <a:prstClr val="white"/>
                </a:solidFill>
              </a:rPr>
              <a:t>，如果使用本身就是请求</a:t>
            </a:r>
            <a:r>
              <a:rPr lang="en-US" altLang="zh-CN" sz="1867" dirty="0">
                <a:solidFill>
                  <a:prstClr val="white"/>
                </a:solidFill>
              </a:rPr>
              <a:t>/</a:t>
            </a:r>
            <a:r>
              <a:rPr lang="zh-CN" altLang="en-US" sz="1867" dirty="0">
                <a:solidFill>
                  <a:prstClr val="white"/>
                </a:solidFill>
              </a:rPr>
              <a:t>响应的底层协议来交换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信息集，则应用程序可以隐式“继承”绑定提供的消息关联特征，并且不需要在应用程序或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上提供进一步的支持水平</a:t>
            </a:r>
          </a:p>
        </p:txBody>
      </p:sp>
      <p:sp>
        <p:nvSpPr>
          <p:cNvPr id="14" name="文本框 20"/>
          <p:cNvSpPr txBox="1"/>
          <p:nvPr/>
        </p:nvSpPr>
        <p:spPr>
          <a:xfrm>
            <a:off x="1983018" y="2693379"/>
            <a:ext cx="8225963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如果该功能通过绑定不可用，则可以使用</a:t>
            </a:r>
            <a:r>
              <a:rPr lang="en-US" altLang="zh-CN" sz="1867" dirty="0" smtClean="0">
                <a:solidFill>
                  <a:prstClr val="white"/>
                </a:solidFill>
              </a:rPr>
              <a:t>SOAP header</a:t>
            </a:r>
            <a:r>
              <a:rPr lang="zh-CN" altLang="en-US" sz="1867" dirty="0" smtClean="0">
                <a:solidFill>
                  <a:prstClr val="white"/>
                </a:solidFill>
              </a:rPr>
              <a:t>块</a:t>
            </a:r>
            <a:r>
              <a:rPr lang="zh-CN" altLang="en-US" sz="1867" dirty="0">
                <a:solidFill>
                  <a:prstClr val="white"/>
                </a:solidFill>
              </a:rPr>
              <a:t>在</a:t>
            </a:r>
            <a:r>
              <a:rPr lang="en-US" altLang="zh-CN" sz="1867" dirty="0" smtClean="0">
                <a:solidFill>
                  <a:prstClr val="white"/>
                </a:solidFill>
              </a:rPr>
              <a:t>SOAP</a:t>
            </a:r>
            <a:r>
              <a:rPr lang="zh-CN" altLang="en-US" sz="1867" dirty="0" smtClean="0">
                <a:solidFill>
                  <a:prstClr val="white"/>
                </a:solidFill>
              </a:rPr>
              <a:t>  </a:t>
            </a:r>
            <a:r>
              <a:rPr lang="en-US" altLang="zh-CN" sz="1867" dirty="0" smtClean="0">
                <a:solidFill>
                  <a:prstClr val="white"/>
                </a:solidFill>
              </a:rPr>
              <a:t>envelope</a:t>
            </a:r>
            <a:r>
              <a:rPr lang="zh-CN" altLang="en-US" sz="1867" dirty="0" smtClean="0">
                <a:solidFill>
                  <a:prstClr val="white"/>
                </a:solidFill>
              </a:rPr>
              <a:t>内</a:t>
            </a:r>
            <a:r>
              <a:rPr lang="zh-CN" altLang="en-US" sz="1867" dirty="0">
                <a:solidFill>
                  <a:prstClr val="white"/>
                </a:solidFill>
              </a:rPr>
              <a:t>实现该功能。使用</a:t>
            </a:r>
            <a:r>
              <a:rPr lang="en-US" altLang="zh-CN" sz="1867" dirty="0" smtClean="0">
                <a:solidFill>
                  <a:prstClr val="white"/>
                </a:solidFill>
              </a:rPr>
              <a:t>SOAP</a:t>
            </a:r>
            <a:r>
              <a:rPr lang="zh-CN" altLang="en-US" sz="1867" dirty="0" smtClean="0">
                <a:solidFill>
                  <a:prstClr val="white"/>
                </a:solidFill>
              </a:rPr>
              <a:t> </a:t>
            </a:r>
            <a:r>
              <a:rPr lang="en-US" altLang="zh-CN" sz="1867" dirty="0" err="1" smtClean="0">
                <a:solidFill>
                  <a:prstClr val="white"/>
                </a:solidFill>
              </a:rPr>
              <a:t>heeader</a:t>
            </a:r>
            <a:r>
              <a:rPr lang="zh-CN" altLang="en-US" sz="1867" dirty="0" smtClean="0">
                <a:solidFill>
                  <a:prstClr val="white"/>
                </a:solidFill>
              </a:rPr>
              <a:t>块</a:t>
            </a:r>
            <a:r>
              <a:rPr lang="zh-CN" altLang="en-US" sz="1867" dirty="0">
                <a:solidFill>
                  <a:prstClr val="white"/>
                </a:solidFill>
              </a:rPr>
              <a:t>实现的功能的规范称为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 smtClean="0">
                <a:solidFill>
                  <a:prstClr val="white"/>
                </a:solidFill>
              </a:rPr>
              <a:t>模块</a:t>
            </a:r>
            <a:r>
              <a:rPr lang="en-US" altLang="zh-CN" sz="1867" dirty="0" smtClean="0">
                <a:solidFill>
                  <a:prstClr val="white"/>
                </a:solidFill>
              </a:rPr>
              <a:t>.</a:t>
            </a:r>
            <a:r>
              <a:rPr lang="zh-CN" altLang="en-US" sz="1867" dirty="0">
                <a:solidFill>
                  <a:prstClr val="white"/>
                </a:solidFill>
              </a:rPr>
              <a:t>例如，如果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消息交换通过诸如</a:t>
            </a:r>
            <a:r>
              <a:rPr lang="en-US" altLang="zh-CN" sz="1867" dirty="0">
                <a:solidFill>
                  <a:prstClr val="white"/>
                </a:solidFill>
              </a:rPr>
              <a:t>UDP</a:t>
            </a:r>
            <a:r>
              <a:rPr lang="zh-CN" altLang="en-US" sz="1867" dirty="0">
                <a:solidFill>
                  <a:prstClr val="white"/>
                </a:solidFill>
              </a:rPr>
              <a:t>的数据报协议直接传输，则消息相关特征在</a:t>
            </a:r>
            <a:r>
              <a:rPr lang="en-US" altLang="zh-CN" sz="1867" dirty="0" smtClean="0">
                <a:solidFill>
                  <a:prstClr val="white"/>
                </a:solidFill>
              </a:rPr>
              <a:t>SOAP</a:t>
            </a:r>
            <a:r>
              <a:rPr lang="zh-CN" altLang="en-US" sz="1867" dirty="0" smtClean="0">
                <a:solidFill>
                  <a:prstClr val="white"/>
                </a:solidFill>
              </a:rPr>
              <a:t> </a:t>
            </a:r>
            <a:r>
              <a:rPr lang="en-US" altLang="zh-CN" sz="1867" dirty="0" smtClean="0">
                <a:solidFill>
                  <a:prstClr val="white"/>
                </a:solidFill>
              </a:rPr>
              <a:t>envelope</a:t>
            </a:r>
            <a:r>
              <a:rPr lang="zh-CN" altLang="en-US" sz="1867" dirty="0" smtClean="0">
                <a:solidFill>
                  <a:prstClr val="white"/>
                </a:solidFill>
              </a:rPr>
              <a:t>内</a:t>
            </a:r>
            <a:r>
              <a:rPr lang="zh-CN" altLang="en-US" sz="1867" dirty="0">
                <a:solidFill>
                  <a:prstClr val="white"/>
                </a:solidFill>
              </a:rPr>
              <a:t>具有特定于绑定的表达式，即作为在“请求 </a:t>
            </a:r>
            <a:r>
              <a:rPr lang="en-US" altLang="zh-CN" sz="1867" dirty="0">
                <a:solidFill>
                  <a:prstClr val="white"/>
                </a:solidFill>
              </a:rPr>
              <a:t>- </a:t>
            </a:r>
            <a:r>
              <a:rPr lang="zh-CN" altLang="en-US" sz="1867" dirty="0">
                <a:solidFill>
                  <a:prstClr val="white"/>
                </a:solidFill>
              </a:rPr>
              <a:t>响应相关”中定义的</a:t>
            </a:r>
            <a:r>
              <a:rPr lang="en-US" altLang="zh-CN" sz="1867" dirty="0" smtClean="0">
                <a:solidFill>
                  <a:prstClr val="white"/>
                </a:solidFill>
              </a:rPr>
              <a:t>SOAP header</a:t>
            </a:r>
            <a:r>
              <a:rPr lang="zh-CN" altLang="en-US" sz="1867" dirty="0" smtClean="0">
                <a:solidFill>
                  <a:prstClr val="white"/>
                </a:solidFill>
              </a:rPr>
              <a:t>块</a:t>
            </a:r>
            <a:r>
              <a:rPr lang="zh-CN" altLang="en-US" sz="1867" dirty="0">
                <a:solidFill>
                  <a:prstClr val="white"/>
                </a:solidFill>
              </a:rPr>
              <a:t>，由</a:t>
            </a:r>
            <a:r>
              <a:rPr lang="en-US" altLang="zh-CN" sz="1867" dirty="0">
                <a:solidFill>
                  <a:prstClr val="white"/>
                </a:solidFill>
              </a:rPr>
              <a:t>URI</a:t>
            </a:r>
            <a:r>
              <a:rPr lang="zh-CN" altLang="en-US" sz="1867" dirty="0">
                <a:solidFill>
                  <a:prstClr val="white"/>
                </a:solidFill>
              </a:rPr>
              <a:t>标识的模块</a:t>
            </a:r>
          </a:p>
        </p:txBody>
      </p:sp>
      <p:sp>
        <p:nvSpPr>
          <p:cNvPr id="15" name="文本框 20"/>
          <p:cNvSpPr txBox="1"/>
          <p:nvPr/>
        </p:nvSpPr>
        <p:spPr>
          <a:xfrm>
            <a:off x="1983017" y="4222324"/>
            <a:ext cx="82259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除了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绑定或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模块之外，还可以通过应用程序直接提供功能</a:t>
            </a:r>
          </a:p>
        </p:txBody>
      </p:sp>
    </p:spTree>
    <p:extLst>
      <p:ext uri="{BB962C8B-B14F-4D97-AF65-F5344CB8AC3E}">
        <p14:creationId xmlns:p14="http://schemas.microsoft.com/office/powerpoint/2010/main" val="8762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0" y="0"/>
            <a:ext cx="439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 smtClean="0">
                <a:solidFill>
                  <a:prstClr val="white"/>
                </a:solidFill>
              </a:rPr>
              <a:t>Support Features(2/2)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0" name="文本框 20"/>
          <p:cNvSpPr txBox="1"/>
          <p:nvPr/>
        </p:nvSpPr>
        <p:spPr>
          <a:xfrm>
            <a:off x="1983016" y="933556"/>
            <a:ext cx="82259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消息可以在发送者和终端接收者之间的几个跳上传播，其中每个跳可以是不同的协议绑定</a:t>
            </a:r>
          </a:p>
        </p:txBody>
      </p:sp>
      <p:sp>
        <p:nvSpPr>
          <p:cNvPr id="15" name="文本框 20"/>
          <p:cNvSpPr txBox="1"/>
          <p:nvPr/>
        </p:nvSpPr>
        <p:spPr>
          <a:xfrm>
            <a:off x="1983018" y="3286483"/>
            <a:ext cx="822596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然而，特定应用程序所需</a:t>
            </a:r>
            <a:r>
              <a:rPr lang="zh-CN" altLang="en-US" sz="1867" dirty="0" smtClean="0">
                <a:solidFill>
                  <a:prstClr val="white"/>
                </a:solidFill>
              </a:rPr>
              <a:t>的消息</a:t>
            </a:r>
            <a:r>
              <a:rPr lang="en-US" altLang="zh-CN" sz="1867" dirty="0" smtClean="0">
                <a:solidFill>
                  <a:prstClr val="white"/>
                </a:solidFill>
              </a:rPr>
              <a:t>,</a:t>
            </a:r>
            <a:r>
              <a:rPr lang="zh-CN" altLang="en-US" sz="1867" dirty="0" smtClean="0">
                <a:solidFill>
                  <a:prstClr val="white"/>
                </a:solidFill>
              </a:rPr>
              <a:t>但</a:t>
            </a:r>
            <a:r>
              <a:rPr lang="zh-CN" altLang="en-US" sz="1867" dirty="0">
                <a:solidFill>
                  <a:prstClr val="white"/>
                </a:solidFill>
              </a:rPr>
              <a:t>可能在预期消息路径下的底层基础设施中可能不可用</a:t>
            </a:r>
            <a:r>
              <a:rPr lang="zh-CN" altLang="en-US" sz="1867" dirty="0" smtClean="0">
                <a:solidFill>
                  <a:prstClr val="white"/>
                </a:solidFill>
              </a:rPr>
              <a:t>的任何</a:t>
            </a:r>
            <a:r>
              <a:rPr lang="zh-CN" altLang="en-US" sz="1867" dirty="0">
                <a:solidFill>
                  <a:prstClr val="white"/>
                </a:solidFill>
              </a:rPr>
              <a:t>端到端或多跳</a:t>
            </a:r>
            <a:r>
              <a:rPr lang="zh-CN" altLang="en-US" sz="1867" dirty="0" smtClean="0">
                <a:solidFill>
                  <a:prstClr val="white"/>
                </a:solidFill>
              </a:rPr>
              <a:t>特性</a:t>
            </a:r>
            <a:r>
              <a:rPr lang="en-US" altLang="zh-CN" sz="1867" dirty="0" smtClean="0">
                <a:solidFill>
                  <a:prstClr val="white"/>
                </a:solidFill>
              </a:rPr>
              <a:t>,</a:t>
            </a:r>
            <a:r>
              <a:rPr lang="zh-CN" altLang="en-US" sz="1867" dirty="0" smtClean="0">
                <a:solidFill>
                  <a:prstClr val="white"/>
                </a:solidFill>
              </a:rPr>
              <a:t>都</a:t>
            </a:r>
            <a:r>
              <a:rPr lang="zh-CN" altLang="en-US" sz="1867" dirty="0">
                <a:solidFill>
                  <a:prstClr val="white"/>
                </a:solidFill>
              </a:rPr>
              <a:t>可以通过作为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 smtClean="0">
                <a:solidFill>
                  <a:prstClr val="white"/>
                </a:solidFill>
              </a:rPr>
              <a:t>的</a:t>
            </a:r>
            <a:r>
              <a:rPr lang="zh-CN" altLang="en-US" sz="1867" dirty="0">
                <a:solidFill>
                  <a:prstClr val="white"/>
                </a:solidFill>
              </a:rPr>
              <a:t>消息信息集</a:t>
            </a:r>
            <a:r>
              <a:rPr lang="zh-CN" altLang="en-US" sz="1867" dirty="0" smtClean="0">
                <a:solidFill>
                  <a:prstClr val="white"/>
                </a:solidFill>
              </a:rPr>
              <a:t>一</a:t>
            </a:r>
            <a:r>
              <a:rPr lang="zh-CN" altLang="en-US" sz="1867" dirty="0">
                <a:solidFill>
                  <a:prstClr val="white"/>
                </a:solidFill>
              </a:rPr>
              <a:t>的</a:t>
            </a:r>
            <a:r>
              <a:rPr lang="zh-CN" altLang="en-US" sz="1867" dirty="0" smtClean="0">
                <a:solidFill>
                  <a:prstClr val="white"/>
                </a:solidFill>
              </a:rPr>
              <a:t>部分来进行补偿，</a:t>
            </a:r>
            <a:r>
              <a:rPr lang="zh-CN" altLang="en-US" sz="1867" dirty="0">
                <a:solidFill>
                  <a:prstClr val="white"/>
                </a:solidFill>
              </a:rPr>
              <a:t>即作为某个模块中指定的</a:t>
            </a:r>
            <a:r>
              <a:rPr lang="en-US" altLang="zh-CN" sz="1867" dirty="0" smtClean="0">
                <a:solidFill>
                  <a:prstClr val="white"/>
                </a:solidFill>
              </a:rPr>
              <a:t>SOAP</a:t>
            </a:r>
            <a:r>
              <a:rPr lang="zh-CN" altLang="en-US" sz="1867" dirty="0" smtClean="0">
                <a:solidFill>
                  <a:prstClr val="white"/>
                </a:solidFill>
              </a:rPr>
              <a:t> </a:t>
            </a:r>
            <a:r>
              <a:rPr lang="en-US" altLang="zh-CN" sz="1867" dirty="0" smtClean="0">
                <a:solidFill>
                  <a:prstClr val="white"/>
                </a:solidFill>
              </a:rPr>
              <a:t>header</a:t>
            </a:r>
            <a:r>
              <a:rPr lang="zh-CN" altLang="en-US" sz="1867" dirty="0" smtClean="0">
                <a:solidFill>
                  <a:prstClr val="white"/>
                </a:solidFill>
              </a:rPr>
              <a:t>块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1983015" y="1722608"/>
            <a:ext cx="82259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换句话说，在一跳中由协议绑定支持的特征（例如，消息相关性，可靠性等）</a:t>
            </a:r>
            <a:r>
              <a:rPr lang="zh-CN" altLang="en-US" sz="1867" dirty="0" smtClean="0">
                <a:solidFill>
                  <a:prstClr val="white"/>
                </a:solidFill>
              </a:rPr>
              <a:t>可能</a:t>
            </a:r>
            <a:r>
              <a:rPr lang="zh-CN" altLang="en-US" sz="1867" dirty="0">
                <a:solidFill>
                  <a:prstClr val="white"/>
                </a:solidFill>
              </a:rPr>
              <a:t>不</a:t>
            </a:r>
            <a:r>
              <a:rPr lang="zh-CN" altLang="en-US" sz="1867" dirty="0" smtClean="0">
                <a:solidFill>
                  <a:prstClr val="white"/>
                </a:solidFill>
              </a:rPr>
              <a:t>被在消息传递路径中的另一个支持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83014" y="2540026"/>
            <a:ext cx="82259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本身并没有提供任何隐藏不同底层协议提供的功能差异的机制</a:t>
            </a:r>
          </a:p>
        </p:txBody>
      </p:sp>
    </p:spTree>
    <p:extLst>
      <p:ext uri="{BB962C8B-B14F-4D97-AF65-F5344CB8AC3E}">
        <p14:creationId xmlns:p14="http://schemas.microsoft.com/office/powerpoint/2010/main" val="4507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0" y="0"/>
            <a:ext cx="485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Message Exchange Pattern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0" name="文本框 20"/>
          <p:cNvSpPr txBox="1"/>
          <p:nvPr/>
        </p:nvSpPr>
        <p:spPr>
          <a:xfrm>
            <a:off x="1983016" y="1610449"/>
            <a:ext cx="82259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绑定规范必须定义一个特定的特征，即它支持的消息交换模式（</a:t>
            </a:r>
            <a:r>
              <a:rPr lang="en-US" altLang="zh-CN" sz="1867" dirty="0">
                <a:solidFill>
                  <a:prstClr val="white"/>
                </a:solidFill>
              </a:rPr>
              <a:t>MEP</a:t>
            </a:r>
            <a:r>
              <a:rPr lang="zh-CN" altLang="en-US" sz="1867" dirty="0">
                <a:solidFill>
                  <a:prstClr val="white"/>
                </a:solidFill>
              </a:rPr>
              <a:t>）</a:t>
            </a:r>
          </a:p>
        </p:txBody>
      </p:sp>
      <p:sp>
        <p:nvSpPr>
          <p:cNvPr id="8" name="文本框 20"/>
          <p:cNvSpPr txBox="1"/>
          <p:nvPr/>
        </p:nvSpPr>
        <p:spPr>
          <a:xfrm>
            <a:off x="1983015" y="2933891"/>
            <a:ext cx="8225963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定义了两个这样的消息交换模式：</a:t>
            </a:r>
          </a:p>
          <a:p>
            <a:pPr marL="380990" indent="-380990" defTabSz="914210">
              <a:buFont typeface="Wingdings" pitchFamily="2" charset="2"/>
              <a:buChar char="l"/>
            </a:pP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请求 </a:t>
            </a:r>
            <a:r>
              <a:rPr lang="en-US" altLang="zh-CN" sz="1867" dirty="0">
                <a:solidFill>
                  <a:prstClr val="white"/>
                </a:solidFill>
              </a:rPr>
              <a:t>- </a:t>
            </a:r>
            <a:r>
              <a:rPr lang="zh-CN" altLang="en-US" sz="1867" dirty="0">
                <a:solidFill>
                  <a:prstClr val="white"/>
                </a:solidFill>
              </a:rPr>
              <a:t>响应消息交换模式，其中在两个相邻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节点之间的每个方向上交换一个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消息</a:t>
            </a:r>
          </a:p>
          <a:p>
            <a:pPr marL="380990" indent="-380990" defTabSz="914210">
              <a:buFont typeface="Wingdings" pitchFamily="2" charset="2"/>
              <a:buChar char="l"/>
            </a:pP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响应消息交换模式，其由作为请求的非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消息组成，后跟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消息作为响应的一部分</a:t>
            </a:r>
          </a:p>
        </p:txBody>
      </p:sp>
    </p:spTree>
    <p:extLst>
      <p:ext uri="{BB962C8B-B14F-4D97-AF65-F5344CB8AC3E}">
        <p14:creationId xmlns:p14="http://schemas.microsoft.com/office/powerpoint/2010/main" val="3982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0" y="0"/>
            <a:ext cx="485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SOAP Web Method feature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83016" y="731675"/>
            <a:ext cx="822596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定义还提供了一个称为</a:t>
            </a:r>
            <a:r>
              <a:rPr lang="en-US" altLang="zh-CN" sz="1867" dirty="0">
                <a:solidFill>
                  <a:prstClr val="white"/>
                </a:solidFill>
              </a:rPr>
              <a:t>SOAP Web</a:t>
            </a:r>
            <a:r>
              <a:rPr lang="zh-CN" altLang="en-US" sz="1867" dirty="0">
                <a:solidFill>
                  <a:prstClr val="white"/>
                </a:solidFill>
              </a:rPr>
              <a:t>方法功能的通用功能，允许应用程序完全控制可能在绑定上使用的“</a:t>
            </a:r>
            <a:r>
              <a:rPr lang="en-US" altLang="zh-CN" sz="1867" dirty="0">
                <a:solidFill>
                  <a:prstClr val="white"/>
                </a:solidFill>
              </a:rPr>
              <a:t>Web</a:t>
            </a:r>
            <a:r>
              <a:rPr lang="zh-CN" altLang="en-US" sz="1867" dirty="0">
                <a:solidFill>
                  <a:prstClr val="white"/>
                </a:solidFill>
              </a:rPr>
              <a:t>方法”的选择</a:t>
            </a:r>
          </a:p>
        </p:txBody>
      </p:sp>
      <p:sp>
        <p:nvSpPr>
          <p:cNvPr id="12" name="文本框 20"/>
          <p:cNvSpPr txBox="1"/>
          <p:nvPr/>
        </p:nvSpPr>
        <p:spPr>
          <a:xfrm>
            <a:off x="1983015" y="1722608"/>
            <a:ext cx="822596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>
                <a:solidFill>
                  <a:prstClr val="white"/>
                </a:solidFill>
              </a:rPr>
              <a:t>Web</a:t>
            </a:r>
            <a:r>
              <a:rPr lang="zh-CN" altLang="en-US" sz="1867" dirty="0">
                <a:solidFill>
                  <a:prstClr val="white"/>
                </a:solidFill>
              </a:rPr>
              <a:t>方法是</a:t>
            </a:r>
            <a:r>
              <a:rPr lang="en-US" altLang="zh-CN" sz="1867" dirty="0">
                <a:solidFill>
                  <a:prstClr val="white"/>
                </a:solidFill>
              </a:rPr>
              <a:t>GET</a:t>
            </a:r>
            <a:r>
              <a:rPr lang="zh-CN" altLang="en-US" sz="1867" dirty="0">
                <a:solidFill>
                  <a:prstClr val="white"/>
                </a:solidFill>
              </a:rPr>
              <a:t>，</a:t>
            </a:r>
            <a:r>
              <a:rPr lang="en-US" altLang="zh-CN" sz="1867" dirty="0">
                <a:solidFill>
                  <a:prstClr val="white"/>
                </a:solidFill>
              </a:rPr>
              <a:t>POST</a:t>
            </a:r>
            <a:r>
              <a:rPr lang="zh-CN" altLang="en-US" sz="1867" dirty="0">
                <a:solidFill>
                  <a:prstClr val="white"/>
                </a:solidFill>
              </a:rPr>
              <a:t>，</a:t>
            </a:r>
            <a:r>
              <a:rPr lang="en-US" altLang="zh-CN" sz="1867" dirty="0">
                <a:solidFill>
                  <a:prstClr val="white"/>
                </a:solidFill>
              </a:rPr>
              <a:t>PUT</a:t>
            </a:r>
            <a:r>
              <a:rPr lang="zh-CN" altLang="en-US" sz="1867" dirty="0">
                <a:solidFill>
                  <a:prstClr val="white"/>
                </a:solidFill>
              </a:rPr>
              <a:t>，</a:t>
            </a:r>
            <a:r>
              <a:rPr lang="en-US" altLang="zh-CN" sz="1867" dirty="0">
                <a:solidFill>
                  <a:prstClr val="white"/>
                </a:solidFill>
              </a:rPr>
              <a:t>DELETE</a:t>
            </a:r>
            <a:r>
              <a:rPr lang="zh-CN" altLang="en-US" sz="1867" dirty="0">
                <a:solidFill>
                  <a:prstClr val="white"/>
                </a:solidFill>
              </a:rPr>
              <a:t>，其语义如</a:t>
            </a:r>
            <a:r>
              <a:rPr lang="en-US" altLang="zh-CN" sz="1867" dirty="0">
                <a:solidFill>
                  <a:prstClr val="white"/>
                </a:solidFill>
              </a:rPr>
              <a:t>[HTTP 1.1]</a:t>
            </a:r>
            <a:r>
              <a:rPr lang="zh-CN" altLang="en-US" sz="1867" dirty="0">
                <a:solidFill>
                  <a:prstClr val="white"/>
                </a:solidFill>
              </a:rPr>
              <a:t>规范中所</a:t>
            </a:r>
            <a:r>
              <a:rPr lang="zh-CN" altLang="en-US" sz="1867" dirty="0" smtClean="0">
                <a:solidFill>
                  <a:prstClr val="white"/>
                </a:solidFill>
              </a:rPr>
              <a:t>定义它</a:t>
            </a:r>
            <a:r>
              <a:rPr lang="zh-CN" altLang="en-US" sz="1867" dirty="0">
                <a:solidFill>
                  <a:prstClr val="white"/>
                </a:solidFill>
              </a:rPr>
              <a:t>被定义为确保使用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的应用程序可以以与万维网的架构原理兼容的方式进行</a:t>
            </a:r>
          </a:p>
        </p:txBody>
      </p:sp>
      <p:sp>
        <p:nvSpPr>
          <p:cNvPr id="13" name="文本框 20"/>
          <p:cNvSpPr txBox="1"/>
          <p:nvPr/>
        </p:nvSpPr>
        <p:spPr>
          <a:xfrm>
            <a:off x="1983013" y="2676908"/>
            <a:ext cx="82259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>
                <a:solidFill>
                  <a:prstClr val="white"/>
                </a:solidFill>
              </a:rPr>
              <a:t>SOAP Web</a:t>
            </a:r>
            <a:r>
              <a:rPr lang="zh-CN" altLang="en-US" sz="1867" dirty="0">
                <a:solidFill>
                  <a:prstClr val="white"/>
                </a:solidFill>
              </a:rPr>
              <a:t>方法功能由</a:t>
            </a:r>
            <a:r>
              <a:rPr lang="en-US" altLang="zh-CN" sz="1867" dirty="0">
                <a:solidFill>
                  <a:prstClr val="white"/>
                </a:solidFill>
              </a:rPr>
              <a:t>SOAP HTTP</a:t>
            </a:r>
            <a:r>
              <a:rPr lang="zh-CN" altLang="en-US" sz="1867" dirty="0">
                <a:solidFill>
                  <a:prstClr val="white"/>
                </a:solidFill>
              </a:rPr>
              <a:t>绑定支持，但原则上它可用于所有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底层协议绑定</a:t>
            </a:r>
          </a:p>
        </p:txBody>
      </p:sp>
      <p:sp>
        <p:nvSpPr>
          <p:cNvPr id="14" name="文本框 20"/>
          <p:cNvSpPr txBox="1"/>
          <p:nvPr/>
        </p:nvSpPr>
        <p:spPr>
          <a:xfrm>
            <a:off x="1983011" y="3494326"/>
            <a:ext cx="8225963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版本</a:t>
            </a:r>
            <a:r>
              <a:rPr lang="en-US" altLang="zh-CN" sz="1867" dirty="0">
                <a:solidFill>
                  <a:prstClr val="white"/>
                </a:solidFill>
              </a:rPr>
              <a:t>1.2</a:t>
            </a:r>
            <a:r>
              <a:rPr lang="zh-CN" altLang="en-US" sz="1867" dirty="0">
                <a:solidFill>
                  <a:prstClr val="white"/>
                </a:solidFill>
              </a:rPr>
              <a:t>限制了</a:t>
            </a:r>
            <a:r>
              <a:rPr lang="en-US" altLang="zh-CN" sz="1867" dirty="0">
                <a:solidFill>
                  <a:prstClr val="white"/>
                </a:solidFill>
              </a:rPr>
              <a:t>HTTP</a:t>
            </a:r>
            <a:r>
              <a:rPr lang="zh-CN" altLang="en-US" sz="1867" dirty="0">
                <a:solidFill>
                  <a:prstClr val="white"/>
                </a:solidFill>
              </a:rPr>
              <a:t>绑定的定义，只允许使用</a:t>
            </a:r>
            <a:r>
              <a:rPr lang="en-US" altLang="zh-CN" sz="1867" dirty="0">
                <a:solidFill>
                  <a:prstClr val="white"/>
                </a:solidFill>
              </a:rPr>
              <a:t>POST</a:t>
            </a:r>
            <a:r>
              <a:rPr lang="zh-CN" altLang="en-US" sz="1867" dirty="0">
                <a:solidFill>
                  <a:prstClr val="white"/>
                </a:solidFill>
              </a:rPr>
              <a:t>方法结合请求 </a:t>
            </a:r>
            <a:r>
              <a:rPr lang="en-US" altLang="zh-CN" sz="1867" dirty="0">
                <a:solidFill>
                  <a:prstClr val="white"/>
                </a:solidFill>
              </a:rPr>
              <a:t>- </a:t>
            </a:r>
            <a:r>
              <a:rPr lang="zh-CN" altLang="en-US" sz="1867" dirty="0">
                <a:solidFill>
                  <a:prstClr val="white"/>
                </a:solidFill>
              </a:rPr>
              <a:t>响应消息交换模式和</a:t>
            </a:r>
            <a:r>
              <a:rPr lang="en-US" altLang="zh-CN" sz="1867" dirty="0">
                <a:solidFill>
                  <a:prstClr val="white"/>
                </a:solidFill>
              </a:rPr>
              <a:t>GET</a:t>
            </a:r>
            <a:r>
              <a:rPr lang="zh-CN" altLang="en-US" sz="1867" dirty="0">
                <a:solidFill>
                  <a:prstClr val="white"/>
                </a:solidFill>
              </a:rPr>
              <a:t>方法与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响应消息交换模式</a:t>
            </a: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将来的其他规范可以定义</a:t>
            </a:r>
            <a:r>
              <a:rPr lang="en-US" altLang="zh-CN" sz="1867" dirty="0">
                <a:solidFill>
                  <a:prstClr val="white"/>
                </a:solidFill>
              </a:rPr>
              <a:t>SOAP</a:t>
            </a:r>
            <a:r>
              <a:rPr lang="zh-CN" altLang="en-US" sz="1867" dirty="0">
                <a:solidFill>
                  <a:prstClr val="white"/>
                </a:solidFill>
              </a:rPr>
              <a:t>绑定到</a:t>
            </a:r>
            <a:r>
              <a:rPr lang="en-US" altLang="zh-CN" sz="1867" dirty="0">
                <a:solidFill>
                  <a:prstClr val="white"/>
                </a:solidFill>
              </a:rPr>
              <a:t>HTTP</a:t>
            </a:r>
            <a:r>
              <a:rPr lang="zh-CN" altLang="en-US" sz="1867" dirty="0">
                <a:solidFill>
                  <a:prstClr val="white"/>
                </a:solidFill>
              </a:rPr>
              <a:t>或其他使用其他</a:t>
            </a:r>
            <a:r>
              <a:rPr lang="en-US" altLang="zh-CN" sz="1867" dirty="0">
                <a:solidFill>
                  <a:prstClr val="white"/>
                </a:solidFill>
              </a:rPr>
              <a:t>Web</a:t>
            </a:r>
            <a:r>
              <a:rPr lang="zh-CN" altLang="en-US" sz="1867" dirty="0">
                <a:solidFill>
                  <a:prstClr val="white"/>
                </a:solidFill>
              </a:rPr>
              <a:t>方法的传输（即</a:t>
            </a:r>
            <a:r>
              <a:rPr lang="en-US" altLang="zh-CN" sz="1867" dirty="0">
                <a:solidFill>
                  <a:prstClr val="white"/>
                </a:solidFill>
              </a:rPr>
              <a:t>PUT</a:t>
            </a:r>
            <a:r>
              <a:rPr lang="zh-CN" altLang="en-US" sz="1867" dirty="0">
                <a:solidFill>
                  <a:prstClr val="white"/>
                </a:solidFill>
              </a:rPr>
              <a:t>，</a:t>
            </a:r>
            <a:r>
              <a:rPr lang="en-US" altLang="zh-CN" sz="1867" dirty="0">
                <a:solidFill>
                  <a:prstClr val="white"/>
                </a:solidFill>
              </a:rPr>
              <a:t>DELETE</a:t>
            </a:r>
            <a:r>
              <a:rPr lang="zh-CN" altLang="en-US" sz="1867" dirty="0">
                <a:solidFill>
                  <a:prstClr val="white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8008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857</Words>
  <Application>Microsoft Office PowerPoint</Application>
  <PresentationFormat>自定义</PresentationFormat>
  <Paragraphs>43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liu</dc:creator>
  <cp:lastModifiedBy>pengyao</cp:lastModifiedBy>
  <cp:revision>43</cp:revision>
  <dcterms:created xsi:type="dcterms:W3CDTF">2015-05-28T03:50:52Z</dcterms:created>
  <dcterms:modified xsi:type="dcterms:W3CDTF">2017-04-27T08:36:48Z</dcterms:modified>
</cp:coreProperties>
</file>