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60" r:id="rId3"/>
    <p:sldId id="291" r:id="rId4"/>
    <p:sldId id="292" r:id="rId5"/>
    <p:sldId id="293" r:id="rId6"/>
    <p:sldId id="294" r:id="rId7"/>
    <p:sldId id="295" r:id="rId8"/>
    <p:sldId id="296" r:id="rId9"/>
    <p:sldId id="297" r:id="rId10"/>
    <p:sldId id="298" r:id="rId11"/>
    <p:sldId id="299" r:id="rId12"/>
    <p:sldId id="301" r:id="rId13"/>
    <p:sldId id="300" r:id="rId14"/>
    <p:sldId id="307" r:id="rId15"/>
    <p:sldId id="306" r:id="rId16"/>
    <p:sldId id="305" r:id="rId17"/>
    <p:sldId id="304" r:id="rId18"/>
    <p:sldId id="303" r:id="rId19"/>
    <p:sldId id="30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7FBE"/>
    <a:srgbClr val="EBB350"/>
    <a:srgbClr val="45A730"/>
    <a:srgbClr val="EB6752"/>
    <a:srgbClr val="9F6B9F"/>
    <a:srgbClr val="B3564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6" autoAdjust="0"/>
    <p:restoredTop sz="82288" autoAdjust="0"/>
  </p:normalViewPr>
  <p:slideViewPr>
    <p:cSldViewPr snapToGrid="0">
      <p:cViewPr>
        <p:scale>
          <a:sx n="80" d="100"/>
          <a:sy n="80" d="100"/>
        </p:scale>
        <p:origin x="-41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71932-B1A7-4882-AFFC-803EB91E93A1}" type="datetimeFigureOut">
              <a:rPr lang="zh-CN" altLang="en-US" smtClean="0"/>
              <a:t>2017/5/4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ECC7D-9C72-4299-81B4-64261D1954A0}" type="slidenum">
              <a:rPr lang="zh-CN" altLang="en-US" smtClean="0"/>
              <a:t>‹#›</a:t>
            </a:fld>
            <a:endParaRPr lang="zh-CN" altLang="en-US"/>
          </a:p>
        </p:txBody>
      </p:sp>
    </p:spTree>
    <p:extLst>
      <p:ext uri="{BB962C8B-B14F-4D97-AF65-F5344CB8AC3E}">
        <p14:creationId xmlns:p14="http://schemas.microsoft.com/office/powerpoint/2010/main" val="311739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必需的 </a:t>
            </a:r>
            <a:r>
              <a:rPr lang="en-US" altLang="zh-CN" sz="1200" b="0" i="0" kern="1200" dirty="0" smtClean="0">
                <a:solidFill>
                  <a:schemeClr val="tx1"/>
                </a:solidFill>
                <a:effectLst/>
                <a:latin typeface="+mn-lt"/>
                <a:ea typeface="+mn-ea"/>
                <a:cs typeface="+mn-cs"/>
              </a:rPr>
              <a:t>Envelope </a:t>
            </a:r>
            <a:r>
              <a:rPr lang="zh-CN" altLang="en-US" sz="1200" b="0" i="0" kern="1200" dirty="0" smtClean="0">
                <a:solidFill>
                  <a:schemeClr val="tx1"/>
                </a:solidFill>
                <a:effectLst/>
                <a:latin typeface="+mn-lt"/>
                <a:ea typeface="+mn-ea"/>
                <a:cs typeface="+mn-cs"/>
              </a:rPr>
              <a:t>元素，可把此 </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文档标识为一条 </a:t>
            </a:r>
            <a:r>
              <a:rPr lang="en-US" altLang="zh-CN" sz="1200" b="0" i="0" kern="1200" dirty="0" smtClean="0">
                <a:solidFill>
                  <a:schemeClr val="tx1"/>
                </a:solidFill>
                <a:effectLst/>
                <a:latin typeface="+mn-lt"/>
                <a:ea typeface="+mn-ea"/>
                <a:cs typeface="+mn-cs"/>
              </a:rPr>
              <a:t>SOAP </a:t>
            </a:r>
            <a:r>
              <a:rPr lang="zh-CN" altLang="en-US" sz="1200" b="0" i="0" kern="1200" dirty="0" smtClean="0">
                <a:solidFill>
                  <a:schemeClr val="tx1"/>
                </a:solidFill>
                <a:effectLst/>
                <a:latin typeface="+mn-lt"/>
                <a:ea typeface="+mn-ea"/>
                <a:cs typeface="+mn-cs"/>
              </a:rPr>
              <a:t>消息</a:t>
            </a:r>
          </a:p>
          <a:p>
            <a:r>
              <a:rPr lang="zh-CN" altLang="en-US" sz="1200" b="0" i="0" kern="1200" dirty="0" smtClean="0">
                <a:solidFill>
                  <a:schemeClr val="tx1"/>
                </a:solidFill>
                <a:effectLst/>
                <a:latin typeface="+mn-lt"/>
                <a:ea typeface="+mn-ea"/>
                <a:cs typeface="+mn-cs"/>
              </a:rPr>
              <a:t>必需的 </a:t>
            </a:r>
            <a:r>
              <a:rPr lang="en-US" altLang="zh-CN" sz="1200" b="0" i="0" kern="1200" dirty="0" smtClean="0">
                <a:solidFill>
                  <a:schemeClr val="tx1"/>
                </a:solidFill>
                <a:effectLst/>
                <a:latin typeface="+mn-lt"/>
                <a:ea typeface="+mn-ea"/>
                <a:cs typeface="+mn-cs"/>
              </a:rPr>
              <a:t>SOAP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Envelope </a:t>
            </a:r>
            <a:r>
              <a:rPr lang="zh-CN" altLang="en-US" sz="1200" b="0" i="0" kern="1200" dirty="0" smtClean="0">
                <a:solidFill>
                  <a:schemeClr val="tx1"/>
                </a:solidFill>
                <a:effectLst/>
                <a:latin typeface="+mn-lt"/>
                <a:ea typeface="+mn-ea"/>
                <a:cs typeface="+mn-cs"/>
              </a:rPr>
              <a:t>元素是 </a:t>
            </a:r>
            <a:r>
              <a:rPr lang="en-US" altLang="zh-CN" sz="1200" b="0" i="0" kern="1200" dirty="0" smtClean="0">
                <a:solidFill>
                  <a:schemeClr val="tx1"/>
                </a:solidFill>
                <a:effectLst/>
                <a:latin typeface="+mn-lt"/>
                <a:ea typeface="+mn-ea"/>
                <a:cs typeface="+mn-cs"/>
              </a:rPr>
              <a:t>SOAP </a:t>
            </a:r>
            <a:r>
              <a:rPr lang="zh-CN" altLang="en-US" sz="1200" b="0" i="0" kern="1200" dirty="0" smtClean="0">
                <a:solidFill>
                  <a:schemeClr val="tx1"/>
                </a:solidFill>
                <a:effectLst/>
                <a:latin typeface="+mn-lt"/>
                <a:ea typeface="+mn-ea"/>
                <a:cs typeface="+mn-cs"/>
              </a:rPr>
              <a:t>消息的根元素。</a:t>
            </a:r>
            <a:endParaRPr lang="zh-CN" altLang="en-US" dirty="0"/>
          </a:p>
        </p:txBody>
      </p:sp>
      <p:sp>
        <p:nvSpPr>
          <p:cNvPr id="4" name="灯片编号占位符 3"/>
          <p:cNvSpPr>
            <a:spLocks noGrp="1"/>
          </p:cNvSpPr>
          <p:nvPr>
            <p:ph type="sldNum" sz="quarter" idx="10"/>
          </p:nvPr>
        </p:nvSpPr>
        <p:spPr/>
        <p:txBody>
          <a:bodyPr/>
          <a:lstStyle/>
          <a:p>
            <a:fld id="{54BECC7D-9C72-4299-81B4-64261D1954A0}" type="slidenum">
              <a:rPr lang="zh-CN" altLang="en-US" smtClean="0"/>
              <a:t>2</a:t>
            </a:fld>
            <a:endParaRPr lang="zh-CN" altLang="en-US"/>
          </a:p>
        </p:txBody>
      </p:sp>
    </p:spTree>
    <p:extLst>
      <p:ext uri="{BB962C8B-B14F-4D97-AF65-F5344CB8AC3E}">
        <p14:creationId xmlns:p14="http://schemas.microsoft.com/office/powerpoint/2010/main" val="160314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1" y="3602037"/>
            <a:ext cx="9144000" cy="1655763"/>
          </a:xfrm>
        </p:spPr>
        <p:txBody>
          <a:bodyPr/>
          <a:lstStyle>
            <a:lvl1pPr marL="0" indent="0" algn="ctr">
              <a:buNone/>
              <a:defRPr sz="2400"/>
            </a:lvl1pPr>
            <a:lvl2pPr marL="457183" indent="0" algn="ctr">
              <a:buNone/>
              <a:defRPr sz="2000"/>
            </a:lvl2pPr>
            <a:lvl3pPr marL="914368" indent="0" algn="ctr">
              <a:buNone/>
              <a:defRPr sz="1800"/>
            </a:lvl3pPr>
            <a:lvl4pPr marL="1371552" indent="0" algn="ctr">
              <a:buNone/>
              <a:defRPr sz="1600"/>
            </a:lvl4pPr>
            <a:lvl5pPr marL="1828737" indent="0" algn="ctr">
              <a:buNone/>
              <a:defRPr sz="1600"/>
            </a:lvl5pPr>
            <a:lvl6pPr marL="2285920" indent="0" algn="ctr">
              <a:buNone/>
              <a:defRPr sz="1600"/>
            </a:lvl6pPr>
            <a:lvl7pPr marL="2743103" indent="0" algn="ctr">
              <a:buNone/>
              <a:defRPr sz="1600"/>
            </a:lvl7pPr>
            <a:lvl8pPr marL="3200288" indent="0" algn="ctr">
              <a:buNone/>
              <a:defRPr sz="1600"/>
            </a:lvl8pPr>
            <a:lvl9pPr marL="3657473"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36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348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5" y="365127"/>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4663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标题和内容">
    <p:bg>
      <p:bgPr>
        <a:gradFill>
          <a:gsLst>
            <a:gs pos="0">
              <a:schemeClr val="bg1">
                <a:lumMod val="50000"/>
              </a:schemeClr>
            </a:gs>
            <a:gs pos="100000">
              <a:schemeClr val="tx1">
                <a:lumMod val="85000"/>
                <a:lumOff val="15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954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393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3" indent="0">
              <a:buNone/>
              <a:defRPr sz="2000">
                <a:solidFill>
                  <a:schemeClr val="tx1">
                    <a:tint val="75000"/>
                  </a:schemeClr>
                </a:solidFill>
              </a:defRPr>
            </a:lvl2pPr>
            <a:lvl3pPr marL="914368" indent="0">
              <a:buNone/>
              <a:defRPr sz="1800">
                <a:solidFill>
                  <a:schemeClr val="tx1">
                    <a:tint val="75000"/>
                  </a:schemeClr>
                </a:solidFill>
              </a:defRPr>
            </a:lvl3pPr>
            <a:lvl4pPr marL="1371552" indent="0">
              <a:buNone/>
              <a:defRPr sz="1600">
                <a:solidFill>
                  <a:schemeClr val="tx1">
                    <a:tint val="75000"/>
                  </a:schemeClr>
                </a:solidFill>
              </a:defRPr>
            </a:lvl4pPr>
            <a:lvl5pPr marL="1828737" indent="0">
              <a:buNone/>
              <a:defRPr sz="1600">
                <a:solidFill>
                  <a:schemeClr val="tx1">
                    <a:tint val="75000"/>
                  </a:schemeClr>
                </a:solidFill>
              </a:defRPr>
            </a:lvl5pPr>
            <a:lvl6pPr marL="2285920" indent="0">
              <a:buNone/>
              <a:defRPr sz="1600">
                <a:solidFill>
                  <a:schemeClr val="tx1">
                    <a:tint val="75000"/>
                  </a:schemeClr>
                </a:solidFill>
              </a:defRPr>
            </a:lvl6pPr>
            <a:lvl7pPr marL="2743103" indent="0">
              <a:buNone/>
              <a:defRPr sz="1600">
                <a:solidFill>
                  <a:schemeClr val="tx1">
                    <a:tint val="75000"/>
                  </a:schemeClr>
                </a:solidFill>
              </a:defRPr>
            </a:lvl7pPr>
            <a:lvl8pPr marL="3200288" indent="0">
              <a:buNone/>
              <a:defRPr sz="1600">
                <a:solidFill>
                  <a:schemeClr val="tx1">
                    <a:tint val="75000"/>
                  </a:schemeClr>
                </a:solidFill>
              </a:defRPr>
            </a:lvl8pPr>
            <a:lvl9pPr marL="3657473"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212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29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3" indent="0">
              <a:buNone/>
              <a:defRPr sz="2000" b="1"/>
            </a:lvl2pPr>
            <a:lvl3pPr marL="914368" indent="0">
              <a:buNone/>
              <a:defRPr sz="1800" b="1"/>
            </a:lvl3pPr>
            <a:lvl4pPr marL="1371552" indent="0">
              <a:buNone/>
              <a:defRPr sz="1600" b="1"/>
            </a:lvl4pPr>
            <a:lvl5pPr marL="1828737" indent="0">
              <a:buNone/>
              <a:defRPr sz="1600" b="1"/>
            </a:lvl5pPr>
            <a:lvl6pPr marL="2285920" indent="0">
              <a:buNone/>
              <a:defRPr sz="1600" b="1"/>
            </a:lvl6pPr>
            <a:lvl7pPr marL="2743103" indent="0">
              <a:buNone/>
              <a:defRPr sz="1600" b="1"/>
            </a:lvl7pPr>
            <a:lvl8pPr marL="3200288" indent="0">
              <a:buNone/>
              <a:defRPr sz="1600" b="1"/>
            </a:lvl8pPr>
            <a:lvl9pPr marL="365747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9" y="2505077"/>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2400" b="1"/>
            </a:lvl1pPr>
            <a:lvl2pPr marL="457183" indent="0">
              <a:buNone/>
              <a:defRPr sz="2000" b="1"/>
            </a:lvl2pPr>
            <a:lvl3pPr marL="914368" indent="0">
              <a:buNone/>
              <a:defRPr sz="1800" b="1"/>
            </a:lvl3pPr>
            <a:lvl4pPr marL="1371552" indent="0">
              <a:buNone/>
              <a:defRPr sz="1600" b="1"/>
            </a:lvl4pPr>
            <a:lvl5pPr marL="1828737" indent="0">
              <a:buNone/>
              <a:defRPr sz="1600" b="1"/>
            </a:lvl5pPr>
            <a:lvl6pPr marL="2285920" indent="0">
              <a:buNone/>
              <a:defRPr sz="1600" b="1"/>
            </a:lvl6pPr>
            <a:lvl7pPr marL="2743103" indent="0">
              <a:buNone/>
              <a:defRPr sz="1600" b="1"/>
            </a:lvl7pPr>
            <a:lvl8pPr marL="3200288" indent="0">
              <a:buNone/>
              <a:defRPr sz="1600" b="1"/>
            </a:lvl8pPr>
            <a:lvl9pPr marL="365747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5" y="2505077"/>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348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349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350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9"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3"/>
            <a:ext cx="3932237" cy="3811588"/>
          </a:xfrm>
        </p:spPr>
        <p:txBody>
          <a:bodyPr/>
          <a:lstStyle>
            <a:lvl1pPr marL="0" indent="0">
              <a:buNone/>
              <a:defRPr sz="1600"/>
            </a:lvl1pPr>
            <a:lvl2pPr marL="457183" indent="0">
              <a:buNone/>
              <a:defRPr sz="1400"/>
            </a:lvl2pPr>
            <a:lvl3pPr marL="914368" indent="0">
              <a:buNone/>
              <a:defRPr sz="1200"/>
            </a:lvl3pPr>
            <a:lvl4pPr marL="1371552" indent="0">
              <a:buNone/>
              <a:defRPr sz="1000"/>
            </a:lvl4pPr>
            <a:lvl5pPr marL="1828737" indent="0">
              <a:buNone/>
              <a:defRPr sz="1000"/>
            </a:lvl5pPr>
            <a:lvl6pPr marL="2285920" indent="0">
              <a:buNone/>
              <a:defRPr sz="1000"/>
            </a:lvl6pPr>
            <a:lvl7pPr marL="2743103" indent="0">
              <a:buNone/>
              <a:defRPr sz="1000"/>
            </a:lvl7pPr>
            <a:lvl8pPr marL="3200288" indent="0">
              <a:buNone/>
              <a:defRPr sz="1000"/>
            </a:lvl8pPr>
            <a:lvl9pPr marL="365747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03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9" y="987428"/>
            <a:ext cx="6172200" cy="4873625"/>
          </a:xfrm>
        </p:spPr>
        <p:txBody>
          <a:bodyPr anchor="t"/>
          <a:lstStyle>
            <a:lvl1pPr marL="0" indent="0">
              <a:buNone/>
              <a:defRPr sz="3200"/>
            </a:lvl1pPr>
            <a:lvl2pPr marL="457183" indent="0">
              <a:buNone/>
              <a:defRPr sz="2800"/>
            </a:lvl2pPr>
            <a:lvl3pPr marL="914368" indent="0">
              <a:buNone/>
              <a:defRPr sz="2400"/>
            </a:lvl3pPr>
            <a:lvl4pPr marL="1371552" indent="0">
              <a:buNone/>
              <a:defRPr sz="2000"/>
            </a:lvl4pPr>
            <a:lvl5pPr marL="1828737" indent="0">
              <a:buNone/>
              <a:defRPr sz="2000"/>
            </a:lvl5pPr>
            <a:lvl6pPr marL="2285920" indent="0">
              <a:buNone/>
              <a:defRPr sz="2000"/>
            </a:lvl6pPr>
            <a:lvl7pPr marL="2743103" indent="0">
              <a:buNone/>
              <a:defRPr sz="2000"/>
            </a:lvl7pPr>
            <a:lvl8pPr marL="3200288" indent="0">
              <a:buNone/>
              <a:defRPr sz="2000"/>
            </a:lvl8pPr>
            <a:lvl9pPr marL="3657473"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3"/>
            <a:ext cx="3932237" cy="3811588"/>
          </a:xfrm>
        </p:spPr>
        <p:txBody>
          <a:bodyPr/>
          <a:lstStyle>
            <a:lvl1pPr marL="0" indent="0">
              <a:buNone/>
              <a:defRPr sz="1600"/>
            </a:lvl1pPr>
            <a:lvl2pPr marL="457183" indent="0">
              <a:buNone/>
              <a:defRPr sz="1400"/>
            </a:lvl2pPr>
            <a:lvl3pPr marL="914368" indent="0">
              <a:buNone/>
              <a:defRPr sz="1200"/>
            </a:lvl3pPr>
            <a:lvl4pPr marL="1371552" indent="0">
              <a:buNone/>
              <a:defRPr sz="1000"/>
            </a:lvl4pPr>
            <a:lvl5pPr marL="1828737" indent="0">
              <a:buNone/>
              <a:defRPr sz="1000"/>
            </a:lvl5pPr>
            <a:lvl6pPr marL="2285920" indent="0">
              <a:buNone/>
              <a:defRPr sz="1000"/>
            </a:lvl6pPr>
            <a:lvl7pPr marL="2743103" indent="0">
              <a:buNone/>
              <a:defRPr sz="1000"/>
            </a:lvl7pPr>
            <a:lvl8pPr marL="3200288" indent="0">
              <a:buNone/>
              <a:defRPr sz="1000"/>
            </a:lvl8pPr>
            <a:lvl9pPr marL="365747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81D40A-B933-465E-9F2B-01AED5A537F7}" type="datetimeFigureOut">
              <a:rPr lang="zh-CN" altLang="en-US" smtClean="0">
                <a:solidFill>
                  <a:prstClr val="black">
                    <a:tint val="75000"/>
                  </a:prstClr>
                </a:solidFill>
              </a:rPr>
              <a:pPr/>
              <a:t>2017/5/4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1A45D48-9E02-4087-98A0-90B5F49F96B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9704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210"/>
            <a:fld id="{BD81D40A-B933-465E-9F2B-01AED5A537F7}" type="datetimeFigureOut">
              <a:rPr lang="zh-CN" altLang="en-US" smtClean="0">
                <a:solidFill>
                  <a:prstClr val="black">
                    <a:tint val="75000"/>
                  </a:prstClr>
                </a:solidFill>
              </a:rPr>
              <a:pPr defTabSz="914210"/>
              <a:t>2017/5/4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21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210"/>
            <a:fld id="{01A45D48-9E02-4087-98A0-90B5F49F96B3}" type="slidenum">
              <a:rPr lang="zh-CN" altLang="en-US" smtClean="0">
                <a:solidFill>
                  <a:prstClr val="black">
                    <a:tint val="75000"/>
                  </a:prstClr>
                </a:solidFill>
              </a:rPr>
              <a:pPr defTabSz="914210"/>
              <a:t>‹#›</a:t>
            </a:fld>
            <a:endParaRPr lang="zh-CN" altLang="en-US">
              <a:solidFill>
                <a:prstClr val="black">
                  <a:tint val="75000"/>
                </a:prstClr>
              </a:solidFill>
            </a:endParaRPr>
          </a:p>
        </p:txBody>
      </p:sp>
    </p:spTree>
    <p:extLst>
      <p:ext uri="{BB962C8B-B14F-4D97-AF65-F5344CB8AC3E}">
        <p14:creationId xmlns:p14="http://schemas.microsoft.com/office/powerpoint/2010/main" val="590492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36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2" indent="-228592" algn="l" defTabSz="91436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6" indent="-228592" algn="l" defTabSz="91436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9" indent="-228592" algn="l" defTabSz="91436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4"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9"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12"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8" rtl="0" eaLnBrk="1" latinLnBrk="0" hangingPunct="1">
        <a:defRPr sz="1800" kern="1200">
          <a:solidFill>
            <a:schemeClr val="tx1"/>
          </a:solidFill>
          <a:latin typeface="+mn-lt"/>
          <a:ea typeface="+mn-ea"/>
          <a:cs typeface="+mn-cs"/>
        </a:defRPr>
      </a:lvl1pPr>
      <a:lvl2pPr marL="457183" algn="l" defTabSz="914368" rtl="0" eaLnBrk="1" latinLnBrk="0" hangingPunct="1">
        <a:defRPr sz="1800" kern="1200">
          <a:solidFill>
            <a:schemeClr val="tx1"/>
          </a:solidFill>
          <a:latin typeface="+mn-lt"/>
          <a:ea typeface="+mn-ea"/>
          <a:cs typeface="+mn-cs"/>
        </a:defRPr>
      </a:lvl2pPr>
      <a:lvl3pPr marL="914368" algn="l" defTabSz="914368" rtl="0" eaLnBrk="1" latinLnBrk="0" hangingPunct="1">
        <a:defRPr sz="1800" kern="1200">
          <a:solidFill>
            <a:schemeClr val="tx1"/>
          </a:solidFill>
          <a:latin typeface="+mn-lt"/>
          <a:ea typeface="+mn-ea"/>
          <a:cs typeface="+mn-cs"/>
        </a:defRPr>
      </a:lvl3pPr>
      <a:lvl4pPr marL="1371552" algn="l" defTabSz="914368" rtl="0" eaLnBrk="1" latinLnBrk="0" hangingPunct="1">
        <a:defRPr sz="1800" kern="1200">
          <a:solidFill>
            <a:schemeClr val="tx1"/>
          </a:solidFill>
          <a:latin typeface="+mn-lt"/>
          <a:ea typeface="+mn-ea"/>
          <a:cs typeface="+mn-cs"/>
        </a:defRPr>
      </a:lvl4pPr>
      <a:lvl5pPr marL="1828737" algn="l" defTabSz="914368" rtl="0" eaLnBrk="1" latinLnBrk="0" hangingPunct="1">
        <a:defRPr sz="1800" kern="1200">
          <a:solidFill>
            <a:schemeClr val="tx1"/>
          </a:solidFill>
          <a:latin typeface="+mn-lt"/>
          <a:ea typeface="+mn-ea"/>
          <a:cs typeface="+mn-cs"/>
        </a:defRPr>
      </a:lvl5pPr>
      <a:lvl6pPr marL="2285920" algn="l" defTabSz="914368" rtl="0" eaLnBrk="1" latinLnBrk="0" hangingPunct="1">
        <a:defRPr sz="1800" kern="1200">
          <a:solidFill>
            <a:schemeClr val="tx1"/>
          </a:solidFill>
          <a:latin typeface="+mn-lt"/>
          <a:ea typeface="+mn-ea"/>
          <a:cs typeface="+mn-cs"/>
        </a:defRPr>
      </a:lvl6pPr>
      <a:lvl7pPr marL="2743103" algn="l" defTabSz="914368" rtl="0" eaLnBrk="1" latinLnBrk="0" hangingPunct="1">
        <a:defRPr sz="1800" kern="1200">
          <a:solidFill>
            <a:schemeClr val="tx1"/>
          </a:solidFill>
          <a:latin typeface="+mn-lt"/>
          <a:ea typeface="+mn-ea"/>
          <a:cs typeface="+mn-cs"/>
        </a:defRPr>
      </a:lvl7pPr>
      <a:lvl8pPr marL="3200288" algn="l" defTabSz="914368" rtl="0" eaLnBrk="1" latinLnBrk="0" hangingPunct="1">
        <a:defRPr sz="1800" kern="1200">
          <a:solidFill>
            <a:schemeClr val="tx1"/>
          </a:solidFill>
          <a:latin typeface="+mn-lt"/>
          <a:ea typeface="+mn-ea"/>
          <a:cs typeface="+mn-cs"/>
        </a:defRPr>
      </a:lvl8pPr>
      <a:lvl9pPr marL="3657473" algn="l" defTabSz="91436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2" name="等腰三角形 1"/>
          <p:cNvSpPr/>
          <p:nvPr/>
        </p:nvSpPr>
        <p:spPr>
          <a:xfrm>
            <a:off x="5543581" y="1426900"/>
            <a:ext cx="1048148" cy="903577"/>
          </a:xfrm>
          <a:prstGeom prst="triangle">
            <a:avLst/>
          </a:prstGeom>
          <a:noFill/>
          <a:ln>
            <a:solidFill>
              <a:srgbClr val="FF9F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3" name="等腰三角形 2"/>
          <p:cNvSpPr/>
          <p:nvPr/>
        </p:nvSpPr>
        <p:spPr>
          <a:xfrm rot="3603673">
            <a:off x="5672558" y="1518669"/>
            <a:ext cx="1048150" cy="90357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10" name="文本框 9"/>
          <p:cNvSpPr txBox="1"/>
          <p:nvPr/>
        </p:nvSpPr>
        <p:spPr>
          <a:xfrm>
            <a:off x="2974461" y="3092090"/>
            <a:ext cx="6444344" cy="666786"/>
          </a:xfrm>
          <a:prstGeom prst="rect">
            <a:avLst/>
          </a:prstGeom>
          <a:noFill/>
        </p:spPr>
        <p:txBody>
          <a:bodyPr wrap="square" rtlCol="0">
            <a:spAutoFit/>
          </a:bodyPr>
          <a:lstStyle/>
          <a:p>
            <a:pPr algn="ctr" defTabSz="914210"/>
            <a:r>
              <a:rPr lang="en-US" altLang="zh-CN" sz="3733" dirty="0">
                <a:solidFill>
                  <a:prstClr val="white"/>
                </a:solidFill>
                <a:latin typeface="汉仪菱心体简" panose="02010609000101010101" pitchFamily="49" charset="-122"/>
                <a:ea typeface="汉仪菱心体简" panose="02010609000101010101" pitchFamily="49" charset="-122"/>
              </a:rPr>
              <a:t>WSDL Overview and Example</a:t>
            </a:r>
            <a:endParaRPr lang="zh-CN" altLang="en-US" sz="3733" dirty="0">
              <a:solidFill>
                <a:prstClr val="white"/>
              </a:solidFill>
              <a:latin typeface="汉仪菱心体简" panose="02010609000101010101" pitchFamily="49" charset="-122"/>
              <a:ea typeface="汉仪菱心体简" panose="02010609000101010101" pitchFamily="49" charset="-122"/>
            </a:endParaRPr>
          </a:p>
        </p:txBody>
      </p:sp>
      <p:cxnSp>
        <p:nvCxnSpPr>
          <p:cNvPr id="12" name="直接连接符 11"/>
          <p:cNvCxnSpPr/>
          <p:nvPr/>
        </p:nvCxnSpPr>
        <p:spPr>
          <a:xfrm>
            <a:off x="2890684" y="3857059"/>
            <a:ext cx="6410632" cy="0"/>
          </a:xfrm>
          <a:prstGeom prst="line">
            <a:avLst/>
          </a:prstGeom>
          <a:ln>
            <a:solidFill>
              <a:srgbClr val="FF9F03"/>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264534" y="3966303"/>
            <a:ext cx="3662935" cy="369332"/>
          </a:xfrm>
          <a:prstGeom prst="rect">
            <a:avLst/>
          </a:prstGeom>
          <a:noFill/>
        </p:spPr>
        <p:txBody>
          <a:bodyPr wrap="square" rtlCol="0">
            <a:spAutoFit/>
          </a:bodyPr>
          <a:lstStyle/>
          <a:p>
            <a:pPr algn="ctr" defTabSz="914210"/>
            <a:r>
              <a:rPr lang="zh-CN" altLang="en-US" dirty="0" smtClean="0">
                <a:solidFill>
                  <a:prstClr val="white"/>
                </a:solidFill>
                <a:latin typeface="Arial" panose="020B0604020202020204" pitchFamily="34" charset="0"/>
                <a:cs typeface="Arial" panose="020B0604020202020204" pitchFamily="34" charset="0"/>
              </a:rPr>
              <a:t>第二组</a:t>
            </a:r>
            <a:endParaRPr lang="zh-CN" altLang="en-US" dirty="0">
              <a:solidFill>
                <a:prstClr val="white"/>
              </a:solidFill>
              <a:latin typeface="Arial" panose="020B0604020202020204" pitchFamily="34" charset="0"/>
              <a:cs typeface="Arial" panose="020B0604020202020204" pitchFamily="34" charset="0"/>
            </a:endParaRPr>
          </a:p>
        </p:txBody>
      </p:sp>
      <p:grpSp>
        <p:nvGrpSpPr>
          <p:cNvPr id="25" name="组合 24"/>
          <p:cNvGrpSpPr/>
          <p:nvPr/>
        </p:nvGrpSpPr>
        <p:grpSpPr>
          <a:xfrm rot="5400000">
            <a:off x="1992824" y="3706744"/>
            <a:ext cx="426064" cy="726697"/>
            <a:chOff x="1101213" y="3274809"/>
            <a:chExt cx="319548" cy="545023"/>
          </a:xfrm>
        </p:grpSpPr>
        <p:sp>
          <p:nvSpPr>
            <p:cNvPr id="21" name="直角三角形 20"/>
            <p:cNvSpPr/>
            <p:nvPr/>
          </p:nvSpPr>
          <p:spPr>
            <a:xfrm>
              <a:off x="1101213" y="3274809"/>
              <a:ext cx="167148" cy="392623"/>
            </a:xfrm>
            <a:prstGeom prst="rtTriangle">
              <a:avLst/>
            </a:prstGeom>
            <a:solidFill>
              <a:srgbClr val="9F6B9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22" name="直角三角形 21"/>
            <p:cNvSpPr/>
            <p:nvPr/>
          </p:nvSpPr>
          <p:spPr>
            <a:xfrm rot="2483513">
              <a:off x="1253613" y="3427209"/>
              <a:ext cx="167148" cy="392623"/>
            </a:xfrm>
            <a:prstGeom prst="rtTriangle">
              <a:avLst/>
            </a:prstGeom>
            <a:solidFill>
              <a:srgbClr val="45A73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grpSp>
      <p:grpSp>
        <p:nvGrpSpPr>
          <p:cNvPr id="26" name="组合 25"/>
          <p:cNvGrpSpPr/>
          <p:nvPr/>
        </p:nvGrpSpPr>
        <p:grpSpPr>
          <a:xfrm rot="16200000">
            <a:off x="9717317" y="3305208"/>
            <a:ext cx="426064" cy="726697"/>
            <a:chOff x="1101213" y="3274809"/>
            <a:chExt cx="319548" cy="545023"/>
          </a:xfrm>
        </p:grpSpPr>
        <p:sp>
          <p:nvSpPr>
            <p:cNvPr id="27" name="直角三角形 26"/>
            <p:cNvSpPr/>
            <p:nvPr/>
          </p:nvSpPr>
          <p:spPr>
            <a:xfrm>
              <a:off x="1101213" y="3274809"/>
              <a:ext cx="167148" cy="392623"/>
            </a:xfrm>
            <a:prstGeom prst="rtTriangle">
              <a:avLst/>
            </a:prstGeom>
            <a:solidFill>
              <a:srgbClr val="EB675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28" name="直角三角形 27"/>
            <p:cNvSpPr/>
            <p:nvPr/>
          </p:nvSpPr>
          <p:spPr>
            <a:xfrm rot="2483513">
              <a:off x="1253613" y="3427209"/>
              <a:ext cx="167148" cy="392623"/>
            </a:xfrm>
            <a:prstGeom prst="rtTriangle">
              <a:avLst/>
            </a:prstGeom>
            <a:solidFill>
              <a:srgbClr val="FF9F0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grpSp>
      <p:cxnSp>
        <p:nvCxnSpPr>
          <p:cNvPr id="35" name="直接连接符 34"/>
          <p:cNvCxnSpPr/>
          <p:nvPr/>
        </p:nvCxnSpPr>
        <p:spPr>
          <a:xfrm flipH="1">
            <a:off x="1834212" y="1970459"/>
            <a:ext cx="1056473" cy="1799696"/>
          </a:xfrm>
          <a:prstGeom prst="line">
            <a:avLst/>
          </a:prstGeom>
          <a:ln>
            <a:solidFill>
              <a:srgbClr val="9F6B9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2797678" y="666308"/>
            <a:ext cx="1181065" cy="2011939"/>
          </a:xfrm>
          <a:prstGeom prst="line">
            <a:avLst/>
          </a:prstGeom>
          <a:ln>
            <a:solidFill>
              <a:srgbClr val="45A73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8223650" y="4079924"/>
            <a:ext cx="1056473" cy="1799696"/>
          </a:xfrm>
          <a:prstGeom prst="line">
            <a:avLst/>
          </a:prstGeom>
          <a:ln>
            <a:solidFill>
              <a:srgbClr val="EB675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301318" y="2239428"/>
            <a:ext cx="1409229" cy="2400616"/>
          </a:xfrm>
          <a:prstGeom prst="line">
            <a:avLst/>
          </a:prstGeom>
          <a:ln>
            <a:solidFill>
              <a:srgbClr val="EBB3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269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2" y="0"/>
            <a:ext cx="5332021" cy="584775"/>
          </a:xfrm>
          <a:prstGeom prst="rect">
            <a:avLst/>
          </a:prstGeom>
          <a:noFill/>
        </p:spPr>
        <p:txBody>
          <a:bodyPr wrap="square" rtlCol="0">
            <a:spAutoFit/>
          </a:bodyPr>
          <a:lstStyle/>
          <a:p>
            <a:pPr defTabSz="914210"/>
            <a:r>
              <a:rPr lang="en-US" altLang="zh-CN" sz="3200" dirty="0">
                <a:solidFill>
                  <a:prstClr val="white"/>
                </a:solidFill>
              </a:rPr>
              <a:t>Defining an Interface (1/2)</a:t>
            </a:r>
            <a:endParaRPr lang="zh-CN" altLang="en-US" sz="3200" dirty="0">
              <a:solidFill>
                <a:prstClr val="white"/>
              </a:solidFill>
            </a:endParaRPr>
          </a:p>
        </p:txBody>
      </p:sp>
      <p:sp>
        <p:nvSpPr>
          <p:cNvPr id="9" name="文本框 20"/>
          <p:cNvSpPr txBox="1"/>
          <p:nvPr/>
        </p:nvSpPr>
        <p:spPr>
          <a:xfrm>
            <a:off x="1983018" y="1277939"/>
            <a:ext cx="8225963" cy="4114844"/>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en-US" altLang="zh-CN" sz="1867" dirty="0">
                <a:solidFill>
                  <a:prstClr val="white"/>
                </a:solidFill>
              </a:rPr>
              <a:t>WSDL 2.0</a:t>
            </a:r>
            <a:r>
              <a:rPr lang="zh-CN" altLang="en-US" sz="1867" dirty="0">
                <a:solidFill>
                  <a:prstClr val="white"/>
                </a:solidFill>
              </a:rPr>
              <a:t>接口将</a:t>
            </a:r>
            <a:r>
              <a:rPr lang="en-US" altLang="zh-CN" sz="1867" dirty="0">
                <a:solidFill>
                  <a:prstClr val="white"/>
                </a:solidFill>
              </a:rPr>
              <a:t>Web</a:t>
            </a:r>
            <a:r>
              <a:rPr lang="zh-CN" altLang="en-US" sz="1867" dirty="0">
                <a:solidFill>
                  <a:prstClr val="white"/>
                </a:solidFill>
              </a:rPr>
              <a:t>服务的抽象接口定义为一组抽象</a:t>
            </a:r>
            <a:r>
              <a:rPr lang="zh-CN" altLang="en-US" sz="1867" dirty="0" smtClean="0">
                <a:solidFill>
                  <a:prstClr val="white"/>
                </a:solidFill>
              </a:rPr>
              <a:t>操作</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每个操作表示客户端和服务之间的简单</a:t>
            </a:r>
            <a:r>
              <a:rPr lang="zh-CN" altLang="en-US" sz="1867" dirty="0" smtClean="0">
                <a:solidFill>
                  <a:prstClr val="white"/>
                </a:solidFill>
              </a:rPr>
              <a:t>交互</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每个操作指定服务作为该操作的一部分可以发送或接收的消息的</a:t>
            </a:r>
            <a:r>
              <a:rPr lang="zh-CN" altLang="en-US" sz="1867" dirty="0" smtClean="0">
                <a:solidFill>
                  <a:prstClr val="white"/>
                </a:solidFill>
              </a:rPr>
              <a:t>类型</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每个操作还指定消息交换模式（</a:t>
            </a:r>
            <a:r>
              <a:rPr lang="en-US" altLang="zh-CN" sz="1867" dirty="0">
                <a:solidFill>
                  <a:prstClr val="white"/>
                </a:solidFill>
              </a:rPr>
              <a:t>MEP</a:t>
            </a:r>
            <a:r>
              <a:rPr lang="zh-CN" altLang="en-US" sz="1867" dirty="0">
                <a:solidFill>
                  <a:prstClr val="white"/>
                </a:solidFill>
              </a:rPr>
              <a:t>），其指示在各方之间传送相关消息的</a:t>
            </a:r>
            <a:r>
              <a:rPr lang="zh-CN" altLang="en-US" sz="1867" dirty="0" smtClean="0">
                <a:solidFill>
                  <a:prstClr val="white"/>
                </a:solidFill>
              </a:rPr>
              <a:t>顺序</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为了定义故障，</a:t>
            </a:r>
            <a:r>
              <a:rPr lang="en-US" altLang="zh-CN" sz="1867" dirty="0">
                <a:solidFill>
                  <a:prstClr val="white"/>
                </a:solidFill>
              </a:rPr>
              <a:t>WSDL 2.0</a:t>
            </a:r>
            <a:r>
              <a:rPr lang="zh-CN" altLang="en-US" sz="1867" dirty="0">
                <a:solidFill>
                  <a:prstClr val="white"/>
                </a:solidFill>
              </a:rPr>
              <a:t>允许在接口元素内声明故障消息，以便于跨操作重新使用</a:t>
            </a:r>
            <a:r>
              <a:rPr lang="zh-CN" altLang="en-US" sz="1867" dirty="0" smtClean="0">
                <a:solidFill>
                  <a:prstClr val="white"/>
                </a:solidFill>
              </a:rPr>
              <a:t>故障</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如果发生故障，则终止操作的消息交换模式指示的任何消息序列</a:t>
            </a:r>
          </a:p>
        </p:txBody>
      </p:sp>
    </p:spTree>
    <p:extLst>
      <p:ext uri="{BB962C8B-B14F-4D97-AF65-F5344CB8AC3E}">
        <p14:creationId xmlns:p14="http://schemas.microsoft.com/office/powerpoint/2010/main" val="177485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Defining an Interface (2/2)</a:t>
            </a:r>
            <a:endParaRPr lang="zh-CN" altLang="en-US" sz="3200" dirty="0">
              <a:solidFill>
                <a:prstClr val="white"/>
              </a:solidFill>
            </a:endParaRPr>
          </a:p>
        </p:txBody>
      </p:sp>
      <p:sp>
        <p:nvSpPr>
          <p:cNvPr id="8" name="Text Box 4"/>
          <p:cNvSpPr txBox="1">
            <a:spLocks noChangeArrowheads="1"/>
          </p:cNvSpPr>
          <p:nvPr/>
        </p:nvSpPr>
        <p:spPr bwMode="auto">
          <a:xfrm>
            <a:off x="1883532" y="917543"/>
            <a:ext cx="8424936" cy="5022914"/>
          </a:xfrm>
          <a:prstGeom prst="rect">
            <a:avLst/>
          </a:prstGeom>
          <a:noFill/>
          <a:ln w="19050">
            <a:solidFill>
              <a:srgbClr val="000000"/>
            </a:solidFill>
            <a:miter lim="800000"/>
            <a:headEnd/>
            <a:tailEnd/>
          </a:ln>
        </p:spPr>
        <p:txBody>
          <a:bodyPr>
            <a:spAutoFit/>
          </a:bodyPr>
          <a:lstStyle>
            <a:defPPr>
              <a:defRPr lang="zh-CN"/>
            </a:defPPr>
            <a:lvl1pPr algn="l" rtl="0" eaLnBrk="0" fontAlgn="base" hangingPunct="0">
              <a:spcBef>
                <a:spcPct val="0"/>
              </a:spcBef>
              <a:spcAft>
                <a:spcPct val="0"/>
              </a:spcAft>
              <a:defRPr sz="3200"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sz="3200"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sz="3200"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sz="3200"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sz="3200" kern="1200">
                <a:solidFill>
                  <a:schemeClr val="tx1"/>
                </a:solidFill>
                <a:latin typeface="Arial" charset="0"/>
                <a:ea typeface="宋体" pitchFamily="2" charset="-122"/>
                <a:cs typeface="+mn-cs"/>
              </a:defRPr>
            </a:lvl5pPr>
            <a:lvl6pPr marL="2286000" algn="l" defTabSz="914400" rtl="0" eaLnBrk="1" latinLnBrk="0" hangingPunct="1">
              <a:defRPr sz="3200" kern="1200">
                <a:solidFill>
                  <a:schemeClr val="tx1"/>
                </a:solidFill>
                <a:latin typeface="Arial" charset="0"/>
                <a:ea typeface="宋体" pitchFamily="2" charset="-122"/>
                <a:cs typeface="+mn-cs"/>
              </a:defRPr>
            </a:lvl6pPr>
            <a:lvl7pPr marL="2743200" algn="l" defTabSz="914400" rtl="0" eaLnBrk="1" latinLnBrk="0" hangingPunct="1">
              <a:defRPr sz="3200" kern="1200">
                <a:solidFill>
                  <a:schemeClr val="tx1"/>
                </a:solidFill>
                <a:latin typeface="Arial" charset="0"/>
                <a:ea typeface="宋体" pitchFamily="2" charset="-122"/>
                <a:cs typeface="+mn-cs"/>
              </a:defRPr>
            </a:lvl7pPr>
            <a:lvl8pPr marL="3200400" algn="l" defTabSz="914400" rtl="0" eaLnBrk="1" latinLnBrk="0" hangingPunct="1">
              <a:defRPr sz="3200" kern="1200">
                <a:solidFill>
                  <a:schemeClr val="tx1"/>
                </a:solidFill>
                <a:latin typeface="Arial" charset="0"/>
                <a:ea typeface="宋体" pitchFamily="2" charset="-122"/>
                <a:cs typeface="+mn-cs"/>
              </a:defRPr>
            </a:lvl8pPr>
            <a:lvl9pPr marL="3657600" algn="l" defTabSz="914400" rtl="0" eaLnBrk="1" latinLnBrk="0" hangingPunct="1">
              <a:defRPr sz="3200" kern="1200">
                <a:solidFill>
                  <a:schemeClr val="tx1"/>
                </a:solidFill>
                <a:latin typeface="Arial" charset="0"/>
                <a:ea typeface="宋体" pitchFamily="2" charset="-122"/>
                <a:cs typeface="+mn-cs"/>
              </a:defRPr>
            </a:lvl9pPr>
          </a:lstStyle>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endParaRPr kumimoji="0" lang="zh-CN" altLang="en-US"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&lt;</a:t>
            </a:r>
            <a:r>
              <a:rPr kumimoji="0" lang="en-US" altLang="zh-CN" sz="1800" b="0" i="0" u="none" strike="noStrike" kern="1200" cap="none" spc="0" normalizeH="0" baseline="0" noProof="0" dirty="0">
                <a:ln>
                  <a:noFill/>
                </a:ln>
                <a:solidFill>
                  <a:srgbClr val="800000"/>
                </a:solidFill>
                <a:effectLst/>
                <a:highlight>
                  <a:srgbClr val="FFFFFF"/>
                </a:highlight>
                <a:uLnTx/>
                <a:uFillTx/>
                <a:latin typeface="Arial"/>
                <a:ea typeface="宋体" pitchFamily="2" charset="-122"/>
                <a:cs typeface="+mn-cs"/>
              </a:rPr>
              <a:t>interface</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name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err="1">
                <a:ln>
                  <a:noFill/>
                </a:ln>
                <a:solidFill>
                  <a:srgbClr val="000000"/>
                </a:solidFill>
                <a:effectLst/>
                <a:highlight>
                  <a:srgbClr val="FFFFFF"/>
                </a:highlight>
                <a:uLnTx/>
                <a:uFillTx/>
                <a:latin typeface="Arial"/>
                <a:ea typeface="宋体" pitchFamily="2" charset="-122"/>
                <a:cs typeface="+mn-cs"/>
              </a:rPr>
              <a:t>reservationInterface</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&gt;</a:t>
            </a:r>
            <a:endParaRPr kumimoji="0" lang="zh-CN" altLang="en-US"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&lt;</a:t>
            </a:r>
            <a:r>
              <a:rPr kumimoji="0" lang="en-US" altLang="zh-CN" sz="1800" b="0" i="0" u="none" strike="noStrike" kern="1200" cap="none" spc="0" normalizeH="0" baseline="0" noProof="0" dirty="0">
                <a:ln>
                  <a:noFill/>
                </a:ln>
                <a:solidFill>
                  <a:srgbClr val="800000"/>
                </a:solidFill>
                <a:effectLst/>
                <a:highlight>
                  <a:srgbClr val="FFFFFF"/>
                </a:highlight>
                <a:uLnTx/>
                <a:uFillTx/>
                <a:latin typeface="Arial"/>
                <a:ea typeface="宋体" pitchFamily="2" charset="-122"/>
                <a:cs typeface="+mn-cs"/>
              </a:rPr>
              <a:t>fault</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name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err="1">
                <a:ln>
                  <a:noFill/>
                </a:ln>
                <a:solidFill>
                  <a:srgbClr val="000000"/>
                </a:solidFill>
                <a:effectLst/>
                <a:highlight>
                  <a:srgbClr val="FFFFFF"/>
                </a:highlight>
                <a:uLnTx/>
                <a:uFillTx/>
                <a:latin typeface="Arial"/>
                <a:ea typeface="宋体" pitchFamily="2" charset="-122"/>
                <a:cs typeface="+mn-cs"/>
              </a:rPr>
              <a:t>invalidDataFault</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endPar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element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err="1">
                <a:ln>
                  <a:noFill/>
                </a:ln>
                <a:solidFill>
                  <a:srgbClr val="000000"/>
                </a:solidFill>
                <a:effectLst/>
                <a:highlight>
                  <a:srgbClr val="FFFFFF"/>
                </a:highlight>
                <a:uLnTx/>
                <a:uFillTx/>
                <a:latin typeface="Arial"/>
                <a:ea typeface="宋体" pitchFamily="2" charset="-122"/>
                <a:cs typeface="+mn-cs"/>
              </a:rPr>
              <a:t>ghns:invalidDataError</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"/&gt;</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 </a:t>
            </a:r>
            <a:endParaRPr kumimoji="0" lang="zh-CN" altLang="en-US"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&lt;</a:t>
            </a:r>
            <a:r>
              <a:rPr kumimoji="0" lang="en-US" altLang="zh-CN" sz="1800" b="0" i="0" u="none" strike="noStrike" kern="1200" cap="none" spc="0" normalizeH="0" baseline="0" noProof="0" dirty="0">
                <a:ln>
                  <a:noFill/>
                </a:ln>
                <a:solidFill>
                  <a:srgbClr val="800000"/>
                </a:solidFill>
                <a:effectLst/>
                <a:highlight>
                  <a:srgbClr val="FFFFFF"/>
                </a:highlight>
                <a:uLnTx/>
                <a:uFillTx/>
                <a:latin typeface="Arial"/>
                <a:ea typeface="宋体" pitchFamily="2" charset="-122"/>
                <a:cs typeface="+mn-cs"/>
              </a:rPr>
              <a:t>operation</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name</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err="1">
                <a:ln>
                  <a:noFill/>
                </a:ln>
                <a:solidFill>
                  <a:srgbClr val="000000"/>
                </a:solidFill>
                <a:effectLst/>
                <a:highlight>
                  <a:srgbClr val="FFFFFF"/>
                </a:highlight>
                <a:uLnTx/>
                <a:uFillTx/>
                <a:latin typeface="Arial"/>
                <a:ea typeface="宋体" pitchFamily="2" charset="-122"/>
                <a:cs typeface="+mn-cs"/>
              </a:rPr>
              <a:t>opCheckAvailability</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a:t>
            </a: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pattern</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http://www.w3.org/ns/wsdl/in-out</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endPar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style</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http://www.w3.org/ns/wsdl/style/iri</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endPar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err="1">
                <a:ln>
                  <a:noFill/>
                </a:ln>
                <a:solidFill>
                  <a:srgbClr val="FF0000"/>
                </a:solidFill>
                <a:effectLst/>
                <a:highlight>
                  <a:srgbClr val="FFFFFF"/>
                </a:highlight>
                <a:uLnTx/>
                <a:uFillTx/>
                <a:latin typeface="Arial"/>
                <a:ea typeface="宋体" pitchFamily="2" charset="-122"/>
                <a:cs typeface="+mn-cs"/>
              </a:rPr>
              <a:t>wsdlx:safe</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true</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"&gt;</a:t>
            </a:r>
            <a:endPar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&lt;</a:t>
            </a:r>
            <a:r>
              <a:rPr kumimoji="0" lang="en-US" altLang="zh-CN" sz="1800" b="0" i="0" u="none" strike="noStrike" kern="1200" cap="none" spc="0" normalizeH="0" baseline="0" noProof="0" dirty="0">
                <a:ln>
                  <a:noFill/>
                </a:ln>
                <a:solidFill>
                  <a:srgbClr val="800000"/>
                </a:solidFill>
                <a:effectLst/>
                <a:highlight>
                  <a:srgbClr val="FFFFFF"/>
                </a:highlight>
                <a:uLnTx/>
                <a:uFillTx/>
                <a:latin typeface="Arial"/>
                <a:ea typeface="宋体" pitchFamily="2" charset="-122"/>
                <a:cs typeface="+mn-cs"/>
              </a:rPr>
              <a:t>input</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err="1">
                <a:ln>
                  <a:noFill/>
                </a:ln>
                <a:solidFill>
                  <a:srgbClr val="FF0000"/>
                </a:solidFill>
                <a:effectLst/>
                <a:highlight>
                  <a:srgbClr val="FFFFFF"/>
                </a:highlight>
                <a:uLnTx/>
                <a:uFillTx/>
                <a:latin typeface="Arial"/>
                <a:ea typeface="宋体" pitchFamily="2" charset="-122"/>
                <a:cs typeface="+mn-cs"/>
              </a:rPr>
              <a:t>messageLabel</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In</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element</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err="1">
                <a:ln>
                  <a:noFill/>
                </a:ln>
                <a:solidFill>
                  <a:srgbClr val="000000"/>
                </a:solidFill>
                <a:effectLst/>
                <a:highlight>
                  <a:srgbClr val="FFFFFF"/>
                </a:highlight>
                <a:uLnTx/>
                <a:uFillTx/>
                <a:latin typeface="Arial"/>
                <a:ea typeface="宋体" pitchFamily="2" charset="-122"/>
                <a:cs typeface="+mn-cs"/>
              </a:rPr>
              <a:t>ghns:checkAvailability</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/&gt;</a:t>
            </a:r>
            <a:endPar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&lt;</a:t>
            </a:r>
            <a:r>
              <a:rPr kumimoji="0" lang="en-US" altLang="zh-CN" sz="1800" b="0" i="0" u="none" strike="noStrike" kern="1200" cap="none" spc="0" normalizeH="0" baseline="0" noProof="0" dirty="0">
                <a:ln>
                  <a:noFill/>
                </a:ln>
                <a:solidFill>
                  <a:srgbClr val="800000"/>
                </a:solidFill>
                <a:effectLst/>
                <a:highlight>
                  <a:srgbClr val="FFFFFF"/>
                </a:highlight>
                <a:uLnTx/>
                <a:uFillTx/>
                <a:latin typeface="Arial"/>
                <a:ea typeface="宋体" pitchFamily="2" charset="-122"/>
                <a:cs typeface="+mn-cs"/>
              </a:rPr>
              <a:t>output</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err="1">
                <a:ln>
                  <a:noFill/>
                </a:ln>
                <a:solidFill>
                  <a:srgbClr val="FF0000"/>
                </a:solidFill>
                <a:effectLst/>
                <a:highlight>
                  <a:srgbClr val="FFFFFF"/>
                </a:highlight>
                <a:uLnTx/>
                <a:uFillTx/>
                <a:latin typeface="Arial"/>
                <a:ea typeface="宋体" pitchFamily="2" charset="-122"/>
                <a:cs typeface="+mn-cs"/>
              </a:rPr>
              <a:t>messageLabel</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Out</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element</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err="1">
                <a:ln>
                  <a:noFill/>
                </a:ln>
                <a:solidFill>
                  <a:srgbClr val="000000"/>
                </a:solidFill>
                <a:effectLst/>
                <a:highlight>
                  <a:srgbClr val="FFFFFF"/>
                </a:highlight>
                <a:uLnTx/>
                <a:uFillTx/>
                <a:latin typeface="Arial"/>
                <a:ea typeface="宋体" pitchFamily="2" charset="-122"/>
                <a:cs typeface="+mn-cs"/>
              </a:rPr>
              <a:t>ghns:checkAvailabilityResponse</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/&gt;</a:t>
            </a:r>
            <a:endPar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&lt;</a:t>
            </a:r>
            <a:r>
              <a:rPr kumimoji="0" lang="en-US" altLang="zh-CN" sz="1800" b="0" i="0" u="none" strike="noStrike" kern="1200" cap="none" spc="0" normalizeH="0" baseline="0" noProof="0" dirty="0" err="1">
                <a:ln>
                  <a:noFill/>
                </a:ln>
                <a:solidFill>
                  <a:srgbClr val="800000"/>
                </a:solidFill>
                <a:effectLst/>
                <a:highlight>
                  <a:srgbClr val="FFFFFF"/>
                </a:highlight>
                <a:uLnTx/>
                <a:uFillTx/>
                <a:latin typeface="Arial"/>
                <a:ea typeface="宋体" pitchFamily="2" charset="-122"/>
                <a:cs typeface="+mn-cs"/>
              </a:rPr>
              <a:t>outfault</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ref</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err="1">
                <a:ln>
                  <a:noFill/>
                </a:ln>
                <a:solidFill>
                  <a:srgbClr val="000000"/>
                </a:solidFill>
                <a:effectLst/>
                <a:highlight>
                  <a:srgbClr val="FFFFFF"/>
                </a:highlight>
                <a:uLnTx/>
                <a:uFillTx/>
                <a:latin typeface="Arial"/>
                <a:ea typeface="宋体" pitchFamily="2" charset="-122"/>
                <a:cs typeface="+mn-cs"/>
              </a:rPr>
              <a:t>tns:invalidDataFault</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err="1">
                <a:ln>
                  <a:noFill/>
                </a:ln>
                <a:solidFill>
                  <a:srgbClr val="FF0000"/>
                </a:solidFill>
                <a:effectLst/>
                <a:highlight>
                  <a:srgbClr val="FFFFFF"/>
                </a:highlight>
                <a:uLnTx/>
                <a:uFillTx/>
                <a:latin typeface="Arial"/>
                <a:ea typeface="宋体" pitchFamily="2" charset="-122"/>
                <a:cs typeface="+mn-cs"/>
              </a:rPr>
              <a:t>messageLabel</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Out</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"/&gt;</a:t>
            </a:r>
            <a:endPar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&lt;/</a:t>
            </a:r>
            <a:r>
              <a:rPr kumimoji="0" lang="en-US" altLang="zh-CN" sz="1800" b="0" i="0" u="none" strike="noStrike" kern="1200" cap="none" spc="0" normalizeH="0" baseline="0" noProof="0" dirty="0">
                <a:ln>
                  <a:noFill/>
                </a:ln>
                <a:solidFill>
                  <a:srgbClr val="800000"/>
                </a:solidFill>
                <a:effectLst/>
                <a:highlight>
                  <a:srgbClr val="FFFFFF"/>
                </a:highlight>
                <a:uLnTx/>
                <a:uFillTx/>
                <a:latin typeface="Arial"/>
                <a:ea typeface="宋体" pitchFamily="2" charset="-122"/>
                <a:cs typeface="+mn-cs"/>
              </a:rPr>
              <a:t>operation</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&gt;</a:t>
            </a:r>
            <a:endParaRPr kumimoji="0" lang="zh-CN" altLang="en-US"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&lt;/</a:t>
            </a:r>
            <a:r>
              <a:rPr kumimoji="0" lang="en-US" altLang="zh-CN" sz="1800" b="0" i="0" u="none" strike="noStrike" kern="1200" cap="none" spc="0" normalizeH="0" baseline="0" noProof="0" dirty="0">
                <a:ln>
                  <a:noFill/>
                </a:ln>
                <a:solidFill>
                  <a:srgbClr val="800000"/>
                </a:solidFill>
                <a:effectLst/>
                <a:highlight>
                  <a:srgbClr val="FFFFFF"/>
                </a:highlight>
                <a:uLnTx/>
                <a:uFillTx/>
                <a:latin typeface="Arial"/>
                <a:ea typeface="宋体" pitchFamily="2" charset="-122"/>
                <a:cs typeface="+mn-cs"/>
              </a:rPr>
              <a:t>interface</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&gt;</a:t>
            </a:r>
            <a:endParaRPr kumimoji="0" lang="zh-CN" altLang="en-US"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zh-CN" altLang="en-US"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  </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rPr>
              <a:t>. . .</a:t>
            </a:r>
          </a:p>
          <a:p>
            <a:pPr marL="0" marR="0" lvl="0" indent="0" algn="l" defTabSz="914400" rtl="0" eaLnBrk="1" fontAlgn="base" latinLnBrk="0" hangingPunct="1">
              <a:lnSpc>
                <a:spcPct val="100000"/>
              </a:lnSpc>
              <a:spcBef>
                <a:spcPct val="20000"/>
              </a:spcBef>
              <a:spcAft>
                <a:spcPct val="0"/>
              </a:spcAft>
              <a:buClr>
                <a:srgbClr val="CCCCFF"/>
              </a:buClr>
              <a:buSzTx/>
              <a:buFontTx/>
              <a:buNone/>
              <a:tabLst/>
              <a:defRPr/>
            </a:pP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&lt;/</a:t>
            </a:r>
            <a:r>
              <a:rPr kumimoji="0" lang="en-US" altLang="zh-CN" sz="1800" b="0" i="0" u="none" strike="noStrike" kern="1200" cap="none" spc="0" normalizeH="0" baseline="0" noProof="0" dirty="0">
                <a:ln>
                  <a:noFill/>
                </a:ln>
                <a:solidFill>
                  <a:srgbClr val="800000"/>
                </a:solidFill>
                <a:effectLst/>
                <a:highlight>
                  <a:srgbClr val="FFFFFF"/>
                </a:highlight>
                <a:uLnTx/>
                <a:uFillTx/>
                <a:latin typeface="Arial"/>
                <a:ea typeface="宋体" pitchFamily="2" charset="-122"/>
                <a:cs typeface="+mn-cs"/>
              </a:rPr>
              <a:t>description</a:t>
            </a:r>
            <a:r>
              <a:rPr kumimoji="0" lang="en-US" altLang="zh-CN" sz="1800" b="0" i="0" u="none" strike="noStrike" kern="1200" cap="none" spc="0" normalizeH="0" baseline="0" noProof="0" dirty="0">
                <a:ln>
                  <a:noFill/>
                </a:ln>
                <a:solidFill>
                  <a:srgbClr val="0000FF"/>
                </a:solidFill>
                <a:effectLst/>
                <a:highlight>
                  <a:srgbClr val="FFFFFF"/>
                </a:highlight>
                <a:uLnTx/>
                <a:uFillTx/>
                <a:latin typeface="Arial"/>
                <a:ea typeface="宋体" pitchFamily="2" charset="-122"/>
                <a:cs typeface="+mn-cs"/>
              </a:rPr>
              <a:t>&gt;</a:t>
            </a:r>
            <a:endParaRPr kumimoji="0" lang="en-US" altLang="zh-CN" sz="1800" b="0" i="0" u="none" strike="noStrike" kern="1200" cap="none" spc="0" normalizeH="0" baseline="0" noProof="0" dirty="0">
              <a:ln>
                <a:noFill/>
              </a:ln>
              <a:solidFill>
                <a:srgbClr val="000000"/>
              </a:solidFill>
              <a:effectLst/>
              <a:highlight>
                <a:srgbClr val="FFFFFF"/>
              </a:highlight>
              <a:uLnTx/>
              <a:uFillTx/>
              <a:latin typeface="Arial"/>
              <a:ea typeface="宋体" pitchFamily="2" charset="-122"/>
              <a:cs typeface="+mn-cs"/>
            </a:endParaRPr>
          </a:p>
        </p:txBody>
      </p:sp>
    </p:spTree>
    <p:extLst>
      <p:ext uri="{BB962C8B-B14F-4D97-AF65-F5344CB8AC3E}">
        <p14:creationId xmlns:p14="http://schemas.microsoft.com/office/powerpoint/2010/main" val="177485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Defining a Binding (1/4)</a:t>
            </a:r>
            <a:endParaRPr lang="zh-CN" altLang="en-US" sz="3200" dirty="0">
              <a:solidFill>
                <a:prstClr val="white"/>
              </a:solidFill>
            </a:endParaRPr>
          </a:p>
        </p:txBody>
      </p:sp>
      <p:sp>
        <p:nvSpPr>
          <p:cNvPr id="9" name="文本框 20"/>
          <p:cNvSpPr txBox="1"/>
          <p:nvPr/>
        </p:nvSpPr>
        <p:spPr>
          <a:xfrm>
            <a:off x="1983014" y="1610449"/>
            <a:ext cx="8225963" cy="3540200"/>
          </a:xfrm>
          <a:prstGeom prst="rect">
            <a:avLst/>
          </a:prstGeom>
          <a:noFill/>
        </p:spPr>
        <p:txBody>
          <a:bodyPr wrap="square" rtlCol="0">
            <a:spAutoFit/>
          </a:bodyPr>
          <a:lstStyle/>
          <a:p>
            <a:pPr marL="380990" indent="-380990" defTabSz="914210">
              <a:buFont typeface="Wingdings" panose="05000000000000000000" pitchFamily="2" charset="2"/>
              <a:buChar char="n"/>
            </a:pPr>
            <a:r>
              <a:rPr lang="zh-CN" altLang="en-US" sz="1867" dirty="0">
                <a:solidFill>
                  <a:prstClr val="white"/>
                </a:solidFill>
              </a:rPr>
              <a:t>绑定指定接口的具体消息格式和传输协议细节，并为接口中的每个操作和故障提供详细</a:t>
            </a:r>
            <a:r>
              <a:rPr lang="zh-CN" altLang="en-US" sz="1867" dirty="0" smtClean="0">
                <a:solidFill>
                  <a:prstClr val="white"/>
                </a:solidFill>
              </a:rPr>
              <a:t>信息</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在一般情况下，每个操作和</a:t>
            </a:r>
            <a:r>
              <a:rPr lang="zh-CN" altLang="en-US" sz="1867" dirty="0" smtClean="0">
                <a:solidFill>
                  <a:prstClr val="white"/>
                </a:solidFill>
              </a:rPr>
              <a:t>故障</a:t>
            </a:r>
            <a:r>
              <a:rPr lang="zh-CN" altLang="en-US" sz="1867" dirty="0">
                <a:solidFill>
                  <a:prstClr val="white"/>
                </a:solidFill>
              </a:rPr>
              <a:t>的绑定细节都使用绑定元素内的操作和故障元素来</a:t>
            </a:r>
            <a:r>
              <a:rPr lang="zh-CN" altLang="en-US" sz="1867" dirty="0" smtClean="0">
                <a:solidFill>
                  <a:prstClr val="white"/>
                </a:solidFill>
              </a:rPr>
              <a:t>指定</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然而，在某些情况下，可以使用默认规则来提供</a:t>
            </a:r>
            <a:r>
              <a:rPr lang="zh-CN" altLang="en-US" sz="1867" dirty="0" smtClean="0">
                <a:solidFill>
                  <a:prstClr val="white"/>
                </a:solidFill>
              </a:rPr>
              <a:t>信息</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例如，</a:t>
            </a:r>
            <a:r>
              <a:rPr lang="en-US" altLang="zh-CN" sz="1867" dirty="0">
                <a:solidFill>
                  <a:prstClr val="white"/>
                </a:solidFill>
              </a:rPr>
              <a:t>WSDL 2.0 SOAP</a:t>
            </a:r>
            <a:r>
              <a:rPr lang="zh-CN" altLang="en-US" sz="1867" dirty="0">
                <a:solidFill>
                  <a:prstClr val="white"/>
                </a:solidFill>
              </a:rPr>
              <a:t>绑定扩展定义了一些操作的默认</a:t>
            </a:r>
            <a:r>
              <a:rPr lang="zh-CN" altLang="en-US" sz="1867" dirty="0" smtClean="0">
                <a:solidFill>
                  <a:prstClr val="white"/>
                </a:solidFill>
              </a:rPr>
              <a:t>规则</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为了适应新的消息格式和传输协议，使用</a:t>
            </a:r>
            <a:r>
              <a:rPr lang="en-US" altLang="zh-CN" sz="1867" dirty="0">
                <a:solidFill>
                  <a:prstClr val="white"/>
                </a:solidFill>
              </a:rPr>
              <a:t>WSDL 2.0</a:t>
            </a:r>
            <a:r>
              <a:rPr lang="zh-CN" altLang="en-US" sz="1867" dirty="0">
                <a:solidFill>
                  <a:prstClr val="white"/>
                </a:solidFill>
              </a:rPr>
              <a:t>语言的扩展定义了绑定，通过</a:t>
            </a:r>
            <a:r>
              <a:rPr lang="en-US" altLang="zh-CN" sz="1867" dirty="0">
                <a:solidFill>
                  <a:prstClr val="white"/>
                </a:solidFill>
              </a:rPr>
              <a:t>WSDL 2.0</a:t>
            </a:r>
            <a:r>
              <a:rPr lang="zh-CN" altLang="en-US" sz="1867" dirty="0">
                <a:solidFill>
                  <a:prstClr val="white"/>
                </a:solidFill>
              </a:rPr>
              <a:t>的开放内容模型</a:t>
            </a:r>
          </a:p>
        </p:txBody>
      </p:sp>
    </p:spTree>
    <p:extLst>
      <p:ext uri="{BB962C8B-B14F-4D97-AF65-F5344CB8AC3E}">
        <p14:creationId xmlns:p14="http://schemas.microsoft.com/office/powerpoint/2010/main" val="214306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Defining a Binding </a:t>
            </a:r>
            <a:r>
              <a:rPr lang="en-US" altLang="zh-CN" sz="3200" dirty="0" smtClean="0">
                <a:solidFill>
                  <a:prstClr val="white"/>
                </a:solidFill>
              </a:rPr>
              <a:t>(2/4)</a:t>
            </a:r>
            <a:endParaRPr lang="zh-CN" altLang="en-US" sz="3200" dirty="0">
              <a:solidFill>
                <a:prstClr val="white"/>
              </a:solidFill>
            </a:endParaRPr>
          </a:p>
        </p:txBody>
      </p:sp>
      <p:sp>
        <p:nvSpPr>
          <p:cNvPr id="9" name="文本框 20"/>
          <p:cNvSpPr txBox="1"/>
          <p:nvPr/>
        </p:nvSpPr>
        <p:spPr>
          <a:xfrm>
            <a:off x="1983018" y="2014211"/>
            <a:ext cx="8225963" cy="2390911"/>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en-US" altLang="zh-CN" sz="1867" dirty="0">
                <a:solidFill>
                  <a:prstClr val="white"/>
                </a:solidFill>
              </a:rPr>
              <a:t>WSDL 2.0</a:t>
            </a:r>
            <a:r>
              <a:rPr lang="zh-CN" altLang="en-US" sz="1867" dirty="0">
                <a:solidFill>
                  <a:prstClr val="white"/>
                </a:solidFill>
              </a:rPr>
              <a:t>第</a:t>
            </a:r>
            <a:r>
              <a:rPr lang="en-US" altLang="zh-CN" sz="1867" dirty="0">
                <a:solidFill>
                  <a:prstClr val="white"/>
                </a:solidFill>
              </a:rPr>
              <a:t>2</a:t>
            </a:r>
            <a:r>
              <a:rPr lang="zh-CN" altLang="en-US" sz="1867" dirty="0">
                <a:solidFill>
                  <a:prstClr val="white"/>
                </a:solidFill>
              </a:rPr>
              <a:t>部分</a:t>
            </a:r>
            <a:r>
              <a:rPr lang="en-US" altLang="zh-CN" sz="1867" dirty="0">
                <a:solidFill>
                  <a:prstClr val="white"/>
                </a:solidFill>
              </a:rPr>
              <a:t>[WSDL 2.0 Adjuncts]</a:t>
            </a:r>
            <a:r>
              <a:rPr lang="zh-CN" altLang="en-US" sz="1867" dirty="0">
                <a:solidFill>
                  <a:prstClr val="white"/>
                </a:solidFill>
              </a:rPr>
              <a:t>将</a:t>
            </a:r>
            <a:r>
              <a:rPr lang="en-US" altLang="zh-CN" sz="1867" dirty="0">
                <a:solidFill>
                  <a:prstClr val="white"/>
                </a:solidFill>
              </a:rPr>
              <a:t>SOAP 1.2</a:t>
            </a:r>
            <a:r>
              <a:rPr lang="zh-CN" altLang="en-US" sz="1867" dirty="0">
                <a:solidFill>
                  <a:prstClr val="white"/>
                </a:solidFill>
              </a:rPr>
              <a:t>和</a:t>
            </a:r>
            <a:r>
              <a:rPr lang="en-US" altLang="zh-CN" sz="1867" dirty="0">
                <a:solidFill>
                  <a:prstClr val="white"/>
                </a:solidFill>
              </a:rPr>
              <a:t>HTTP 1.1</a:t>
            </a:r>
            <a:r>
              <a:rPr lang="zh-CN" altLang="en-US" sz="1867" dirty="0">
                <a:solidFill>
                  <a:prstClr val="white"/>
                </a:solidFill>
              </a:rPr>
              <a:t>的绑定扩展定义为预定义的扩展，以便可以在</a:t>
            </a:r>
            <a:r>
              <a:rPr lang="en-US" altLang="zh-CN" sz="1867" dirty="0">
                <a:solidFill>
                  <a:prstClr val="white"/>
                </a:solidFill>
              </a:rPr>
              <a:t>WSDL 2.0</a:t>
            </a:r>
            <a:r>
              <a:rPr lang="zh-CN" altLang="en-US" sz="1867" dirty="0">
                <a:solidFill>
                  <a:prstClr val="white"/>
                </a:solidFill>
              </a:rPr>
              <a:t>文档中轻松定义</a:t>
            </a:r>
            <a:r>
              <a:rPr lang="en-US" altLang="zh-CN" sz="1867" dirty="0">
                <a:solidFill>
                  <a:prstClr val="white"/>
                </a:solidFill>
              </a:rPr>
              <a:t>SOAP 1.2</a:t>
            </a:r>
            <a:r>
              <a:rPr lang="zh-CN" altLang="en-US" sz="1867" dirty="0">
                <a:solidFill>
                  <a:prstClr val="white"/>
                </a:solidFill>
              </a:rPr>
              <a:t>或</a:t>
            </a:r>
            <a:r>
              <a:rPr lang="en-US" altLang="zh-CN" sz="1867" dirty="0">
                <a:solidFill>
                  <a:prstClr val="white"/>
                </a:solidFill>
              </a:rPr>
              <a:t>HTTP 1.1</a:t>
            </a:r>
            <a:r>
              <a:rPr lang="zh-CN" altLang="en-US" sz="1867" dirty="0" smtClean="0">
                <a:solidFill>
                  <a:prstClr val="white"/>
                </a:solidFill>
              </a:rPr>
              <a:t>绑定</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然而，其他规范可以定义新的绑定扩展，也可以用于定义绑定</a:t>
            </a:r>
            <a:r>
              <a:rPr lang="zh-CN" altLang="en-US" sz="1867" dirty="0" smtClean="0">
                <a:solidFill>
                  <a:prstClr val="white"/>
                </a:solidFill>
              </a:rPr>
              <a:t>。</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与任何扩展一样，其他</a:t>
            </a:r>
            <a:r>
              <a:rPr lang="en-US" altLang="zh-CN" sz="1867" dirty="0">
                <a:solidFill>
                  <a:prstClr val="white"/>
                </a:solidFill>
              </a:rPr>
              <a:t>WSDL 2.0</a:t>
            </a:r>
            <a:r>
              <a:rPr lang="zh-CN" altLang="en-US" sz="1867" dirty="0">
                <a:solidFill>
                  <a:prstClr val="white"/>
                </a:solidFill>
              </a:rPr>
              <a:t>处理器将不得不知道新构造以便使用它们</a:t>
            </a:r>
          </a:p>
        </p:txBody>
      </p:sp>
    </p:spTree>
    <p:extLst>
      <p:ext uri="{BB962C8B-B14F-4D97-AF65-F5344CB8AC3E}">
        <p14:creationId xmlns:p14="http://schemas.microsoft.com/office/powerpoint/2010/main" val="177485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2" y="0"/>
            <a:ext cx="5332021" cy="584775"/>
          </a:xfrm>
          <a:prstGeom prst="rect">
            <a:avLst/>
          </a:prstGeom>
          <a:noFill/>
        </p:spPr>
        <p:txBody>
          <a:bodyPr wrap="square" rtlCol="0">
            <a:spAutoFit/>
          </a:bodyPr>
          <a:lstStyle/>
          <a:p>
            <a:pPr defTabSz="914210"/>
            <a:r>
              <a:rPr lang="en-US" altLang="zh-CN" sz="3200" dirty="0">
                <a:solidFill>
                  <a:prstClr val="white"/>
                </a:solidFill>
              </a:rPr>
              <a:t>Defining a Binding </a:t>
            </a:r>
            <a:r>
              <a:rPr lang="en-US" altLang="zh-CN" sz="3200" dirty="0" smtClean="0">
                <a:solidFill>
                  <a:prstClr val="white"/>
                </a:solidFill>
              </a:rPr>
              <a:t>(</a:t>
            </a:r>
            <a:r>
              <a:rPr lang="en-US" altLang="zh-CN" sz="3200" dirty="0">
                <a:solidFill>
                  <a:prstClr val="white"/>
                </a:solidFill>
              </a:rPr>
              <a:t>3</a:t>
            </a:r>
            <a:r>
              <a:rPr lang="en-US" altLang="zh-CN" sz="3200" dirty="0" smtClean="0">
                <a:solidFill>
                  <a:prstClr val="white"/>
                </a:solidFill>
              </a:rPr>
              <a:t>/4</a:t>
            </a:r>
            <a:r>
              <a:rPr lang="en-US" altLang="zh-CN" sz="3200" dirty="0">
                <a:solidFill>
                  <a:prstClr val="white"/>
                </a:solidFill>
              </a:rPr>
              <a:t>)</a:t>
            </a:r>
            <a:endParaRPr lang="zh-CN" altLang="en-US" sz="3200" dirty="0">
              <a:solidFill>
                <a:prstClr val="white"/>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1356" y="1271588"/>
            <a:ext cx="8109287" cy="527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26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r>
              <a:rPr lang="en-US" altLang="zh-CN" dirty="0" smtClean="0">
                <a:solidFill>
                  <a:prstClr val="white"/>
                </a:solidFill>
              </a:rPr>
              <a:t> 	</a:t>
            </a:r>
            <a:endParaRPr lang="zh-CN" altLang="en-US" dirty="0">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Defining a Binding </a:t>
            </a:r>
            <a:r>
              <a:rPr lang="en-US" altLang="zh-CN" sz="3200" dirty="0" smtClean="0">
                <a:solidFill>
                  <a:prstClr val="white"/>
                </a:solidFill>
              </a:rPr>
              <a:t>(4/4</a:t>
            </a:r>
            <a:r>
              <a:rPr lang="en-US" altLang="zh-CN" sz="3200" dirty="0">
                <a:solidFill>
                  <a:prstClr val="white"/>
                </a:solidFill>
              </a:rPr>
              <a:t>)</a:t>
            </a:r>
            <a:endParaRPr lang="zh-CN" altLang="en-US" sz="3200" dirty="0">
              <a:solidFill>
                <a:prstClr val="white"/>
              </a:solidFill>
            </a:endParaRPr>
          </a:p>
        </p:txBody>
      </p:sp>
      <p:sp>
        <p:nvSpPr>
          <p:cNvPr id="5" name="Text Box 4"/>
          <p:cNvSpPr txBox="1">
            <a:spLocks noChangeArrowheads="1"/>
          </p:cNvSpPr>
          <p:nvPr/>
        </p:nvSpPr>
        <p:spPr bwMode="auto">
          <a:xfrm>
            <a:off x="1981200" y="1291442"/>
            <a:ext cx="8229600" cy="4025717"/>
          </a:xfrm>
          <a:prstGeom prst="rect">
            <a:avLst/>
          </a:prstGeom>
          <a:noFill/>
          <a:ln w="19050">
            <a:solidFill>
              <a:schemeClr val="tx1"/>
            </a:solidFill>
            <a:miter lim="800000"/>
            <a:headEnd/>
            <a:tailEnd/>
          </a:ln>
        </p:spPr>
        <p:txBody>
          <a:bodyPr>
            <a:spAutoFit/>
          </a:bodyPr>
          <a:lstStyle/>
          <a:p>
            <a:pPr eaLnBrk="1" hangingPunct="1">
              <a:spcBef>
                <a:spcPct val="20000"/>
              </a:spcBef>
              <a:buClr>
                <a:schemeClr val="accent1"/>
              </a:buClr>
              <a:buFont typeface="Wingdings" panose="05000000000000000000" pitchFamily="2" charset="2"/>
              <a:buNone/>
              <a:defRPr/>
            </a:pPr>
            <a:r>
              <a:rPr lang="en-US" altLang="zh-CN" sz="1800" dirty="0">
                <a:solidFill>
                  <a:srgbClr val="0000FF"/>
                </a:solidFill>
                <a:highlight>
                  <a:srgbClr val="FFFFFF"/>
                </a:highlight>
                <a:latin typeface="Arial"/>
                <a:ea typeface="宋体" panose="02010600030101010101" pitchFamily="2" charset="-122"/>
              </a:rPr>
              <a:t>……</a:t>
            </a:r>
            <a:endParaRPr lang="zh-CN" altLang="en-US" sz="1800" dirty="0">
              <a:solidFill>
                <a:srgbClr val="000000"/>
              </a:solidFill>
              <a:highlight>
                <a:srgbClr val="FFFFFF"/>
              </a:highlight>
              <a:latin typeface="Arial"/>
              <a:ea typeface="宋体" panose="02010600030101010101" pitchFamily="2" charset="-122"/>
            </a:endParaRPr>
          </a:p>
          <a:p>
            <a:pPr eaLnBrk="1" hangingPunct="1">
              <a:spcBef>
                <a:spcPct val="20000"/>
              </a:spcBef>
              <a:buClr>
                <a:schemeClr val="accent1"/>
              </a:buClr>
              <a:buFont typeface="Wingdings" panose="05000000000000000000" pitchFamily="2" charset="2"/>
              <a:buNone/>
              <a:defRPr/>
            </a:pPr>
            <a:r>
              <a:rPr lang="en-US" altLang="zh-CN" sz="1800" dirty="0">
                <a:solidFill>
                  <a:srgbClr val="000000"/>
                </a:solidFill>
                <a:highlight>
                  <a:srgbClr val="FFFFFF"/>
                </a:highlight>
                <a:latin typeface="Arial"/>
                <a:ea typeface="宋体" panose="02010600030101010101" pitchFamily="2" charset="-122"/>
              </a:rPr>
              <a:t>  </a:t>
            </a:r>
            <a:r>
              <a:rPr lang="en-US" altLang="zh-CN" sz="1800" dirty="0">
                <a:solidFill>
                  <a:srgbClr val="0000FF"/>
                </a:solidFill>
                <a:highlight>
                  <a:srgbClr val="FFFFFF"/>
                </a:highlight>
                <a:latin typeface="Arial"/>
                <a:ea typeface="宋体" panose="02010600030101010101" pitchFamily="2" charset="-122"/>
              </a:rPr>
              <a:t>&lt;</a:t>
            </a:r>
            <a:r>
              <a:rPr lang="en-US" altLang="zh-CN" sz="1800" dirty="0">
                <a:solidFill>
                  <a:srgbClr val="800000"/>
                </a:solidFill>
                <a:highlight>
                  <a:srgbClr val="FFFFFF"/>
                </a:highlight>
                <a:latin typeface="Arial"/>
                <a:ea typeface="宋体" panose="02010600030101010101" pitchFamily="2" charset="-122"/>
              </a:rPr>
              <a:t>binding</a:t>
            </a:r>
            <a:r>
              <a:rPr lang="en-US" altLang="zh-CN" sz="1800" dirty="0">
                <a:solidFill>
                  <a:srgbClr val="FF0000"/>
                </a:solidFill>
                <a:highlight>
                  <a:srgbClr val="FFFFFF"/>
                </a:highlight>
                <a:latin typeface="Arial"/>
                <a:ea typeface="宋体" panose="02010600030101010101" pitchFamily="2" charset="-122"/>
              </a:rPr>
              <a:t> name</a:t>
            </a:r>
            <a:r>
              <a:rPr lang="en-US" altLang="zh-CN" sz="1800" dirty="0">
                <a:solidFill>
                  <a:srgbClr val="0000FF"/>
                </a:solidFill>
                <a:highlight>
                  <a:srgbClr val="FFFFFF"/>
                </a:highlight>
                <a:latin typeface="Arial"/>
                <a:ea typeface="宋体" panose="02010600030101010101" pitchFamily="2" charset="-122"/>
              </a:rPr>
              <a:t>="</a:t>
            </a:r>
            <a:r>
              <a:rPr lang="en-US" altLang="zh-CN" sz="1800" dirty="0" err="1">
                <a:solidFill>
                  <a:srgbClr val="000000"/>
                </a:solidFill>
                <a:highlight>
                  <a:srgbClr val="FFFFFF"/>
                </a:highlight>
                <a:latin typeface="Arial"/>
                <a:ea typeface="宋体" panose="02010600030101010101" pitchFamily="2" charset="-122"/>
              </a:rPr>
              <a:t>reservationSOAPBinding</a:t>
            </a:r>
            <a:r>
              <a:rPr lang="en-US" altLang="zh-CN" sz="1800" dirty="0">
                <a:solidFill>
                  <a:srgbClr val="0000FF"/>
                </a:solidFill>
                <a:highlight>
                  <a:srgbClr val="FFFFFF"/>
                </a:highlight>
                <a:latin typeface="Arial"/>
                <a:ea typeface="宋体" panose="02010600030101010101" pitchFamily="2" charset="-122"/>
              </a:rPr>
              <a:t>"</a:t>
            </a:r>
            <a:r>
              <a:rPr lang="en-US" altLang="zh-CN" sz="1800" dirty="0">
                <a:solidFill>
                  <a:srgbClr val="FF0000"/>
                </a:solidFill>
                <a:highlight>
                  <a:srgbClr val="FFFFFF"/>
                </a:highlight>
                <a:latin typeface="Arial"/>
                <a:ea typeface="宋体" panose="02010600030101010101" pitchFamily="2" charset="-122"/>
              </a:rPr>
              <a:t> </a:t>
            </a:r>
          </a:p>
          <a:p>
            <a:pPr eaLnBrk="1" hangingPunct="1">
              <a:spcBef>
                <a:spcPct val="20000"/>
              </a:spcBef>
              <a:buClr>
                <a:schemeClr val="accent1"/>
              </a:buClr>
              <a:buFont typeface="Wingdings" panose="05000000000000000000" pitchFamily="2" charset="2"/>
              <a:buNone/>
              <a:defRPr/>
            </a:pPr>
            <a:r>
              <a:rPr lang="en-US" altLang="zh-CN" sz="1800" dirty="0">
                <a:solidFill>
                  <a:srgbClr val="FF0000"/>
                </a:solidFill>
                <a:highlight>
                  <a:srgbClr val="FFFFFF"/>
                </a:highlight>
                <a:latin typeface="Arial"/>
                <a:ea typeface="宋体" panose="02010600030101010101" pitchFamily="2" charset="-122"/>
              </a:rPr>
              <a:t>          interface</a:t>
            </a:r>
            <a:r>
              <a:rPr lang="en-US" altLang="zh-CN" sz="1800" dirty="0">
                <a:solidFill>
                  <a:srgbClr val="0000FF"/>
                </a:solidFill>
                <a:highlight>
                  <a:srgbClr val="FFFFFF"/>
                </a:highlight>
                <a:latin typeface="Arial"/>
                <a:ea typeface="宋体" panose="02010600030101010101" pitchFamily="2" charset="-122"/>
              </a:rPr>
              <a:t>="</a:t>
            </a:r>
            <a:r>
              <a:rPr lang="en-US" altLang="zh-CN" sz="1800" dirty="0" err="1">
                <a:solidFill>
                  <a:srgbClr val="000000"/>
                </a:solidFill>
                <a:highlight>
                  <a:srgbClr val="FFFFFF"/>
                </a:highlight>
                <a:latin typeface="Arial"/>
                <a:ea typeface="宋体" panose="02010600030101010101" pitchFamily="2" charset="-122"/>
              </a:rPr>
              <a:t>tns:reservationInterface</a:t>
            </a:r>
            <a:r>
              <a:rPr lang="en-US" altLang="zh-CN" sz="1800" dirty="0">
                <a:solidFill>
                  <a:srgbClr val="0000FF"/>
                </a:solidFill>
                <a:highlight>
                  <a:srgbClr val="FFFFFF"/>
                </a:highlight>
                <a:latin typeface="Arial"/>
                <a:ea typeface="宋体" panose="02010600030101010101" pitchFamily="2" charset="-122"/>
              </a:rPr>
              <a:t>"</a:t>
            </a:r>
            <a:endParaRPr lang="en-US" altLang="zh-CN" sz="1800" dirty="0">
              <a:solidFill>
                <a:srgbClr val="FF0000"/>
              </a:solidFill>
              <a:highlight>
                <a:srgbClr val="FFFFFF"/>
              </a:highlight>
              <a:latin typeface="Arial"/>
              <a:ea typeface="宋体" panose="02010600030101010101" pitchFamily="2" charset="-122"/>
            </a:endParaRPr>
          </a:p>
          <a:p>
            <a:pPr eaLnBrk="1" hangingPunct="1">
              <a:spcBef>
                <a:spcPct val="20000"/>
              </a:spcBef>
              <a:buClr>
                <a:schemeClr val="accent1"/>
              </a:buClr>
              <a:buFont typeface="Wingdings" panose="05000000000000000000" pitchFamily="2" charset="2"/>
              <a:buNone/>
              <a:defRPr/>
            </a:pPr>
            <a:r>
              <a:rPr lang="en-US" altLang="zh-CN" sz="1800" dirty="0">
                <a:solidFill>
                  <a:srgbClr val="FF0000"/>
                </a:solidFill>
                <a:highlight>
                  <a:srgbClr val="FFFFFF"/>
                </a:highlight>
                <a:latin typeface="Arial"/>
                <a:ea typeface="宋体" panose="02010600030101010101" pitchFamily="2" charset="-122"/>
              </a:rPr>
              <a:t>          type</a:t>
            </a:r>
            <a:r>
              <a:rPr lang="en-US" altLang="zh-CN" sz="1800" dirty="0">
                <a:solidFill>
                  <a:srgbClr val="0000FF"/>
                </a:solidFill>
                <a:highlight>
                  <a:srgbClr val="FFFFFF"/>
                </a:highlight>
                <a:latin typeface="Arial"/>
                <a:ea typeface="宋体" panose="02010600030101010101" pitchFamily="2" charset="-122"/>
              </a:rPr>
              <a:t>="</a:t>
            </a:r>
            <a:r>
              <a:rPr lang="en-US" altLang="zh-CN" sz="1800" dirty="0">
                <a:solidFill>
                  <a:srgbClr val="000000"/>
                </a:solidFill>
                <a:highlight>
                  <a:srgbClr val="FFFFFF"/>
                </a:highlight>
                <a:latin typeface="Arial"/>
                <a:ea typeface="宋体" panose="02010600030101010101" pitchFamily="2" charset="-122"/>
              </a:rPr>
              <a:t>http://www.w3.org/ns/wsdl/soap</a:t>
            </a:r>
            <a:r>
              <a:rPr lang="en-US" altLang="zh-CN" sz="1800" dirty="0">
                <a:solidFill>
                  <a:srgbClr val="0000FF"/>
                </a:solidFill>
                <a:highlight>
                  <a:srgbClr val="FFFFFF"/>
                </a:highlight>
                <a:latin typeface="Arial"/>
                <a:ea typeface="宋体" panose="02010600030101010101" pitchFamily="2" charset="-122"/>
              </a:rPr>
              <a:t>"</a:t>
            </a:r>
            <a:endParaRPr lang="en-US" altLang="zh-CN" sz="1800" dirty="0">
              <a:solidFill>
                <a:srgbClr val="FF0000"/>
              </a:solidFill>
              <a:highlight>
                <a:srgbClr val="FFFFFF"/>
              </a:highlight>
              <a:latin typeface="Arial"/>
              <a:ea typeface="宋体" panose="02010600030101010101" pitchFamily="2" charset="-122"/>
            </a:endParaRPr>
          </a:p>
          <a:p>
            <a:pPr eaLnBrk="1" hangingPunct="1">
              <a:spcBef>
                <a:spcPct val="20000"/>
              </a:spcBef>
              <a:buClr>
                <a:schemeClr val="accent1"/>
              </a:buClr>
              <a:buFont typeface="Wingdings" panose="05000000000000000000" pitchFamily="2" charset="2"/>
              <a:buNone/>
              <a:defRPr/>
            </a:pPr>
            <a:r>
              <a:rPr lang="en-US" altLang="zh-CN" sz="1800" dirty="0">
                <a:solidFill>
                  <a:srgbClr val="FF0000"/>
                </a:solidFill>
                <a:highlight>
                  <a:srgbClr val="FFFFFF"/>
                </a:highlight>
                <a:latin typeface="Arial"/>
                <a:ea typeface="宋体" panose="02010600030101010101" pitchFamily="2" charset="-122"/>
              </a:rPr>
              <a:t>          </a:t>
            </a:r>
            <a:r>
              <a:rPr lang="en-US" altLang="zh-CN" sz="1800" dirty="0" err="1">
                <a:solidFill>
                  <a:srgbClr val="FF0000"/>
                </a:solidFill>
                <a:highlight>
                  <a:srgbClr val="FFFFFF"/>
                </a:highlight>
                <a:latin typeface="Arial"/>
                <a:ea typeface="宋体" panose="02010600030101010101" pitchFamily="2" charset="-122"/>
              </a:rPr>
              <a:t>wsoap:protocol</a:t>
            </a:r>
            <a:r>
              <a:rPr lang="en-US" altLang="zh-CN" sz="1800" dirty="0">
                <a:solidFill>
                  <a:srgbClr val="0000FF"/>
                </a:solidFill>
                <a:highlight>
                  <a:srgbClr val="FFFFFF"/>
                </a:highlight>
                <a:latin typeface="Arial"/>
                <a:ea typeface="宋体" panose="02010600030101010101" pitchFamily="2" charset="-122"/>
              </a:rPr>
              <a:t>="</a:t>
            </a:r>
            <a:r>
              <a:rPr lang="en-US" altLang="zh-CN" sz="1800" dirty="0">
                <a:solidFill>
                  <a:srgbClr val="000000"/>
                </a:solidFill>
                <a:highlight>
                  <a:srgbClr val="FFFFFF"/>
                </a:highlight>
                <a:latin typeface="Arial"/>
                <a:ea typeface="宋体" panose="02010600030101010101" pitchFamily="2" charset="-122"/>
              </a:rPr>
              <a:t>http://www.w3.org/2003/05/soap/bindings/HTTP/</a:t>
            </a:r>
            <a:r>
              <a:rPr lang="en-US" altLang="zh-CN" sz="1800" dirty="0">
                <a:solidFill>
                  <a:srgbClr val="0000FF"/>
                </a:solidFill>
                <a:highlight>
                  <a:srgbClr val="FFFFFF"/>
                </a:highlight>
                <a:latin typeface="Arial"/>
                <a:ea typeface="宋体" panose="02010600030101010101" pitchFamily="2" charset="-122"/>
              </a:rPr>
              <a:t>"&gt;</a:t>
            </a:r>
            <a:endParaRPr lang="zh-CN" altLang="en-US" sz="1800" dirty="0">
              <a:solidFill>
                <a:srgbClr val="000000"/>
              </a:solidFill>
              <a:highlight>
                <a:srgbClr val="FFFFFF"/>
              </a:highlight>
              <a:latin typeface="Arial"/>
              <a:ea typeface="宋体" panose="02010600030101010101" pitchFamily="2" charset="-122"/>
            </a:endParaRPr>
          </a:p>
          <a:p>
            <a:pPr eaLnBrk="1" hangingPunct="1">
              <a:spcBef>
                <a:spcPct val="20000"/>
              </a:spcBef>
              <a:buClr>
                <a:schemeClr val="accent1"/>
              </a:buClr>
              <a:buFont typeface="Wingdings" panose="05000000000000000000" pitchFamily="2" charset="2"/>
              <a:buNone/>
              <a:defRPr/>
            </a:pPr>
            <a:r>
              <a:rPr lang="en-US" altLang="zh-CN" sz="1800" dirty="0">
                <a:solidFill>
                  <a:srgbClr val="000000"/>
                </a:solidFill>
                <a:highlight>
                  <a:srgbClr val="FFFFFF"/>
                </a:highlight>
                <a:latin typeface="Arial"/>
                <a:ea typeface="宋体" panose="02010600030101010101" pitchFamily="2" charset="-122"/>
              </a:rPr>
              <a:t>    </a:t>
            </a:r>
            <a:r>
              <a:rPr lang="en-US" altLang="zh-CN" sz="1800" dirty="0">
                <a:solidFill>
                  <a:srgbClr val="0000FF"/>
                </a:solidFill>
                <a:highlight>
                  <a:srgbClr val="FFFFFF"/>
                </a:highlight>
                <a:latin typeface="Arial"/>
                <a:ea typeface="宋体" panose="02010600030101010101" pitchFamily="2" charset="-122"/>
              </a:rPr>
              <a:t>&lt;</a:t>
            </a:r>
            <a:r>
              <a:rPr lang="en-US" altLang="zh-CN" sz="1800" dirty="0">
                <a:solidFill>
                  <a:srgbClr val="800000"/>
                </a:solidFill>
                <a:highlight>
                  <a:srgbClr val="FFFFFF"/>
                </a:highlight>
                <a:latin typeface="Arial"/>
                <a:ea typeface="宋体" panose="02010600030101010101" pitchFamily="2" charset="-122"/>
              </a:rPr>
              <a:t>operation</a:t>
            </a:r>
            <a:r>
              <a:rPr lang="en-US" altLang="zh-CN" sz="1800" dirty="0">
                <a:solidFill>
                  <a:srgbClr val="FF0000"/>
                </a:solidFill>
                <a:highlight>
                  <a:srgbClr val="FFFFFF"/>
                </a:highlight>
                <a:latin typeface="Arial"/>
                <a:ea typeface="宋体" panose="02010600030101010101" pitchFamily="2" charset="-122"/>
              </a:rPr>
              <a:t> ref</a:t>
            </a:r>
            <a:r>
              <a:rPr lang="en-US" altLang="zh-CN" sz="1800" dirty="0">
                <a:solidFill>
                  <a:srgbClr val="0000FF"/>
                </a:solidFill>
                <a:highlight>
                  <a:srgbClr val="FFFFFF"/>
                </a:highlight>
                <a:latin typeface="Arial"/>
                <a:ea typeface="宋体" panose="02010600030101010101" pitchFamily="2" charset="-122"/>
              </a:rPr>
              <a:t>="</a:t>
            </a:r>
            <a:r>
              <a:rPr lang="en-US" altLang="zh-CN" sz="1800" dirty="0" err="1">
                <a:solidFill>
                  <a:srgbClr val="000000"/>
                </a:solidFill>
                <a:highlight>
                  <a:srgbClr val="FFFFFF"/>
                </a:highlight>
                <a:latin typeface="Arial"/>
                <a:ea typeface="宋体" panose="02010600030101010101" pitchFamily="2" charset="-122"/>
              </a:rPr>
              <a:t>tns:opCheckAvailability</a:t>
            </a:r>
            <a:r>
              <a:rPr lang="en-US" altLang="zh-CN" sz="1800" dirty="0">
                <a:solidFill>
                  <a:srgbClr val="0000FF"/>
                </a:solidFill>
                <a:highlight>
                  <a:srgbClr val="FFFFFF"/>
                </a:highlight>
                <a:latin typeface="Arial"/>
                <a:ea typeface="宋体" panose="02010600030101010101" pitchFamily="2" charset="-122"/>
              </a:rPr>
              <a:t>"</a:t>
            </a:r>
            <a:r>
              <a:rPr lang="en-US" altLang="zh-CN" sz="1800" dirty="0">
                <a:solidFill>
                  <a:srgbClr val="FF0000"/>
                </a:solidFill>
                <a:highlight>
                  <a:srgbClr val="FFFFFF"/>
                </a:highlight>
                <a:latin typeface="Arial"/>
                <a:ea typeface="宋体" panose="02010600030101010101" pitchFamily="2" charset="-122"/>
              </a:rPr>
              <a:t> </a:t>
            </a:r>
          </a:p>
          <a:p>
            <a:pPr eaLnBrk="1" hangingPunct="1">
              <a:spcBef>
                <a:spcPct val="20000"/>
              </a:spcBef>
              <a:buClr>
                <a:schemeClr val="accent1"/>
              </a:buClr>
              <a:buFont typeface="Wingdings" panose="05000000000000000000" pitchFamily="2" charset="2"/>
              <a:buNone/>
              <a:defRPr/>
            </a:pPr>
            <a:r>
              <a:rPr lang="en-US" altLang="zh-CN" sz="1800" dirty="0">
                <a:solidFill>
                  <a:srgbClr val="FF0000"/>
                </a:solidFill>
                <a:highlight>
                  <a:srgbClr val="FFFFFF"/>
                </a:highlight>
                <a:latin typeface="Arial"/>
                <a:ea typeface="宋体" panose="02010600030101010101" pitchFamily="2" charset="-122"/>
              </a:rPr>
              <a:t>      </a:t>
            </a:r>
            <a:r>
              <a:rPr lang="en-US" altLang="zh-CN" sz="1800" dirty="0" err="1">
                <a:solidFill>
                  <a:srgbClr val="FF0000"/>
                </a:solidFill>
                <a:highlight>
                  <a:srgbClr val="FFFFFF"/>
                </a:highlight>
                <a:latin typeface="Arial"/>
                <a:ea typeface="宋体" panose="02010600030101010101" pitchFamily="2" charset="-122"/>
              </a:rPr>
              <a:t>wsoap:mep</a:t>
            </a:r>
            <a:r>
              <a:rPr lang="en-US" altLang="zh-CN" sz="1800" dirty="0">
                <a:solidFill>
                  <a:srgbClr val="0000FF"/>
                </a:solidFill>
                <a:highlight>
                  <a:srgbClr val="FFFFFF"/>
                </a:highlight>
                <a:latin typeface="Arial"/>
                <a:ea typeface="宋体" panose="02010600030101010101" pitchFamily="2" charset="-122"/>
              </a:rPr>
              <a:t>="</a:t>
            </a:r>
            <a:r>
              <a:rPr lang="en-US" altLang="zh-CN" sz="1800" dirty="0">
                <a:solidFill>
                  <a:srgbClr val="000000"/>
                </a:solidFill>
                <a:highlight>
                  <a:srgbClr val="FFFFFF"/>
                </a:highlight>
                <a:latin typeface="Arial"/>
                <a:ea typeface="宋体" panose="02010600030101010101" pitchFamily="2" charset="-122"/>
              </a:rPr>
              <a:t>http://www.w3.org/2003/05/soap/mep/soap-response</a:t>
            </a:r>
            <a:r>
              <a:rPr lang="en-US" altLang="zh-CN" sz="1800" dirty="0">
                <a:solidFill>
                  <a:srgbClr val="0000FF"/>
                </a:solidFill>
                <a:highlight>
                  <a:srgbClr val="FFFFFF"/>
                </a:highlight>
                <a:latin typeface="Arial"/>
                <a:ea typeface="宋体" panose="02010600030101010101" pitchFamily="2" charset="-122"/>
              </a:rPr>
              <a:t>"/&gt;</a:t>
            </a:r>
            <a:endParaRPr lang="zh-CN" altLang="en-US" sz="1800" dirty="0">
              <a:solidFill>
                <a:srgbClr val="000000"/>
              </a:solidFill>
              <a:highlight>
                <a:srgbClr val="FFFFFF"/>
              </a:highlight>
              <a:latin typeface="Arial"/>
              <a:ea typeface="宋体" panose="02010600030101010101" pitchFamily="2" charset="-122"/>
            </a:endParaRPr>
          </a:p>
          <a:p>
            <a:pPr eaLnBrk="1" hangingPunct="1">
              <a:spcBef>
                <a:spcPct val="20000"/>
              </a:spcBef>
              <a:buClr>
                <a:schemeClr val="accent1"/>
              </a:buClr>
              <a:buFont typeface="Wingdings" panose="05000000000000000000" pitchFamily="2" charset="2"/>
              <a:buNone/>
              <a:defRPr/>
            </a:pPr>
            <a:r>
              <a:rPr lang="en-US" altLang="zh-CN" sz="1800" dirty="0">
                <a:solidFill>
                  <a:srgbClr val="000000"/>
                </a:solidFill>
                <a:highlight>
                  <a:srgbClr val="FFFFFF"/>
                </a:highlight>
                <a:latin typeface="Arial"/>
                <a:ea typeface="宋体" panose="02010600030101010101" pitchFamily="2" charset="-122"/>
              </a:rPr>
              <a:t>    </a:t>
            </a:r>
            <a:r>
              <a:rPr lang="en-US" altLang="zh-CN" sz="1800" dirty="0">
                <a:solidFill>
                  <a:srgbClr val="0000FF"/>
                </a:solidFill>
                <a:highlight>
                  <a:srgbClr val="FFFFFF"/>
                </a:highlight>
                <a:latin typeface="Arial"/>
                <a:ea typeface="宋体" panose="02010600030101010101" pitchFamily="2" charset="-122"/>
              </a:rPr>
              <a:t>&lt;</a:t>
            </a:r>
            <a:r>
              <a:rPr lang="en-US" altLang="zh-CN" sz="1800" dirty="0">
                <a:solidFill>
                  <a:srgbClr val="800000"/>
                </a:solidFill>
                <a:highlight>
                  <a:srgbClr val="FFFFFF"/>
                </a:highlight>
                <a:latin typeface="Arial"/>
                <a:ea typeface="宋体" panose="02010600030101010101" pitchFamily="2" charset="-122"/>
              </a:rPr>
              <a:t>fault</a:t>
            </a:r>
            <a:r>
              <a:rPr lang="en-US" altLang="zh-CN" sz="1800" dirty="0">
                <a:solidFill>
                  <a:srgbClr val="FF0000"/>
                </a:solidFill>
                <a:highlight>
                  <a:srgbClr val="FFFFFF"/>
                </a:highlight>
                <a:latin typeface="Arial"/>
                <a:ea typeface="宋体" panose="02010600030101010101" pitchFamily="2" charset="-122"/>
              </a:rPr>
              <a:t> ref</a:t>
            </a:r>
            <a:r>
              <a:rPr lang="en-US" altLang="zh-CN" sz="1800" dirty="0">
                <a:solidFill>
                  <a:srgbClr val="0000FF"/>
                </a:solidFill>
                <a:highlight>
                  <a:srgbClr val="FFFFFF"/>
                </a:highlight>
                <a:latin typeface="Arial"/>
                <a:ea typeface="宋体" panose="02010600030101010101" pitchFamily="2" charset="-122"/>
              </a:rPr>
              <a:t>="</a:t>
            </a:r>
            <a:r>
              <a:rPr lang="en-US" altLang="zh-CN" sz="1800" dirty="0" err="1">
                <a:solidFill>
                  <a:srgbClr val="000000"/>
                </a:solidFill>
                <a:highlight>
                  <a:srgbClr val="FFFFFF"/>
                </a:highlight>
                <a:latin typeface="Arial"/>
                <a:ea typeface="宋体" panose="02010600030101010101" pitchFamily="2" charset="-122"/>
              </a:rPr>
              <a:t>tns:invalidDataFault</a:t>
            </a:r>
            <a:r>
              <a:rPr lang="en-US" altLang="zh-CN" sz="1800" dirty="0">
                <a:solidFill>
                  <a:srgbClr val="0000FF"/>
                </a:solidFill>
                <a:highlight>
                  <a:srgbClr val="FFFFFF"/>
                </a:highlight>
                <a:latin typeface="Arial"/>
                <a:ea typeface="宋体" panose="02010600030101010101" pitchFamily="2" charset="-122"/>
              </a:rPr>
              <a:t>"</a:t>
            </a:r>
            <a:r>
              <a:rPr lang="en-US" altLang="zh-CN" sz="1800" dirty="0">
                <a:solidFill>
                  <a:srgbClr val="FF0000"/>
                </a:solidFill>
                <a:highlight>
                  <a:srgbClr val="FFFFFF"/>
                </a:highlight>
                <a:latin typeface="Arial"/>
                <a:ea typeface="宋体" panose="02010600030101010101" pitchFamily="2" charset="-122"/>
              </a:rPr>
              <a:t> </a:t>
            </a:r>
          </a:p>
          <a:p>
            <a:pPr eaLnBrk="1" hangingPunct="1">
              <a:spcBef>
                <a:spcPct val="20000"/>
              </a:spcBef>
              <a:buClr>
                <a:schemeClr val="accent1"/>
              </a:buClr>
              <a:buFont typeface="Wingdings" panose="05000000000000000000" pitchFamily="2" charset="2"/>
              <a:buNone/>
              <a:defRPr/>
            </a:pPr>
            <a:r>
              <a:rPr lang="en-US" altLang="zh-CN" sz="1800" dirty="0">
                <a:solidFill>
                  <a:srgbClr val="FF0000"/>
                </a:solidFill>
                <a:highlight>
                  <a:srgbClr val="FFFFFF"/>
                </a:highlight>
                <a:latin typeface="Arial"/>
                <a:ea typeface="宋体" panose="02010600030101010101" pitchFamily="2" charset="-122"/>
              </a:rPr>
              <a:t>      </a:t>
            </a:r>
            <a:r>
              <a:rPr lang="en-US" altLang="zh-CN" sz="1800" dirty="0" err="1">
                <a:solidFill>
                  <a:srgbClr val="FF0000"/>
                </a:solidFill>
                <a:highlight>
                  <a:srgbClr val="FFFFFF"/>
                </a:highlight>
                <a:latin typeface="Arial"/>
                <a:ea typeface="宋体" panose="02010600030101010101" pitchFamily="2" charset="-122"/>
              </a:rPr>
              <a:t>wsoap:code</a:t>
            </a:r>
            <a:r>
              <a:rPr lang="en-US" altLang="zh-CN" sz="1800" dirty="0">
                <a:solidFill>
                  <a:srgbClr val="0000FF"/>
                </a:solidFill>
                <a:highlight>
                  <a:srgbClr val="FFFFFF"/>
                </a:highlight>
                <a:latin typeface="Arial"/>
                <a:ea typeface="宋体" panose="02010600030101010101" pitchFamily="2" charset="-122"/>
              </a:rPr>
              <a:t>="</a:t>
            </a:r>
            <a:r>
              <a:rPr lang="en-US" altLang="zh-CN" sz="1800" dirty="0" err="1">
                <a:solidFill>
                  <a:srgbClr val="000000"/>
                </a:solidFill>
                <a:highlight>
                  <a:srgbClr val="FFFFFF"/>
                </a:highlight>
                <a:latin typeface="Arial"/>
                <a:ea typeface="宋体" panose="02010600030101010101" pitchFamily="2" charset="-122"/>
              </a:rPr>
              <a:t>soap:Sender</a:t>
            </a:r>
            <a:r>
              <a:rPr lang="en-US" altLang="zh-CN" sz="1800" dirty="0">
                <a:solidFill>
                  <a:srgbClr val="0000FF"/>
                </a:solidFill>
                <a:highlight>
                  <a:srgbClr val="FFFFFF"/>
                </a:highlight>
                <a:latin typeface="Arial"/>
                <a:ea typeface="宋体" panose="02010600030101010101" pitchFamily="2" charset="-122"/>
              </a:rPr>
              <a:t>"/&gt;</a:t>
            </a:r>
            <a:endParaRPr lang="zh-CN" altLang="en-US" sz="1800" dirty="0">
              <a:solidFill>
                <a:srgbClr val="000000"/>
              </a:solidFill>
              <a:highlight>
                <a:srgbClr val="FFFFFF"/>
              </a:highlight>
              <a:latin typeface="Arial"/>
              <a:ea typeface="宋体" panose="02010600030101010101" pitchFamily="2" charset="-122"/>
            </a:endParaRPr>
          </a:p>
          <a:p>
            <a:pPr eaLnBrk="1" hangingPunct="1">
              <a:spcBef>
                <a:spcPct val="20000"/>
              </a:spcBef>
              <a:buClr>
                <a:schemeClr val="accent1"/>
              </a:buClr>
              <a:buFont typeface="Wingdings" panose="05000000000000000000" pitchFamily="2" charset="2"/>
              <a:buNone/>
              <a:defRPr/>
            </a:pPr>
            <a:r>
              <a:rPr lang="en-US" altLang="zh-CN" sz="1800" dirty="0">
                <a:solidFill>
                  <a:srgbClr val="000000"/>
                </a:solidFill>
                <a:highlight>
                  <a:srgbClr val="FFFFFF"/>
                </a:highlight>
                <a:latin typeface="Arial"/>
                <a:ea typeface="宋体" panose="02010600030101010101" pitchFamily="2" charset="-122"/>
              </a:rPr>
              <a:t>  </a:t>
            </a:r>
            <a:r>
              <a:rPr lang="en-US" altLang="zh-CN" sz="1800" dirty="0">
                <a:solidFill>
                  <a:srgbClr val="0000FF"/>
                </a:solidFill>
                <a:highlight>
                  <a:srgbClr val="FFFFFF"/>
                </a:highlight>
                <a:latin typeface="Arial"/>
                <a:ea typeface="宋体" panose="02010600030101010101" pitchFamily="2" charset="-122"/>
              </a:rPr>
              <a:t>&lt;/</a:t>
            </a:r>
            <a:r>
              <a:rPr lang="en-US" altLang="zh-CN" sz="1800" dirty="0">
                <a:solidFill>
                  <a:srgbClr val="800000"/>
                </a:solidFill>
                <a:highlight>
                  <a:srgbClr val="FFFFFF"/>
                </a:highlight>
                <a:latin typeface="Arial"/>
                <a:ea typeface="宋体" panose="02010600030101010101" pitchFamily="2" charset="-122"/>
              </a:rPr>
              <a:t>binding</a:t>
            </a:r>
            <a:r>
              <a:rPr lang="en-US" altLang="zh-CN" sz="1800" dirty="0">
                <a:solidFill>
                  <a:srgbClr val="0000FF"/>
                </a:solidFill>
                <a:highlight>
                  <a:srgbClr val="FFFFFF"/>
                </a:highlight>
                <a:latin typeface="Arial"/>
                <a:ea typeface="宋体" panose="02010600030101010101" pitchFamily="2" charset="-122"/>
              </a:rPr>
              <a:t>&gt;</a:t>
            </a:r>
            <a:endParaRPr lang="zh-CN" altLang="en-US" sz="1800" dirty="0">
              <a:solidFill>
                <a:srgbClr val="000000"/>
              </a:solidFill>
              <a:highlight>
                <a:srgbClr val="FFFFFF"/>
              </a:highlight>
              <a:latin typeface="Arial"/>
              <a:ea typeface="宋体" panose="02010600030101010101" pitchFamily="2" charset="-122"/>
            </a:endParaRPr>
          </a:p>
          <a:p>
            <a:pPr eaLnBrk="1" hangingPunct="1">
              <a:spcBef>
                <a:spcPct val="20000"/>
              </a:spcBef>
              <a:buClr>
                <a:schemeClr val="accent1"/>
              </a:buClr>
              <a:buFont typeface="Wingdings" panose="05000000000000000000" pitchFamily="2" charset="2"/>
              <a:buNone/>
              <a:defRPr/>
            </a:pPr>
            <a:r>
              <a:rPr lang="zh-CN" altLang="en-US" sz="1800" dirty="0">
                <a:solidFill>
                  <a:srgbClr val="000000"/>
                </a:solidFill>
                <a:highlight>
                  <a:srgbClr val="FFFFFF"/>
                </a:highlight>
                <a:latin typeface="Arial"/>
                <a:ea typeface="宋体" panose="02010600030101010101" pitchFamily="2" charset="-122"/>
              </a:rPr>
              <a:t>  </a:t>
            </a:r>
            <a:r>
              <a:rPr lang="en-US" altLang="zh-CN" sz="1800" dirty="0">
                <a:solidFill>
                  <a:srgbClr val="000000"/>
                </a:solidFill>
                <a:highlight>
                  <a:srgbClr val="FFFFFF"/>
                </a:highlight>
                <a:latin typeface="Arial"/>
                <a:ea typeface="宋体" panose="02010600030101010101" pitchFamily="2" charset="-122"/>
              </a:rPr>
              <a:t>. . .</a:t>
            </a:r>
          </a:p>
          <a:p>
            <a:pPr eaLnBrk="1" hangingPunct="1">
              <a:spcBef>
                <a:spcPct val="20000"/>
              </a:spcBef>
              <a:buClr>
                <a:schemeClr val="accent1"/>
              </a:buClr>
              <a:buFont typeface="Wingdings" panose="05000000000000000000" pitchFamily="2" charset="2"/>
              <a:buNone/>
              <a:defRPr/>
            </a:pPr>
            <a:r>
              <a:rPr lang="en-US" altLang="zh-CN" sz="1800" dirty="0">
                <a:solidFill>
                  <a:srgbClr val="0000FF"/>
                </a:solidFill>
                <a:highlight>
                  <a:srgbClr val="FFFFFF"/>
                </a:highlight>
                <a:latin typeface="Arial"/>
                <a:ea typeface="宋体" panose="02010600030101010101" pitchFamily="2" charset="-122"/>
              </a:rPr>
              <a:t>&lt;/</a:t>
            </a:r>
            <a:r>
              <a:rPr lang="en-US" altLang="zh-CN" sz="1800" dirty="0">
                <a:solidFill>
                  <a:srgbClr val="800000"/>
                </a:solidFill>
                <a:highlight>
                  <a:srgbClr val="FFFFFF"/>
                </a:highlight>
                <a:latin typeface="Arial"/>
                <a:ea typeface="宋体" panose="02010600030101010101" pitchFamily="2" charset="-122"/>
              </a:rPr>
              <a:t>description</a:t>
            </a:r>
            <a:r>
              <a:rPr lang="en-US" altLang="zh-CN" sz="1800" dirty="0">
                <a:solidFill>
                  <a:srgbClr val="0000FF"/>
                </a:solidFill>
                <a:highlight>
                  <a:srgbClr val="FFFFFF"/>
                </a:highlight>
                <a:latin typeface="Arial"/>
                <a:ea typeface="宋体" panose="02010600030101010101" pitchFamily="2" charset="-122"/>
              </a:rPr>
              <a:t>&gt;</a:t>
            </a:r>
          </a:p>
        </p:txBody>
      </p:sp>
    </p:spTree>
    <p:extLst>
      <p:ext uri="{BB962C8B-B14F-4D97-AF65-F5344CB8AC3E}">
        <p14:creationId xmlns:p14="http://schemas.microsoft.com/office/powerpoint/2010/main" val="132926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Defining a Service</a:t>
            </a:r>
            <a:endParaRPr lang="zh-CN" altLang="en-US" sz="3200" dirty="0">
              <a:solidFill>
                <a:prstClr val="white"/>
              </a:solidFill>
            </a:endParaRPr>
          </a:p>
        </p:txBody>
      </p:sp>
      <p:sp>
        <p:nvSpPr>
          <p:cNvPr id="9" name="文本框 20"/>
          <p:cNvSpPr txBox="1"/>
          <p:nvPr/>
        </p:nvSpPr>
        <p:spPr>
          <a:xfrm>
            <a:off x="2256150" y="896958"/>
            <a:ext cx="2541481" cy="4689489"/>
          </a:xfrm>
          <a:prstGeom prst="rect">
            <a:avLst/>
          </a:prstGeom>
          <a:noFill/>
        </p:spPr>
        <p:txBody>
          <a:bodyPr wrap="square" rtlCol="0">
            <a:spAutoFit/>
          </a:bodyPr>
          <a:lstStyle/>
          <a:p>
            <a:pPr marL="380990" indent="-380990" defTabSz="914210">
              <a:buFont typeface="Wingdings" panose="05000000000000000000" pitchFamily="2" charset="2"/>
              <a:buChar char="n"/>
            </a:pPr>
            <a:r>
              <a:rPr lang="zh-CN" altLang="en-US" sz="1867" dirty="0">
                <a:solidFill>
                  <a:prstClr val="white"/>
                </a:solidFill>
              </a:rPr>
              <a:t>绑定指定了消息将如何传输，我们使用</a:t>
            </a:r>
            <a:r>
              <a:rPr lang="en-US" altLang="zh-CN" sz="1867" dirty="0">
                <a:solidFill>
                  <a:prstClr val="white"/>
                </a:solidFill>
              </a:rPr>
              <a:t>service</a:t>
            </a:r>
            <a:r>
              <a:rPr lang="zh-CN" altLang="en-US" sz="1867" dirty="0">
                <a:solidFill>
                  <a:prstClr val="white"/>
                </a:solidFill>
              </a:rPr>
              <a:t>元素来指定可以访问服务的位置</a:t>
            </a:r>
          </a:p>
          <a:p>
            <a:pPr marL="380990" indent="-380990" defTabSz="914210">
              <a:buFont typeface="Wingdings" panose="05000000000000000000" pitchFamily="2" charset="2"/>
              <a:buChar char="n"/>
            </a:pPr>
            <a:r>
              <a:rPr lang="en-US" altLang="zh-CN" sz="1867" dirty="0">
                <a:solidFill>
                  <a:prstClr val="white"/>
                </a:solidFill>
              </a:rPr>
              <a:t>WSDL 2.0</a:t>
            </a:r>
            <a:r>
              <a:rPr lang="zh-CN" altLang="en-US" sz="1867" dirty="0">
                <a:solidFill>
                  <a:prstClr val="white"/>
                </a:solidFill>
              </a:rPr>
              <a:t>服务指定服务将支持的单个接口（仅允许一个），以及可以访问该服务的端点位置列表</a:t>
            </a:r>
          </a:p>
          <a:p>
            <a:pPr marL="380990" indent="-380990" defTabSz="914210">
              <a:buFont typeface="Wingdings" panose="05000000000000000000" pitchFamily="2" charset="2"/>
              <a:buChar char="n"/>
            </a:pPr>
            <a:r>
              <a:rPr lang="zh-CN" altLang="en-US" sz="1867" dirty="0">
                <a:solidFill>
                  <a:prstClr val="white"/>
                </a:solidFill>
              </a:rPr>
              <a:t>每个端点还必须引用先前定义的绑定，以指示在该端点使用什么协议和传输格式</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16" y="870052"/>
            <a:ext cx="5385917" cy="541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26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Documenting the Service (1/2)</a:t>
            </a:r>
            <a:endParaRPr lang="zh-CN" altLang="en-US" sz="3200" dirty="0">
              <a:solidFill>
                <a:prstClr val="white"/>
              </a:solidFill>
            </a:endParaRPr>
          </a:p>
        </p:txBody>
      </p:sp>
      <p:sp>
        <p:nvSpPr>
          <p:cNvPr id="9" name="文本框 20"/>
          <p:cNvSpPr txBox="1"/>
          <p:nvPr/>
        </p:nvSpPr>
        <p:spPr>
          <a:xfrm>
            <a:off x="1983015" y="1277940"/>
            <a:ext cx="8225963" cy="3540200"/>
          </a:xfrm>
          <a:prstGeom prst="rect">
            <a:avLst/>
          </a:prstGeom>
          <a:noFill/>
        </p:spPr>
        <p:txBody>
          <a:bodyPr wrap="square" rtlCol="0">
            <a:spAutoFit/>
          </a:bodyPr>
          <a:lstStyle/>
          <a:p>
            <a:pPr marL="380990" indent="-380990" defTabSz="914210">
              <a:buFont typeface="Wingdings" panose="05000000000000000000" pitchFamily="2" charset="2"/>
              <a:buChar char="n"/>
            </a:pPr>
            <a:r>
              <a:rPr lang="en-US" altLang="zh-CN" sz="1867" dirty="0">
                <a:solidFill>
                  <a:prstClr val="white"/>
                </a:solidFill>
              </a:rPr>
              <a:t>WSDL 2.0</a:t>
            </a:r>
            <a:r>
              <a:rPr lang="zh-CN" altLang="en-US" sz="1867" dirty="0">
                <a:solidFill>
                  <a:prstClr val="white"/>
                </a:solidFill>
              </a:rPr>
              <a:t>文档本质上仅仅是服务的部分描述。虽然它捕获与服务（消息类型，传输协议，服务位置等）交互的基本机制，但一般来说，附加文档将需要解释其使用的其他应用程序级</a:t>
            </a:r>
            <a:r>
              <a:rPr lang="zh-CN" altLang="en-US" sz="1867" dirty="0" smtClean="0">
                <a:solidFill>
                  <a:prstClr val="white"/>
                </a:solidFill>
              </a:rPr>
              <a:t>要求</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例如，这样的文档应该解释服务的目的和用途，所有消息的含义，使用的约束以及应该调用操作的</a:t>
            </a:r>
            <a:r>
              <a:rPr lang="zh-CN" altLang="en-US" sz="1867" dirty="0" smtClean="0">
                <a:solidFill>
                  <a:prstClr val="white"/>
                </a:solidFill>
              </a:rPr>
              <a:t>顺序</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该文档元素允许</a:t>
            </a:r>
            <a:r>
              <a:rPr lang="en-US" altLang="zh-CN" sz="1867" dirty="0">
                <a:solidFill>
                  <a:prstClr val="white"/>
                </a:solidFill>
              </a:rPr>
              <a:t>WSDL 2.0</a:t>
            </a:r>
            <a:r>
              <a:rPr lang="zh-CN" altLang="en-US" sz="1867" dirty="0">
                <a:solidFill>
                  <a:prstClr val="white"/>
                </a:solidFill>
              </a:rPr>
              <a:t>作者在</a:t>
            </a:r>
            <a:r>
              <a:rPr lang="en-US" altLang="zh-CN" sz="1867" dirty="0">
                <a:solidFill>
                  <a:prstClr val="white"/>
                </a:solidFill>
              </a:rPr>
              <a:t>WSDL 2.0</a:t>
            </a:r>
            <a:r>
              <a:rPr lang="zh-CN" altLang="en-US" sz="1867" dirty="0">
                <a:solidFill>
                  <a:prstClr val="white"/>
                </a:solidFill>
              </a:rPr>
              <a:t>文档中包含一些（人类可读取的）文档。参考客户端开发人员可能需要使用该服务的任何其他外部文档也是一个方便的</a:t>
            </a:r>
            <a:r>
              <a:rPr lang="zh-CN" altLang="en-US" sz="1867" dirty="0" smtClean="0">
                <a:solidFill>
                  <a:prstClr val="white"/>
                </a:solidFill>
              </a:rPr>
              <a:t>地方</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它可以出现在</a:t>
            </a:r>
            <a:r>
              <a:rPr lang="en-US" altLang="zh-CN" sz="1867" dirty="0">
                <a:solidFill>
                  <a:prstClr val="white"/>
                </a:solidFill>
              </a:rPr>
              <a:t>WSDL 2.0</a:t>
            </a:r>
            <a:r>
              <a:rPr lang="zh-CN" altLang="en-US" sz="1867" dirty="0">
                <a:solidFill>
                  <a:prstClr val="white"/>
                </a:solidFill>
              </a:rPr>
              <a:t>文档的许多位置</a:t>
            </a:r>
          </a:p>
        </p:txBody>
      </p:sp>
    </p:spTree>
    <p:extLst>
      <p:ext uri="{BB962C8B-B14F-4D97-AF65-F5344CB8AC3E}">
        <p14:creationId xmlns:p14="http://schemas.microsoft.com/office/powerpoint/2010/main" val="132926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Documenting the Service (2/2)</a:t>
            </a:r>
            <a:endParaRPr lang="zh-CN" altLang="en-US" sz="3200" dirty="0">
              <a:solidFill>
                <a:prstClr val="white"/>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106" y="1379765"/>
            <a:ext cx="8733788" cy="4557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26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WSDL 1.1 </a:t>
            </a:r>
            <a:r>
              <a:rPr lang="en-US" altLang="zh-CN" sz="3200" dirty="0" err="1">
                <a:solidFill>
                  <a:prstClr val="white"/>
                </a:solidFill>
              </a:rPr>
              <a:t>vs</a:t>
            </a:r>
            <a:r>
              <a:rPr lang="en-US" altLang="zh-CN" sz="3200" dirty="0">
                <a:solidFill>
                  <a:prstClr val="white"/>
                </a:solidFill>
              </a:rPr>
              <a:t> WSDL 2.0</a:t>
            </a:r>
            <a:endParaRPr lang="zh-CN" altLang="en-US" sz="3200" dirty="0">
              <a:solidFill>
                <a:prstClr val="white"/>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096" y="1068780"/>
            <a:ext cx="5065011" cy="5499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26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21" name="文本框 20"/>
          <p:cNvSpPr txBox="1"/>
          <p:nvPr/>
        </p:nvSpPr>
        <p:spPr>
          <a:xfrm>
            <a:off x="1983017" y="755957"/>
            <a:ext cx="8225963" cy="954300"/>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en-US" altLang="zh-CN" sz="1867" dirty="0">
                <a:solidFill>
                  <a:prstClr val="white"/>
                </a:solidFill>
              </a:rPr>
              <a:t>WSDL</a:t>
            </a:r>
            <a:r>
              <a:rPr lang="zh-CN" altLang="en-US" sz="1867" dirty="0">
                <a:solidFill>
                  <a:prstClr val="white"/>
                </a:solidFill>
              </a:rPr>
              <a:t>是一种</a:t>
            </a:r>
            <a:r>
              <a:rPr lang="en-US" altLang="zh-CN" sz="1867" dirty="0">
                <a:solidFill>
                  <a:prstClr val="white"/>
                </a:solidFill>
              </a:rPr>
              <a:t>XML</a:t>
            </a:r>
            <a:r>
              <a:rPr lang="zh-CN" altLang="en-US" sz="1867" dirty="0">
                <a:solidFill>
                  <a:prstClr val="white"/>
                </a:solidFill>
              </a:rPr>
              <a:t>格式，用于将网络服务描述为对包含面向文档或面向过程的信息的消息进行操作的一组端点。</a:t>
            </a:r>
            <a:endParaRPr lang="zh-CN" altLang="en-US" sz="1867" dirty="0">
              <a:solidFill>
                <a:prstClr val="white"/>
              </a:solidFill>
            </a:endParaRPr>
          </a:p>
        </p:txBody>
      </p:sp>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10" name="文本框 24"/>
          <p:cNvSpPr txBox="1"/>
          <p:nvPr/>
        </p:nvSpPr>
        <p:spPr>
          <a:xfrm>
            <a:off x="0" y="0"/>
            <a:ext cx="4405745" cy="584775"/>
          </a:xfrm>
          <a:prstGeom prst="rect">
            <a:avLst/>
          </a:prstGeom>
          <a:noFill/>
        </p:spPr>
        <p:txBody>
          <a:bodyPr wrap="square" rtlCol="0">
            <a:spAutoFit/>
          </a:bodyPr>
          <a:lstStyle/>
          <a:p>
            <a:pPr defTabSz="914210"/>
            <a:r>
              <a:rPr lang="en-US" altLang="zh-CN" sz="3200" dirty="0">
                <a:solidFill>
                  <a:prstClr val="white"/>
                </a:solidFill>
              </a:rPr>
              <a:t>Basic Concepts of WSDL</a:t>
            </a:r>
            <a:endParaRPr lang="zh-CN" altLang="en-US" sz="3200" dirty="0">
              <a:solidFill>
                <a:prstClr val="white"/>
              </a:solidFill>
            </a:endParaRPr>
          </a:p>
        </p:txBody>
      </p:sp>
      <p:sp>
        <p:nvSpPr>
          <p:cNvPr id="12" name="文本框 20"/>
          <p:cNvSpPr txBox="1"/>
          <p:nvPr/>
        </p:nvSpPr>
        <p:spPr>
          <a:xfrm>
            <a:off x="1983018" y="1840885"/>
            <a:ext cx="8225963" cy="1528945"/>
          </a:xfrm>
          <a:prstGeom prst="rect">
            <a:avLst/>
          </a:prstGeom>
          <a:noFill/>
        </p:spPr>
        <p:txBody>
          <a:bodyPr wrap="square" rtlCol="0">
            <a:spAutoFit/>
          </a:bodyPr>
          <a:lstStyle/>
          <a:p>
            <a:pPr defTabSz="914210"/>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包括</a:t>
            </a:r>
          </a:p>
          <a:p>
            <a:pPr marL="380990" indent="-380990" defTabSz="914210">
              <a:buFont typeface="Wingdings" pitchFamily="2" charset="2"/>
              <a:buChar char="l"/>
            </a:pPr>
            <a:r>
              <a:rPr lang="zh-CN" altLang="en-US" sz="1867" dirty="0">
                <a:solidFill>
                  <a:prstClr val="white"/>
                </a:solidFill>
              </a:rPr>
              <a:t>功能</a:t>
            </a:r>
          </a:p>
          <a:p>
            <a:pPr marL="380990" indent="-380990" defTabSz="914210">
              <a:buFont typeface="Wingdings" pitchFamily="2" charset="2"/>
              <a:buChar char="l"/>
            </a:pPr>
            <a:r>
              <a:rPr lang="zh-CN" altLang="en-US" sz="1867" dirty="0">
                <a:solidFill>
                  <a:prstClr val="white"/>
                </a:solidFill>
              </a:rPr>
              <a:t>留言</a:t>
            </a:r>
            <a:r>
              <a:rPr lang="zh-CN" altLang="en-US" sz="1867" dirty="0" smtClean="0">
                <a:solidFill>
                  <a:prstClr val="white"/>
                </a:solidFill>
              </a:rPr>
              <a:t>格式         如何</a:t>
            </a:r>
            <a:r>
              <a:rPr lang="zh-CN" altLang="en-US" sz="1867" dirty="0">
                <a:solidFill>
                  <a:prstClr val="white"/>
                </a:solidFill>
              </a:rPr>
              <a:t>解释消息中传递的数据类型</a:t>
            </a:r>
          </a:p>
          <a:p>
            <a:pPr marL="380990" indent="-380990" defTabSz="914210">
              <a:buFont typeface="Wingdings" pitchFamily="2" charset="2"/>
              <a:buChar char="l"/>
            </a:pPr>
            <a:r>
              <a:rPr lang="zh-CN" altLang="en-US" sz="1867" dirty="0">
                <a:solidFill>
                  <a:prstClr val="white"/>
                </a:solidFill>
              </a:rPr>
              <a:t>协议</a:t>
            </a:r>
            <a:r>
              <a:rPr lang="zh-CN" altLang="en-US" sz="1867" dirty="0" smtClean="0">
                <a:solidFill>
                  <a:prstClr val="white"/>
                </a:solidFill>
              </a:rPr>
              <a:t>绑定         如何</a:t>
            </a:r>
            <a:r>
              <a:rPr lang="zh-CN" altLang="en-US" sz="1867" dirty="0">
                <a:solidFill>
                  <a:prstClr val="white"/>
                </a:solidFill>
              </a:rPr>
              <a:t>将消息映射到具体的网络传输</a:t>
            </a:r>
            <a:endParaRPr lang="zh-CN" altLang="en-US" sz="1867" dirty="0">
              <a:solidFill>
                <a:prstClr val="white"/>
              </a:solidFill>
            </a:endParaRPr>
          </a:p>
        </p:txBody>
      </p:sp>
      <p:sp>
        <p:nvSpPr>
          <p:cNvPr id="13" name="文本框 20"/>
          <p:cNvSpPr txBox="1"/>
          <p:nvPr/>
        </p:nvSpPr>
        <p:spPr>
          <a:xfrm>
            <a:off x="1983012" y="3695356"/>
            <a:ext cx="8225963" cy="1241622"/>
          </a:xfrm>
          <a:prstGeom prst="rect">
            <a:avLst/>
          </a:prstGeom>
          <a:noFill/>
        </p:spPr>
        <p:txBody>
          <a:bodyPr wrap="square" rtlCol="0">
            <a:spAutoFit/>
          </a:bodyPr>
          <a:lstStyle/>
          <a:p>
            <a:pPr marL="380990" indent="-380990" defTabSz="914210">
              <a:buFont typeface="Wingdings" panose="05000000000000000000" pitchFamily="2" charset="2"/>
              <a:buChar char="n"/>
            </a:pPr>
            <a:r>
              <a:rPr lang="zh-CN" altLang="en-US" sz="1867" dirty="0" smtClean="0">
                <a:solidFill>
                  <a:prstClr val="white"/>
                </a:solidFill>
              </a:rPr>
              <a:t>回答了</a:t>
            </a:r>
            <a:endParaRPr lang="en-US" altLang="zh-CN" sz="1867" dirty="0" smtClean="0">
              <a:solidFill>
                <a:prstClr val="white"/>
              </a:solidFill>
            </a:endParaRPr>
          </a:p>
          <a:p>
            <a:pPr marL="380990" indent="-380990" defTabSz="914210">
              <a:buFont typeface="Wingdings" pitchFamily="2" charset="2"/>
              <a:buChar char="l"/>
            </a:pPr>
            <a:r>
              <a:rPr lang="zh-CN" altLang="en-US" sz="1867" dirty="0" smtClean="0">
                <a:solidFill>
                  <a:prstClr val="white"/>
                </a:solidFill>
              </a:rPr>
              <a:t>有</a:t>
            </a:r>
            <a:r>
              <a:rPr lang="zh-CN" altLang="en-US" sz="1867" dirty="0">
                <a:solidFill>
                  <a:prstClr val="white"/>
                </a:solidFill>
              </a:rPr>
              <a:t>什么服务？</a:t>
            </a:r>
          </a:p>
          <a:p>
            <a:pPr marL="380990" indent="-380990" defTabSz="914210">
              <a:buFont typeface="Wingdings" pitchFamily="2" charset="2"/>
              <a:buChar char="l"/>
            </a:pPr>
            <a:r>
              <a:rPr lang="zh-CN" altLang="en-US" sz="1867" dirty="0">
                <a:solidFill>
                  <a:prstClr val="white"/>
                </a:solidFill>
              </a:rPr>
              <a:t>它在哪里居住？</a:t>
            </a:r>
          </a:p>
          <a:p>
            <a:pPr marL="380990" indent="-380990" defTabSz="914210">
              <a:buFont typeface="Wingdings" pitchFamily="2" charset="2"/>
              <a:buChar char="l"/>
            </a:pPr>
            <a:r>
              <a:rPr lang="zh-CN" altLang="en-US" sz="1867" dirty="0">
                <a:solidFill>
                  <a:prstClr val="white"/>
                </a:solidFill>
              </a:rPr>
              <a:t>怎么可以调用</a:t>
            </a:r>
            <a:endParaRPr lang="zh-CN" altLang="en-US" sz="1867" dirty="0">
              <a:solidFill>
                <a:prstClr val="white"/>
              </a:solidFill>
            </a:endParaRPr>
          </a:p>
        </p:txBody>
      </p:sp>
      <p:sp>
        <p:nvSpPr>
          <p:cNvPr id="7" name="文本框 20"/>
          <p:cNvSpPr txBox="1"/>
          <p:nvPr/>
        </p:nvSpPr>
        <p:spPr>
          <a:xfrm>
            <a:off x="2058216" y="5070369"/>
            <a:ext cx="6436241" cy="666977"/>
          </a:xfrm>
          <a:prstGeom prst="rect">
            <a:avLst/>
          </a:prstGeom>
          <a:noFill/>
        </p:spPr>
        <p:txBody>
          <a:bodyPr wrap="square" rtlCol="0">
            <a:spAutoFit/>
          </a:bodyPr>
          <a:lstStyle/>
          <a:p>
            <a:pPr defTabSz="914210"/>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通常与</a:t>
            </a:r>
            <a:r>
              <a:rPr lang="en-US" altLang="zh-CN" sz="1867" dirty="0">
                <a:solidFill>
                  <a:prstClr val="white"/>
                </a:solidFill>
              </a:rPr>
              <a:t>SOAP</a:t>
            </a:r>
            <a:r>
              <a:rPr lang="zh-CN" altLang="en-US" sz="1867" dirty="0">
                <a:solidFill>
                  <a:prstClr val="white"/>
                </a:solidFill>
              </a:rPr>
              <a:t>和</a:t>
            </a:r>
            <a:r>
              <a:rPr lang="en-US" altLang="zh-CN" sz="1867" dirty="0" smtClean="0">
                <a:solidFill>
                  <a:prstClr val="white"/>
                </a:solidFill>
              </a:rPr>
              <a:t>XML</a:t>
            </a:r>
            <a:r>
              <a:rPr lang="zh-CN" altLang="en-US" sz="1867" dirty="0" smtClean="0">
                <a:solidFill>
                  <a:prstClr val="white"/>
                </a:solidFill>
              </a:rPr>
              <a:t>  </a:t>
            </a:r>
            <a:r>
              <a:rPr lang="en-US" altLang="zh-CN" sz="1867" dirty="0" smtClean="0">
                <a:solidFill>
                  <a:prstClr val="white"/>
                </a:solidFill>
              </a:rPr>
              <a:t>schema</a:t>
            </a:r>
            <a:r>
              <a:rPr lang="zh-CN" altLang="en-US" sz="1867" dirty="0" smtClean="0">
                <a:solidFill>
                  <a:prstClr val="white"/>
                </a:solidFill>
              </a:rPr>
              <a:t>结合</a:t>
            </a:r>
            <a:r>
              <a:rPr lang="zh-CN" altLang="en-US" sz="1867" dirty="0">
                <a:solidFill>
                  <a:prstClr val="white"/>
                </a:solidFill>
              </a:rPr>
              <a:t>使用</a:t>
            </a:r>
            <a:endParaRPr lang="zh-CN" altLang="en-US" sz="1867" dirty="0">
              <a:solidFill>
                <a:prstClr val="white"/>
              </a:solidFill>
            </a:endParaRPr>
          </a:p>
        </p:txBody>
      </p:sp>
    </p:spTree>
    <p:extLst>
      <p:ext uri="{BB962C8B-B14F-4D97-AF65-F5344CB8AC3E}">
        <p14:creationId xmlns:p14="http://schemas.microsoft.com/office/powerpoint/2010/main" val="233463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0" y="0"/>
            <a:ext cx="4132613" cy="584775"/>
          </a:xfrm>
          <a:prstGeom prst="rect">
            <a:avLst/>
          </a:prstGeom>
          <a:noFill/>
        </p:spPr>
        <p:txBody>
          <a:bodyPr wrap="square" rtlCol="0">
            <a:spAutoFit/>
          </a:bodyPr>
          <a:lstStyle/>
          <a:p>
            <a:pPr defTabSz="914210"/>
            <a:r>
              <a:rPr lang="en-US" altLang="zh-CN" sz="3200" dirty="0">
                <a:solidFill>
                  <a:prstClr val="white"/>
                </a:solidFill>
              </a:rPr>
              <a:t>The History of WSDL</a:t>
            </a:r>
            <a:endParaRPr lang="zh-CN" altLang="en-US" sz="3200" dirty="0">
              <a:solidFill>
                <a:prstClr val="white"/>
              </a:solidFill>
            </a:endParaRPr>
          </a:p>
        </p:txBody>
      </p:sp>
      <p:sp>
        <p:nvSpPr>
          <p:cNvPr id="8" name="文本框 20"/>
          <p:cNvSpPr txBox="1"/>
          <p:nvPr/>
        </p:nvSpPr>
        <p:spPr>
          <a:xfrm>
            <a:off x="1983016" y="1209356"/>
            <a:ext cx="8225963" cy="1241622"/>
          </a:xfrm>
          <a:prstGeom prst="rect">
            <a:avLst/>
          </a:prstGeom>
          <a:noFill/>
        </p:spPr>
        <p:txBody>
          <a:bodyPr wrap="square" rtlCol="0">
            <a:spAutoFit/>
          </a:bodyPr>
          <a:lstStyle/>
          <a:p>
            <a:pPr marL="380990" indent="-380990" defTabSz="914210">
              <a:buFont typeface="Wingdings" panose="05000000000000000000" pitchFamily="2" charset="2"/>
              <a:buChar char="n"/>
            </a:pPr>
            <a:r>
              <a:rPr lang="en-US" altLang="zh-CN" sz="1867" dirty="0">
                <a:solidFill>
                  <a:prstClr val="white"/>
                </a:solidFill>
              </a:rPr>
              <a:t>WSDL 1.0</a:t>
            </a:r>
            <a:r>
              <a:rPr lang="zh-CN" altLang="en-US" sz="1867" dirty="0">
                <a:solidFill>
                  <a:prstClr val="white"/>
                </a:solidFill>
              </a:rPr>
              <a:t>（</a:t>
            </a:r>
            <a:r>
              <a:rPr lang="en-US" altLang="zh-CN" sz="1867" dirty="0">
                <a:solidFill>
                  <a:prstClr val="white"/>
                </a:solidFill>
              </a:rPr>
              <a:t>2000</a:t>
            </a:r>
            <a:r>
              <a:rPr lang="zh-CN" altLang="en-US" sz="1867" dirty="0">
                <a:solidFill>
                  <a:prstClr val="white"/>
                </a:solidFill>
              </a:rPr>
              <a:t>年</a:t>
            </a:r>
            <a:r>
              <a:rPr lang="en-US" altLang="zh-CN" sz="1867" dirty="0">
                <a:solidFill>
                  <a:prstClr val="white"/>
                </a:solidFill>
              </a:rPr>
              <a:t>9</a:t>
            </a:r>
            <a:r>
              <a:rPr lang="zh-CN" altLang="en-US" sz="1867" dirty="0">
                <a:solidFill>
                  <a:prstClr val="white"/>
                </a:solidFill>
              </a:rPr>
              <a:t>月）由</a:t>
            </a:r>
            <a:r>
              <a:rPr lang="en-US" altLang="zh-CN" sz="1867" dirty="0">
                <a:solidFill>
                  <a:prstClr val="white"/>
                </a:solidFill>
              </a:rPr>
              <a:t>IBM</a:t>
            </a:r>
            <a:r>
              <a:rPr lang="zh-CN" altLang="en-US" sz="1867" dirty="0">
                <a:solidFill>
                  <a:prstClr val="white"/>
                </a:solidFill>
              </a:rPr>
              <a:t>，</a:t>
            </a:r>
            <a:r>
              <a:rPr lang="en-US" altLang="zh-CN" sz="1867" dirty="0">
                <a:solidFill>
                  <a:prstClr val="white"/>
                </a:solidFill>
              </a:rPr>
              <a:t>Microsoft</a:t>
            </a:r>
            <a:r>
              <a:rPr lang="zh-CN" altLang="en-US" sz="1867" dirty="0">
                <a:solidFill>
                  <a:prstClr val="white"/>
                </a:solidFill>
              </a:rPr>
              <a:t>和</a:t>
            </a:r>
            <a:r>
              <a:rPr lang="en-US" altLang="zh-CN" sz="1867" dirty="0" err="1">
                <a:solidFill>
                  <a:prstClr val="white"/>
                </a:solidFill>
              </a:rPr>
              <a:t>Ariba</a:t>
            </a:r>
            <a:r>
              <a:rPr lang="zh-CN" altLang="en-US" sz="1867" dirty="0">
                <a:solidFill>
                  <a:prstClr val="white"/>
                </a:solidFill>
              </a:rPr>
              <a:t>开发，用于描述</a:t>
            </a:r>
            <a:r>
              <a:rPr lang="en-US" altLang="zh-CN" sz="1867" dirty="0">
                <a:solidFill>
                  <a:prstClr val="white"/>
                </a:solidFill>
              </a:rPr>
              <a:t>Web</a:t>
            </a:r>
            <a:r>
              <a:rPr lang="zh-CN" altLang="en-US" sz="1867" dirty="0">
                <a:solidFill>
                  <a:prstClr val="white"/>
                </a:solidFill>
              </a:rPr>
              <a:t>服务的</a:t>
            </a:r>
            <a:r>
              <a:rPr lang="en-US" altLang="zh-CN" sz="1867" dirty="0">
                <a:solidFill>
                  <a:prstClr val="white"/>
                </a:solidFill>
              </a:rPr>
              <a:t>SOAP</a:t>
            </a:r>
            <a:r>
              <a:rPr lang="zh-CN" altLang="en-US" sz="1867" dirty="0">
                <a:solidFill>
                  <a:prstClr val="white"/>
                </a:solidFill>
              </a:rPr>
              <a:t>工具包</a:t>
            </a:r>
          </a:p>
          <a:p>
            <a:pPr marL="380990" indent="-380990" defTabSz="914210">
              <a:buFont typeface="Wingdings" panose="05000000000000000000" pitchFamily="2" charset="2"/>
              <a:buChar char="n"/>
            </a:pPr>
            <a:r>
              <a:rPr lang="zh-CN" altLang="en-US" sz="1867" dirty="0">
                <a:solidFill>
                  <a:prstClr val="white"/>
                </a:solidFill>
              </a:rPr>
              <a:t>它是通过组合两种服务描述语言构建的：来自</a:t>
            </a:r>
            <a:r>
              <a:rPr lang="en-US" altLang="zh-CN" sz="1867" dirty="0">
                <a:solidFill>
                  <a:prstClr val="white"/>
                </a:solidFill>
              </a:rPr>
              <a:t>IBM</a:t>
            </a:r>
            <a:r>
              <a:rPr lang="zh-CN" altLang="en-US" sz="1867" dirty="0">
                <a:solidFill>
                  <a:prstClr val="white"/>
                </a:solidFill>
              </a:rPr>
              <a:t>的</a:t>
            </a:r>
            <a:r>
              <a:rPr lang="en-US" altLang="zh-CN" sz="1867" dirty="0">
                <a:solidFill>
                  <a:prstClr val="white"/>
                </a:solidFill>
              </a:rPr>
              <a:t>NASSL</a:t>
            </a:r>
            <a:r>
              <a:rPr lang="zh-CN" altLang="en-US" sz="1867" dirty="0">
                <a:solidFill>
                  <a:prstClr val="white"/>
                </a:solidFill>
              </a:rPr>
              <a:t>（网络应用服务规范语言）和来自</a:t>
            </a:r>
            <a:r>
              <a:rPr lang="en-US" altLang="zh-CN" sz="1867" dirty="0">
                <a:solidFill>
                  <a:prstClr val="white"/>
                </a:solidFill>
              </a:rPr>
              <a:t>Microsoft</a:t>
            </a:r>
            <a:r>
              <a:rPr lang="zh-CN" altLang="en-US" sz="1867" dirty="0">
                <a:solidFill>
                  <a:prstClr val="white"/>
                </a:solidFill>
              </a:rPr>
              <a:t>的</a:t>
            </a:r>
            <a:r>
              <a:rPr lang="en-US" altLang="zh-CN" sz="1867" dirty="0">
                <a:solidFill>
                  <a:prstClr val="white"/>
                </a:solidFill>
              </a:rPr>
              <a:t>SDL</a:t>
            </a:r>
            <a:r>
              <a:rPr lang="zh-CN" altLang="en-US" sz="1867" dirty="0">
                <a:solidFill>
                  <a:prstClr val="white"/>
                </a:solidFill>
              </a:rPr>
              <a:t>（服务描述语言）</a:t>
            </a:r>
            <a:endParaRPr lang="en-US" altLang="zh-CN" sz="1867" dirty="0">
              <a:solidFill>
                <a:prstClr val="white"/>
              </a:solidFill>
            </a:endParaRPr>
          </a:p>
        </p:txBody>
      </p:sp>
      <p:sp>
        <p:nvSpPr>
          <p:cNvPr id="12" name="文本框 20"/>
          <p:cNvSpPr txBox="1"/>
          <p:nvPr/>
        </p:nvSpPr>
        <p:spPr>
          <a:xfrm>
            <a:off x="1983015" y="2491265"/>
            <a:ext cx="8225963" cy="666977"/>
          </a:xfrm>
          <a:prstGeom prst="rect">
            <a:avLst/>
          </a:prstGeom>
          <a:noFill/>
        </p:spPr>
        <p:txBody>
          <a:bodyPr wrap="square" rtlCol="0">
            <a:spAutoFit/>
          </a:bodyPr>
          <a:lstStyle/>
          <a:p>
            <a:pPr defTabSz="914210"/>
            <a:endParaRPr lang="zh-CN" altLang="en-US" sz="1867" dirty="0">
              <a:solidFill>
                <a:prstClr val="white"/>
              </a:solidFill>
            </a:endParaRPr>
          </a:p>
          <a:p>
            <a:pPr marL="380990" indent="-380990" defTabSz="914210">
              <a:buFont typeface="Wingdings" panose="05000000000000000000" pitchFamily="2" charset="2"/>
              <a:buChar char="n"/>
            </a:pPr>
            <a:r>
              <a:rPr lang="en-US" altLang="zh-CN" sz="1867" dirty="0">
                <a:solidFill>
                  <a:prstClr val="white"/>
                </a:solidFill>
              </a:rPr>
              <a:t>WSDL 1.1</a:t>
            </a:r>
            <a:r>
              <a:rPr lang="zh-CN" altLang="en-US" sz="1867" dirty="0">
                <a:solidFill>
                  <a:prstClr val="white"/>
                </a:solidFill>
              </a:rPr>
              <a:t>（</a:t>
            </a:r>
            <a:r>
              <a:rPr lang="en-US" altLang="zh-CN" sz="1867" dirty="0">
                <a:solidFill>
                  <a:prstClr val="white"/>
                </a:solidFill>
              </a:rPr>
              <a:t>2001</a:t>
            </a:r>
            <a:r>
              <a:rPr lang="zh-CN" altLang="en-US" sz="1867" dirty="0">
                <a:solidFill>
                  <a:prstClr val="white"/>
                </a:solidFill>
              </a:rPr>
              <a:t>年</a:t>
            </a:r>
            <a:r>
              <a:rPr lang="en-US" altLang="zh-CN" sz="1867" dirty="0">
                <a:solidFill>
                  <a:prstClr val="white"/>
                </a:solidFill>
              </a:rPr>
              <a:t>3</a:t>
            </a:r>
            <a:r>
              <a:rPr lang="zh-CN" altLang="en-US" sz="1867" dirty="0">
                <a:solidFill>
                  <a:prstClr val="white"/>
                </a:solidFill>
              </a:rPr>
              <a:t>月）是</a:t>
            </a:r>
            <a:r>
              <a:rPr lang="en-US" altLang="zh-CN" sz="1867" dirty="0">
                <a:solidFill>
                  <a:prstClr val="white"/>
                </a:solidFill>
              </a:rPr>
              <a:t>WSDL 1.0</a:t>
            </a:r>
            <a:r>
              <a:rPr lang="zh-CN" altLang="en-US" sz="1867" dirty="0">
                <a:solidFill>
                  <a:prstClr val="white"/>
                </a:solidFill>
              </a:rPr>
              <a:t>的形式化。 （无重大</a:t>
            </a:r>
            <a:r>
              <a:rPr lang="zh-CN" altLang="en-US" sz="1867" dirty="0" smtClean="0">
                <a:solidFill>
                  <a:prstClr val="white"/>
                </a:solidFill>
              </a:rPr>
              <a:t>变更</a:t>
            </a:r>
            <a:r>
              <a:rPr lang="zh-CN" altLang="en-US" sz="1867" dirty="0">
                <a:solidFill>
                  <a:prstClr val="white"/>
                </a:solidFill>
              </a:rPr>
              <a:t>）</a:t>
            </a:r>
            <a:endParaRPr lang="zh-CN" altLang="en-US" sz="1867" dirty="0">
              <a:solidFill>
                <a:prstClr val="white"/>
              </a:solidFill>
            </a:endParaRPr>
          </a:p>
        </p:txBody>
      </p:sp>
      <p:sp>
        <p:nvSpPr>
          <p:cNvPr id="13" name="文本框 20"/>
          <p:cNvSpPr txBox="1"/>
          <p:nvPr/>
        </p:nvSpPr>
        <p:spPr>
          <a:xfrm>
            <a:off x="1983018" y="3276443"/>
            <a:ext cx="8225963" cy="1528945"/>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en-US" altLang="zh-CN" sz="1867" dirty="0">
                <a:solidFill>
                  <a:prstClr val="white"/>
                </a:solidFill>
              </a:rPr>
              <a:t>WSDL 1.2</a:t>
            </a:r>
            <a:r>
              <a:rPr lang="zh-CN" altLang="en-US" sz="1867" dirty="0">
                <a:solidFill>
                  <a:prstClr val="white"/>
                </a:solidFill>
              </a:rPr>
              <a:t>（</a:t>
            </a:r>
            <a:r>
              <a:rPr lang="en-US" altLang="zh-CN" sz="1867" dirty="0">
                <a:solidFill>
                  <a:prstClr val="white"/>
                </a:solidFill>
              </a:rPr>
              <a:t>2003</a:t>
            </a:r>
            <a:r>
              <a:rPr lang="zh-CN" altLang="en-US" sz="1867" dirty="0">
                <a:solidFill>
                  <a:prstClr val="white"/>
                </a:solidFill>
              </a:rPr>
              <a:t>年</a:t>
            </a:r>
            <a:r>
              <a:rPr lang="en-US" altLang="zh-CN" sz="1867" dirty="0">
                <a:solidFill>
                  <a:prstClr val="white"/>
                </a:solidFill>
              </a:rPr>
              <a:t>6</a:t>
            </a:r>
            <a:r>
              <a:rPr lang="zh-CN" altLang="en-US" sz="1867" dirty="0">
                <a:solidFill>
                  <a:prstClr val="white"/>
                </a:solidFill>
              </a:rPr>
              <a:t>月）是</a:t>
            </a:r>
            <a:r>
              <a:rPr lang="en-US" altLang="zh-CN" sz="1867" dirty="0">
                <a:solidFill>
                  <a:prstClr val="white"/>
                </a:solidFill>
              </a:rPr>
              <a:t>W3C</a:t>
            </a:r>
            <a:r>
              <a:rPr lang="zh-CN" altLang="en-US" sz="1867" dirty="0">
                <a:solidFill>
                  <a:prstClr val="white"/>
                </a:solidFill>
              </a:rPr>
              <a:t>的工作草案</a:t>
            </a:r>
          </a:p>
          <a:p>
            <a:pPr marL="380990" indent="-380990" defTabSz="914210">
              <a:buFont typeface="Wingdings" panose="05000000000000000000" pitchFamily="2" charset="2"/>
              <a:buChar char="n"/>
            </a:pPr>
            <a:r>
              <a:rPr lang="en-US" altLang="zh-CN" sz="1867" dirty="0">
                <a:solidFill>
                  <a:prstClr val="white"/>
                </a:solidFill>
              </a:rPr>
              <a:t>WSDL 1.2</a:t>
            </a:r>
            <a:r>
              <a:rPr lang="zh-CN" altLang="en-US" sz="1867" dirty="0">
                <a:solidFill>
                  <a:prstClr val="white"/>
                </a:solidFill>
              </a:rPr>
              <a:t>对于开发人员来说更容易，更灵活</a:t>
            </a:r>
          </a:p>
          <a:p>
            <a:pPr marL="380990" indent="-380990" defTabSz="914210">
              <a:buFont typeface="Wingdings" panose="05000000000000000000" pitchFamily="2" charset="2"/>
              <a:buChar char="n"/>
            </a:pPr>
            <a:r>
              <a:rPr lang="en-US" altLang="zh-CN" sz="1867" dirty="0">
                <a:solidFill>
                  <a:prstClr val="white"/>
                </a:solidFill>
              </a:rPr>
              <a:t>WSDL 1.2</a:t>
            </a:r>
            <a:r>
              <a:rPr lang="zh-CN" altLang="en-US" sz="1867" dirty="0">
                <a:solidFill>
                  <a:prstClr val="white"/>
                </a:solidFill>
              </a:rPr>
              <a:t>尝试删除不可互操作的功能，并且更好地定义了</a:t>
            </a:r>
            <a:r>
              <a:rPr lang="en-US" altLang="zh-CN" sz="1867" dirty="0">
                <a:solidFill>
                  <a:prstClr val="white"/>
                </a:solidFill>
              </a:rPr>
              <a:t>HTTP 1.1</a:t>
            </a:r>
            <a:r>
              <a:rPr lang="zh-CN" altLang="en-US" sz="1867" dirty="0">
                <a:solidFill>
                  <a:prstClr val="white"/>
                </a:solidFill>
              </a:rPr>
              <a:t>绑定</a:t>
            </a:r>
          </a:p>
          <a:p>
            <a:pPr marL="380990" indent="-380990" defTabSz="914210">
              <a:buFont typeface="Wingdings" panose="05000000000000000000" pitchFamily="2" charset="2"/>
              <a:buChar char="n"/>
            </a:pPr>
            <a:r>
              <a:rPr lang="zh-CN" altLang="en-US" sz="1867" dirty="0">
                <a:solidFill>
                  <a:prstClr val="white"/>
                </a:solidFill>
              </a:rPr>
              <a:t>大多数</a:t>
            </a:r>
            <a:r>
              <a:rPr lang="en-US" altLang="zh-CN" sz="1867" dirty="0">
                <a:solidFill>
                  <a:prstClr val="white"/>
                </a:solidFill>
              </a:rPr>
              <a:t>SOAP</a:t>
            </a:r>
            <a:r>
              <a:rPr lang="zh-CN" altLang="en-US" sz="1867" dirty="0">
                <a:solidFill>
                  <a:prstClr val="white"/>
                </a:solidFill>
              </a:rPr>
              <a:t>服务器</a:t>
            </a:r>
            <a:r>
              <a:rPr lang="en-US" altLang="zh-CN" sz="1867" dirty="0">
                <a:solidFill>
                  <a:prstClr val="white"/>
                </a:solidFill>
              </a:rPr>
              <a:t>/</a:t>
            </a:r>
            <a:r>
              <a:rPr lang="zh-CN" altLang="en-US" sz="1867" dirty="0">
                <a:solidFill>
                  <a:prstClr val="white"/>
                </a:solidFill>
              </a:rPr>
              <a:t>供应商都不支持</a:t>
            </a:r>
            <a:r>
              <a:rPr lang="en-US" altLang="zh-CN" sz="1867" dirty="0">
                <a:solidFill>
                  <a:prstClr val="white"/>
                </a:solidFill>
              </a:rPr>
              <a:t>WSDL 1.2”</a:t>
            </a:r>
            <a:endParaRPr lang="zh-CN" altLang="en-US" sz="1867" dirty="0">
              <a:solidFill>
                <a:prstClr val="white"/>
              </a:solidFill>
            </a:endParaRPr>
          </a:p>
        </p:txBody>
      </p:sp>
      <p:sp>
        <p:nvSpPr>
          <p:cNvPr id="10" name="文本框 20"/>
          <p:cNvSpPr txBox="1"/>
          <p:nvPr/>
        </p:nvSpPr>
        <p:spPr>
          <a:xfrm>
            <a:off x="1983014" y="5113732"/>
            <a:ext cx="8225963" cy="666977"/>
          </a:xfrm>
          <a:prstGeom prst="rect">
            <a:avLst/>
          </a:prstGeom>
          <a:noFill/>
        </p:spPr>
        <p:txBody>
          <a:bodyPr wrap="square" rtlCol="0">
            <a:spAutoFit/>
          </a:bodyPr>
          <a:lstStyle/>
          <a:p>
            <a:pPr defTabSz="914210"/>
            <a:endParaRPr lang="en-US" altLang="zh-CN" sz="1867" dirty="0">
              <a:solidFill>
                <a:prstClr val="white"/>
              </a:solidFill>
            </a:endParaRPr>
          </a:p>
          <a:p>
            <a:pPr marL="380990" indent="-380990" defTabSz="914210">
              <a:buFont typeface="Wingdings" panose="05000000000000000000" pitchFamily="2" charset="2"/>
              <a:buChar char="n"/>
            </a:pPr>
            <a:r>
              <a:rPr lang="en-US" altLang="zh-CN" sz="1867" dirty="0">
                <a:solidFill>
                  <a:prstClr val="white"/>
                </a:solidFill>
              </a:rPr>
              <a:t>WSDL 2.0</a:t>
            </a:r>
            <a:r>
              <a:rPr lang="zh-CN" altLang="en-US" sz="1867" dirty="0">
                <a:solidFill>
                  <a:prstClr val="white"/>
                </a:solidFill>
              </a:rPr>
              <a:t>（</a:t>
            </a:r>
            <a:r>
              <a:rPr lang="en-US" altLang="zh-CN" sz="1867" dirty="0">
                <a:solidFill>
                  <a:prstClr val="white"/>
                </a:solidFill>
              </a:rPr>
              <a:t>2007</a:t>
            </a:r>
            <a:r>
              <a:rPr lang="zh-CN" altLang="en-US" sz="1867" dirty="0">
                <a:solidFill>
                  <a:prstClr val="white"/>
                </a:solidFill>
              </a:rPr>
              <a:t>年</a:t>
            </a:r>
            <a:r>
              <a:rPr lang="en-US" altLang="zh-CN" sz="1867" dirty="0">
                <a:solidFill>
                  <a:prstClr val="white"/>
                </a:solidFill>
              </a:rPr>
              <a:t>6</a:t>
            </a:r>
            <a:r>
              <a:rPr lang="zh-CN" altLang="en-US" sz="1867" dirty="0">
                <a:solidFill>
                  <a:prstClr val="white"/>
                </a:solidFill>
              </a:rPr>
              <a:t>月）成为</a:t>
            </a:r>
            <a:r>
              <a:rPr lang="en-US" altLang="zh-CN" sz="1867" dirty="0">
                <a:solidFill>
                  <a:prstClr val="white"/>
                </a:solidFill>
              </a:rPr>
              <a:t>W3C</a:t>
            </a:r>
            <a:r>
              <a:rPr lang="zh-CN" altLang="en-US" sz="1867" dirty="0">
                <a:solidFill>
                  <a:prstClr val="white"/>
                </a:solidFill>
              </a:rPr>
              <a:t>的推荐。它从</a:t>
            </a:r>
            <a:r>
              <a:rPr lang="en-US" altLang="zh-CN" sz="1867" dirty="0">
                <a:solidFill>
                  <a:prstClr val="white"/>
                </a:solidFill>
              </a:rPr>
              <a:t>WSDL 1.2</a:t>
            </a:r>
            <a:r>
              <a:rPr lang="zh-CN" altLang="en-US" sz="1867" dirty="0">
                <a:solidFill>
                  <a:prstClr val="white"/>
                </a:solidFill>
              </a:rPr>
              <a:t>重命名</a:t>
            </a:r>
            <a:endParaRPr lang="zh-CN" altLang="en-US" sz="1867" dirty="0">
              <a:solidFill>
                <a:prstClr val="white"/>
              </a:solidFill>
            </a:endParaRPr>
          </a:p>
        </p:txBody>
      </p:sp>
    </p:spTree>
    <p:extLst>
      <p:ext uri="{BB962C8B-B14F-4D97-AF65-F5344CB8AC3E}">
        <p14:creationId xmlns:p14="http://schemas.microsoft.com/office/powerpoint/2010/main" val="1009684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7825840" cy="584775"/>
          </a:xfrm>
          <a:prstGeom prst="rect">
            <a:avLst/>
          </a:prstGeom>
          <a:noFill/>
        </p:spPr>
        <p:txBody>
          <a:bodyPr wrap="square" rtlCol="0">
            <a:spAutoFit/>
          </a:bodyPr>
          <a:lstStyle/>
          <a:p>
            <a:pPr defTabSz="914210"/>
            <a:r>
              <a:rPr lang="en-US" altLang="zh-CN" sz="3200" dirty="0">
                <a:solidFill>
                  <a:prstClr val="white"/>
                </a:solidFill>
              </a:rPr>
              <a:t>Defining a WSDL 2.0 Target Namespace (1/3)</a:t>
            </a:r>
            <a:endParaRPr lang="zh-CN" altLang="en-US" sz="3200" dirty="0">
              <a:solidFill>
                <a:prstClr val="white"/>
              </a:solidFill>
            </a:endParaRPr>
          </a:p>
        </p:txBody>
      </p:sp>
      <p:sp>
        <p:nvSpPr>
          <p:cNvPr id="13" name="文本框 20"/>
          <p:cNvSpPr txBox="1"/>
          <p:nvPr/>
        </p:nvSpPr>
        <p:spPr>
          <a:xfrm>
            <a:off x="1983013" y="1247926"/>
            <a:ext cx="8225963" cy="954300"/>
          </a:xfrm>
          <a:prstGeom prst="rect">
            <a:avLst/>
          </a:prstGeom>
          <a:noFill/>
        </p:spPr>
        <p:txBody>
          <a:bodyPr wrap="square" rtlCol="0">
            <a:spAutoFit/>
          </a:bodyPr>
          <a:lstStyle/>
          <a:p>
            <a:pPr defTabSz="914210"/>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类似于</a:t>
            </a:r>
            <a:r>
              <a:rPr lang="en-US" altLang="zh-CN" sz="1867" dirty="0">
                <a:solidFill>
                  <a:prstClr val="white"/>
                </a:solidFill>
              </a:rPr>
              <a:t>XML Schema</a:t>
            </a:r>
            <a:r>
              <a:rPr lang="zh-CN" altLang="en-US" sz="1867" dirty="0">
                <a:solidFill>
                  <a:prstClr val="white"/>
                </a:solidFill>
              </a:rPr>
              <a:t>目标命名空间，我们可以决定</a:t>
            </a:r>
            <a:r>
              <a:rPr lang="en-US" altLang="zh-CN" sz="1867" dirty="0">
                <a:solidFill>
                  <a:prstClr val="white"/>
                </a:solidFill>
              </a:rPr>
              <a:t>WSDL 2.0</a:t>
            </a:r>
            <a:r>
              <a:rPr lang="zh-CN" altLang="en-US" sz="1867" dirty="0">
                <a:solidFill>
                  <a:prstClr val="white"/>
                </a:solidFill>
              </a:rPr>
              <a:t>文档的目标</a:t>
            </a:r>
            <a:r>
              <a:rPr lang="zh-CN" altLang="en-US" sz="1867" dirty="0" smtClean="0">
                <a:solidFill>
                  <a:prstClr val="white"/>
                </a:solidFill>
              </a:rPr>
              <a:t>命名空间</a:t>
            </a:r>
            <a:r>
              <a:rPr lang="en-US" altLang="zh-CN" sz="1867" dirty="0">
                <a:solidFill>
                  <a:prstClr val="white"/>
                </a:solidFill>
              </a:rPr>
              <a:t>URI</a:t>
            </a:r>
            <a:r>
              <a:rPr lang="zh-CN" altLang="en-US" sz="1867" dirty="0">
                <a:solidFill>
                  <a:prstClr val="white"/>
                </a:solidFill>
              </a:rPr>
              <a:t>。</a:t>
            </a:r>
            <a:endParaRPr lang="zh-CN" altLang="en-US" sz="1867" dirty="0">
              <a:solidFill>
                <a:prstClr val="white"/>
              </a:solidFill>
            </a:endParaRPr>
          </a:p>
        </p:txBody>
      </p:sp>
      <p:sp>
        <p:nvSpPr>
          <p:cNvPr id="10" name="文本框 20"/>
          <p:cNvSpPr txBox="1"/>
          <p:nvPr/>
        </p:nvSpPr>
        <p:spPr>
          <a:xfrm>
            <a:off x="1983014" y="2199902"/>
            <a:ext cx="8225963" cy="1241622"/>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我们定义此文档的接口，绑定和服务名称将与</a:t>
            </a:r>
            <a:r>
              <a:rPr lang="en-US" altLang="zh-CN" sz="1867" dirty="0">
                <a:solidFill>
                  <a:prstClr val="white"/>
                </a:solidFill>
              </a:rPr>
              <a:t>WSDL 2.0</a:t>
            </a:r>
            <a:r>
              <a:rPr lang="zh-CN" altLang="en-US" sz="1867" dirty="0">
                <a:solidFill>
                  <a:prstClr val="white"/>
                </a:solidFill>
              </a:rPr>
              <a:t>目标命名空间相关联，因此将与其他命名空间中的类似名称区分开来。</a:t>
            </a:r>
          </a:p>
          <a:p>
            <a:pPr marL="380990" indent="-380990" defTabSz="914210">
              <a:buFont typeface="Wingdings" panose="05000000000000000000" pitchFamily="2" charset="2"/>
              <a:buChar char="n"/>
            </a:pPr>
            <a:r>
              <a:rPr lang="zh-CN" altLang="en-US" sz="1867" dirty="0">
                <a:solidFill>
                  <a:prstClr val="white"/>
                </a:solidFill>
              </a:rPr>
              <a:t>如果使用</a:t>
            </a:r>
            <a:r>
              <a:rPr lang="en-US" altLang="zh-CN" sz="1867" dirty="0">
                <a:solidFill>
                  <a:prstClr val="white"/>
                </a:solidFill>
              </a:rPr>
              <a:t>WSDL 2.0</a:t>
            </a:r>
            <a:r>
              <a:rPr lang="zh-CN" altLang="en-US" sz="1867" dirty="0">
                <a:solidFill>
                  <a:prstClr val="white"/>
                </a:solidFill>
              </a:rPr>
              <a:t>的导入或接口继承机制，这将变得很重要</a:t>
            </a:r>
            <a:endParaRPr lang="zh-CN" altLang="en-US" sz="1867" dirty="0">
              <a:solidFill>
                <a:prstClr val="white"/>
              </a:solidFill>
            </a:endParaRPr>
          </a:p>
        </p:txBody>
      </p:sp>
      <p:sp>
        <p:nvSpPr>
          <p:cNvPr id="14" name="文本框 20"/>
          <p:cNvSpPr txBox="1"/>
          <p:nvPr/>
        </p:nvSpPr>
        <p:spPr>
          <a:xfrm>
            <a:off x="1983018" y="3750283"/>
            <a:ext cx="8225963" cy="1528945"/>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en-US" altLang="zh-CN" sz="1867" dirty="0">
                <a:solidFill>
                  <a:prstClr val="white"/>
                </a:solidFill>
              </a:rPr>
              <a:t>WSDL 2.0</a:t>
            </a:r>
            <a:r>
              <a:rPr lang="zh-CN" altLang="en-US" sz="1867" dirty="0">
                <a:solidFill>
                  <a:prstClr val="white"/>
                </a:solidFill>
              </a:rPr>
              <a:t>目标命名空间的值必须是绝对</a:t>
            </a:r>
            <a:r>
              <a:rPr lang="en-US" altLang="zh-CN" sz="1867" dirty="0">
                <a:solidFill>
                  <a:prstClr val="white"/>
                </a:solidFill>
              </a:rPr>
              <a:t>URI</a:t>
            </a:r>
          </a:p>
          <a:p>
            <a:pPr marL="380990" indent="-380990" defTabSz="914210">
              <a:buFont typeface="Wingdings" panose="05000000000000000000" pitchFamily="2" charset="2"/>
              <a:buChar char="n"/>
            </a:pPr>
            <a:r>
              <a:rPr lang="zh-CN" altLang="en-US" sz="1867" dirty="0">
                <a:solidFill>
                  <a:prstClr val="white"/>
                </a:solidFill>
              </a:rPr>
              <a:t>此外，应该对描述此目标命名空间中的</a:t>
            </a:r>
            <a:r>
              <a:rPr lang="en-US" altLang="zh-CN" sz="1867" dirty="0">
                <a:solidFill>
                  <a:prstClr val="white"/>
                </a:solidFill>
              </a:rPr>
              <a:t>Web</a:t>
            </a:r>
            <a:r>
              <a:rPr lang="zh-CN" altLang="en-US" sz="1867" dirty="0">
                <a:solidFill>
                  <a:prstClr val="white"/>
                </a:solidFill>
              </a:rPr>
              <a:t>服务的</a:t>
            </a:r>
            <a:r>
              <a:rPr lang="en-US" altLang="zh-CN" sz="1867" dirty="0">
                <a:solidFill>
                  <a:prstClr val="white"/>
                </a:solidFill>
              </a:rPr>
              <a:t>WSDL 2.0</a:t>
            </a:r>
            <a:r>
              <a:rPr lang="zh-CN" altLang="en-US" sz="1867" dirty="0">
                <a:solidFill>
                  <a:prstClr val="white"/>
                </a:solidFill>
              </a:rPr>
              <a:t>文档进行解引用</a:t>
            </a:r>
          </a:p>
          <a:p>
            <a:pPr marL="380990" indent="-380990" defTabSz="914210">
              <a:buFont typeface="Wingdings" panose="05000000000000000000" pitchFamily="2" charset="2"/>
              <a:buChar char="n"/>
            </a:pPr>
            <a:r>
              <a:rPr lang="zh-CN" altLang="en-US" sz="1867" dirty="0">
                <a:solidFill>
                  <a:prstClr val="white"/>
                </a:solidFill>
              </a:rPr>
              <a:t>然而，这个</a:t>
            </a:r>
            <a:r>
              <a:rPr lang="en-US" altLang="zh-CN" sz="1867" dirty="0">
                <a:solidFill>
                  <a:prstClr val="white"/>
                </a:solidFill>
              </a:rPr>
              <a:t>URI</a:t>
            </a:r>
            <a:r>
              <a:rPr lang="zh-CN" altLang="en-US" sz="1867" dirty="0">
                <a:solidFill>
                  <a:prstClr val="white"/>
                </a:solidFill>
              </a:rPr>
              <a:t>绝对不需要被解引用，所以</a:t>
            </a:r>
            <a:r>
              <a:rPr lang="en-US" altLang="zh-CN" sz="1867" dirty="0">
                <a:solidFill>
                  <a:prstClr val="white"/>
                </a:solidFill>
              </a:rPr>
              <a:t>WSDL 2.0</a:t>
            </a:r>
            <a:r>
              <a:rPr lang="zh-CN" altLang="en-US" sz="1867" dirty="0">
                <a:solidFill>
                  <a:prstClr val="white"/>
                </a:solidFill>
              </a:rPr>
              <a:t>处理器不能指望这一点</a:t>
            </a:r>
            <a:endParaRPr lang="zh-CN" altLang="en-US" sz="1867" dirty="0">
              <a:solidFill>
                <a:prstClr val="white"/>
              </a:solidFill>
            </a:endParaRPr>
          </a:p>
        </p:txBody>
      </p:sp>
    </p:spTree>
    <p:extLst>
      <p:ext uri="{BB962C8B-B14F-4D97-AF65-F5344CB8AC3E}">
        <p14:creationId xmlns:p14="http://schemas.microsoft.com/office/powerpoint/2010/main" val="876246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1874" y="0"/>
            <a:ext cx="8027719" cy="584775"/>
          </a:xfrm>
          <a:prstGeom prst="rect">
            <a:avLst/>
          </a:prstGeom>
          <a:noFill/>
        </p:spPr>
        <p:txBody>
          <a:bodyPr wrap="square" rtlCol="0">
            <a:spAutoFit/>
          </a:bodyPr>
          <a:lstStyle/>
          <a:p>
            <a:pPr defTabSz="914210"/>
            <a:r>
              <a:rPr lang="en-US" altLang="zh-CN" sz="3200" dirty="0">
                <a:solidFill>
                  <a:prstClr val="white"/>
                </a:solidFill>
              </a:rPr>
              <a:t>Defining a WSDL 2.0 Target Namespace (</a:t>
            </a:r>
            <a:r>
              <a:rPr lang="en-US" altLang="zh-CN" sz="3200" dirty="0" smtClean="0">
                <a:solidFill>
                  <a:prstClr val="white"/>
                </a:solidFill>
              </a:rPr>
              <a:t>2/3)</a:t>
            </a:r>
            <a:endParaRPr lang="zh-CN" altLang="en-US" sz="3200" dirty="0">
              <a:solidFill>
                <a:prstClr val="white"/>
              </a:solidFill>
            </a:endParaRPr>
          </a:p>
        </p:txBody>
      </p:sp>
      <p:sp>
        <p:nvSpPr>
          <p:cNvPr id="10" name="文本框 20"/>
          <p:cNvSpPr txBox="1"/>
          <p:nvPr/>
        </p:nvSpPr>
        <p:spPr>
          <a:xfrm>
            <a:off x="1983013" y="1978585"/>
            <a:ext cx="8225963" cy="666977"/>
          </a:xfrm>
          <a:prstGeom prst="rect">
            <a:avLst/>
          </a:prstGeom>
          <a:noFill/>
        </p:spPr>
        <p:txBody>
          <a:bodyPr wrap="square" rtlCol="0">
            <a:spAutoFit/>
          </a:bodyPr>
          <a:lstStyle/>
          <a:p>
            <a:pPr marL="380990" indent="-380990" defTabSz="914210">
              <a:buFont typeface="Wingdings" panose="05000000000000000000" pitchFamily="2" charset="2"/>
              <a:buChar char="n"/>
            </a:pPr>
            <a:r>
              <a:rPr lang="zh-CN" altLang="en-US" sz="1867" dirty="0">
                <a:solidFill>
                  <a:prstClr val="white"/>
                </a:solidFill>
              </a:rPr>
              <a:t>如果</a:t>
            </a:r>
            <a:r>
              <a:rPr lang="en-US" altLang="zh-CN" sz="1867" dirty="0">
                <a:solidFill>
                  <a:prstClr val="white"/>
                </a:solidFill>
              </a:rPr>
              <a:t>WSDL 2.0</a:t>
            </a:r>
            <a:r>
              <a:rPr lang="zh-CN" altLang="en-US" sz="1867" dirty="0">
                <a:solidFill>
                  <a:prstClr val="white"/>
                </a:solidFill>
              </a:rPr>
              <a:t>描述分为多个文档，那么</a:t>
            </a:r>
            <a:r>
              <a:rPr lang="en-US" altLang="zh-CN" sz="1867" dirty="0">
                <a:solidFill>
                  <a:prstClr val="white"/>
                </a:solidFill>
              </a:rPr>
              <a:t>WSDL 2.0</a:t>
            </a:r>
            <a:r>
              <a:rPr lang="zh-CN" altLang="en-US" sz="1867" dirty="0">
                <a:solidFill>
                  <a:prstClr val="white"/>
                </a:solidFill>
              </a:rPr>
              <a:t>目标命名空间应该解析为包含该服务描述所需的所有</a:t>
            </a:r>
            <a:r>
              <a:rPr lang="en-US" altLang="zh-CN" sz="1867" dirty="0">
                <a:solidFill>
                  <a:prstClr val="white"/>
                </a:solidFill>
              </a:rPr>
              <a:t>WSDL 2.0</a:t>
            </a:r>
            <a:r>
              <a:rPr lang="zh-CN" altLang="en-US" sz="1867" dirty="0">
                <a:solidFill>
                  <a:prstClr val="white"/>
                </a:solidFill>
              </a:rPr>
              <a:t>文档的主文档</a:t>
            </a:r>
            <a:endParaRPr lang="zh-CN" altLang="en-US" sz="1867" dirty="0">
              <a:solidFill>
                <a:prstClr val="white"/>
              </a:solidFill>
            </a:endParaRPr>
          </a:p>
        </p:txBody>
      </p:sp>
      <p:sp>
        <p:nvSpPr>
          <p:cNvPr id="8" name="文本框 20"/>
          <p:cNvSpPr txBox="1"/>
          <p:nvPr/>
        </p:nvSpPr>
        <p:spPr>
          <a:xfrm>
            <a:off x="1983014" y="3361403"/>
            <a:ext cx="8225963" cy="954300"/>
          </a:xfrm>
          <a:prstGeom prst="rect">
            <a:avLst/>
          </a:prstGeom>
          <a:noFill/>
        </p:spPr>
        <p:txBody>
          <a:bodyPr wrap="square" rtlCol="0">
            <a:spAutoFit/>
          </a:bodyPr>
          <a:lstStyle/>
          <a:p>
            <a:pPr marL="380990" indent="-380990" defTabSz="914210">
              <a:buFont typeface="Wingdings" panose="05000000000000000000" pitchFamily="2" charset="2"/>
              <a:buChar char="n"/>
            </a:pPr>
            <a:r>
              <a:rPr lang="zh-CN" altLang="en-US" sz="1867" dirty="0">
                <a:solidFill>
                  <a:prstClr val="white"/>
                </a:solidFill>
              </a:rPr>
              <a:t>如果客户端需要一份</a:t>
            </a:r>
            <a:r>
              <a:rPr lang="en-US" altLang="zh-CN" sz="1867" dirty="0">
                <a:solidFill>
                  <a:prstClr val="white"/>
                </a:solidFill>
              </a:rPr>
              <a:t>WSDL 2.0</a:t>
            </a:r>
            <a:r>
              <a:rPr lang="zh-CN" altLang="en-US" sz="1867" dirty="0">
                <a:solidFill>
                  <a:prstClr val="white"/>
                </a:solidFill>
              </a:rPr>
              <a:t>文档：</a:t>
            </a:r>
          </a:p>
          <a:p>
            <a:pPr marL="380990" indent="-380990" defTabSz="914210">
              <a:buFont typeface="Wingdings" pitchFamily="2" charset="2"/>
              <a:buChar char="l"/>
            </a:pPr>
            <a:r>
              <a:rPr lang="zh-CN" altLang="en-US" sz="1867" dirty="0">
                <a:solidFill>
                  <a:prstClr val="white"/>
                </a:solidFill>
              </a:rPr>
              <a:t>客户端可能从任何地方获取了</a:t>
            </a:r>
            <a:r>
              <a:rPr lang="en-US" altLang="zh-CN" sz="1867" dirty="0">
                <a:solidFill>
                  <a:prstClr val="white"/>
                </a:solidFill>
              </a:rPr>
              <a:t>WSDL 2.0</a:t>
            </a:r>
            <a:r>
              <a:rPr lang="zh-CN" altLang="en-US" sz="1867" dirty="0">
                <a:solidFill>
                  <a:prstClr val="white"/>
                </a:solidFill>
              </a:rPr>
              <a:t>文档 </a:t>
            </a:r>
            <a:r>
              <a:rPr lang="en-US" altLang="zh-CN" sz="1867" dirty="0">
                <a:solidFill>
                  <a:prstClr val="white"/>
                </a:solidFill>
              </a:rPr>
              <a:t>- </a:t>
            </a:r>
            <a:r>
              <a:rPr lang="zh-CN" altLang="en-US" sz="1867" dirty="0">
                <a:solidFill>
                  <a:prstClr val="white"/>
                </a:solidFill>
              </a:rPr>
              <a:t>不一定是权威来源</a:t>
            </a:r>
          </a:p>
          <a:p>
            <a:pPr marL="380990" indent="-380990" defTabSz="914210">
              <a:buFont typeface="Wingdings" pitchFamily="2" charset="2"/>
              <a:buChar char="l"/>
            </a:pPr>
            <a:r>
              <a:rPr lang="zh-CN" altLang="en-US" sz="1867" dirty="0">
                <a:solidFill>
                  <a:prstClr val="white"/>
                </a:solidFill>
              </a:rPr>
              <a:t>但是通过取消引用</a:t>
            </a:r>
            <a:r>
              <a:rPr lang="en-US" altLang="zh-CN" sz="1867" dirty="0">
                <a:solidFill>
                  <a:prstClr val="white"/>
                </a:solidFill>
              </a:rPr>
              <a:t>WSDL 2.0</a:t>
            </a:r>
            <a:r>
              <a:rPr lang="zh-CN" altLang="en-US" sz="1867" dirty="0">
                <a:solidFill>
                  <a:prstClr val="white"/>
                </a:solidFill>
              </a:rPr>
              <a:t>目标命名空间</a:t>
            </a:r>
            <a:r>
              <a:rPr lang="en-US" altLang="zh-CN" sz="1867" dirty="0">
                <a:solidFill>
                  <a:prstClr val="white"/>
                </a:solidFill>
              </a:rPr>
              <a:t>URI</a:t>
            </a:r>
            <a:r>
              <a:rPr lang="zh-CN" altLang="en-US" sz="1867" dirty="0">
                <a:solidFill>
                  <a:prstClr val="white"/>
                </a:solidFill>
              </a:rPr>
              <a:t>，用户应该能够获得权威版本</a:t>
            </a:r>
            <a:endParaRPr lang="zh-CN" altLang="en-US" sz="1867" dirty="0">
              <a:solidFill>
                <a:prstClr val="white"/>
              </a:solidFill>
            </a:endParaRPr>
          </a:p>
        </p:txBody>
      </p:sp>
    </p:spTree>
    <p:extLst>
      <p:ext uri="{BB962C8B-B14F-4D97-AF65-F5344CB8AC3E}">
        <p14:creationId xmlns:p14="http://schemas.microsoft.com/office/powerpoint/2010/main" val="45074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0" y="0"/>
            <a:ext cx="8407730" cy="584775"/>
          </a:xfrm>
          <a:prstGeom prst="rect">
            <a:avLst/>
          </a:prstGeom>
          <a:noFill/>
        </p:spPr>
        <p:txBody>
          <a:bodyPr wrap="square" rtlCol="0">
            <a:spAutoFit/>
          </a:bodyPr>
          <a:lstStyle/>
          <a:p>
            <a:pPr defTabSz="914210"/>
            <a:r>
              <a:rPr lang="en-US" altLang="zh-CN" sz="3200" dirty="0">
                <a:solidFill>
                  <a:prstClr val="white"/>
                </a:solidFill>
              </a:rPr>
              <a:t>Defining a WSDL 2.0 Target Namespace (3/3)</a:t>
            </a:r>
            <a:endParaRPr lang="zh-CN" altLang="en-US" sz="3200" dirty="0">
              <a:solidFill>
                <a:prstClr val="white"/>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945" y="987075"/>
            <a:ext cx="8035203" cy="452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12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Defining Message Types (1/3)</a:t>
            </a:r>
            <a:endParaRPr lang="zh-CN" altLang="en-US" sz="3200" dirty="0">
              <a:solidFill>
                <a:prstClr val="white"/>
              </a:solidFill>
            </a:endParaRPr>
          </a:p>
        </p:txBody>
      </p:sp>
      <p:sp>
        <p:nvSpPr>
          <p:cNvPr id="9" name="文本框 20"/>
          <p:cNvSpPr txBox="1"/>
          <p:nvPr/>
        </p:nvSpPr>
        <p:spPr>
          <a:xfrm>
            <a:off x="1983015" y="1277940"/>
            <a:ext cx="8225963" cy="3827523"/>
          </a:xfrm>
          <a:prstGeom prst="rect">
            <a:avLst/>
          </a:prstGeom>
          <a:noFill/>
        </p:spPr>
        <p:txBody>
          <a:bodyPr wrap="square" rtlCol="0">
            <a:spAutoFit/>
          </a:bodyPr>
          <a:lstStyle/>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en-US" altLang="zh-CN" sz="1867" dirty="0">
                <a:solidFill>
                  <a:prstClr val="white"/>
                </a:solidFill>
              </a:rPr>
              <a:t>WSDL 2.0</a:t>
            </a:r>
            <a:r>
              <a:rPr lang="zh-CN" altLang="en-US" sz="1867" dirty="0">
                <a:solidFill>
                  <a:prstClr val="white"/>
                </a:solidFill>
              </a:rPr>
              <a:t>处理器可能至少支持</a:t>
            </a:r>
            <a:r>
              <a:rPr lang="en-US" altLang="zh-CN" sz="1867" dirty="0">
                <a:solidFill>
                  <a:prstClr val="white"/>
                </a:solidFill>
              </a:rPr>
              <a:t>XML</a:t>
            </a:r>
            <a:r>
              <a:rPr lang="zh-CN" altLang="en-US" sz="1867" dirty="0" smtClean="0">
                <a:solidFill>
                  <a:prstClr val="white"/>
                </a:solidFill>
              </a:rPr>
              <a:t>模式</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但是，</a:t>
            </a:r>
            <a:r>
              <a:rPr lang="en-US" altLang="zh-CN" sz="1867" dirty="0">
                <a:solidFill>
                  <a:prstClr val="white"/>
                </a:solidFill>
              </a:rPr>
              <a:t>WSDL 2.0</a:t>
            </a:r>
            <a:r>
              <a:rPr lang="zh-CN" altLang="en-US" sz="1867" dirty="0">
                <a:solidFill>
                  <a:prstClr val="white"/>
                </a:solidFill>
              </a:rPr>
              <a:t>不禁止使用某种其他模式定义</a:t>
            </a:r>
            <a:r>
              <a:rPr lang="zh-CN" altLang="en-US" sz="1867" dirty="0" smtClean="0">
                <a:solidFill>
                  <a:prstClr val="white"/>
                </a:solidFill>
              </a:rPr>
              <a:t>语言</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en-US" altLang="zh-CN" sz="1867" dirty="0">
                <a:solidFill>
                  <a:prstClr val="white"/>
                </a:solidFill>
              </a:rPr>
              <a:t>WSDL 2.0</a:t>
            </a:r>
            <a:r>
              <a:rPr lang="zh-CN" altLang="en-US" sz="1867" dirty="0">
                <a:solidFill>
                  <a:prstClr val="white"/>
                </a:solidFill>
              </a:rPr>
              <a:t>允许在</a:t>
            </a:r>
            <a:r>
              <a:rPr lang="en-US" altLang="zh-CN" sz="1867" dirty="0">
                <a:solidFill>
                  <a:prstClr val="white"/>
                </a:solidFill>
              </a:rPr>
              <a:t>WSDL 2.0</a:t>
            </a:r>
            <a:r>
              <a:rPr lang="zh-CN" altLang="en-US" sz="1867" dirty="0">
                <a:solidFill>
                  <a:prstClr val="white"/>
                </a:solidFill>
              </a:rPr>
              <a:t>文档中直接定义消息类型，在类型元素中，描述元素是子</a:t>
            </a:r>
            <a:r>
              <a:rPr lang="zh-CN" altLang="en-US" sz="1867" dirty="0" smtClean="0">
                <a:solidFill>
                  <a:prstClr val="white"/>
                </a:solidFill>
              </a:rPr>
              <a:t>元素</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或者我们也可以使用</a:t>
            </a:r>
            <a:r>
              <a:rPr lang="en-US" altLang="zh-CN" sz="1867" dirty="0">
                <a:solidFill>
                  <a:prstClr val="white"/>
                </a:solidFill>
              </a:rPr>
              <a:t>XML Schema</a:t>
            </a:r>
            <a:r>
              <a:rPr lang="zh-CN" altLang="en-US" sz="1867" dirty="0">
                <a:solidFill>
                  <a:prstClr val="white"/>
                </a:solidFill>
              </a:rPr>
              <a:t>的导入机制在单独的文档中提供类型定义</a:t>
            </a:r>
            <a:r>
              <a:rPr lang="zh-CN" altLang="en-US" sz="1867" dirty="0" smtClean="0">
                <a:solidFill>
                  <a:prstClr val="white"/>
                </a:solidFill>
              </a:rPr>
              <a:t>。</a:t>
            </a:r>
            <a:endParaRPr lang="en-US" altLang="zh-CN" sz="1867" dirty="0" smtClean="0">
              <a:solidFill>
                <a:prstClr val="white"/>
              </a:solidFill>
            </a:endParaRPr>
          </a:p>
          <a:p>
            <a:pPr marL="380990" indent="-380990" defTabSz="914210">
              <a:buFont typeface="Wingdings" panose="05000000000000000000" pitchFamily="2" charset="2"/>
              <a:buChar char="n"/>
            </a:pPr>
            <a:endParaRPr lang="zh-CN" altLang="en-US" sz="1867" dirty="0">
              <a:solidFill>
                <a:prstClr val="white"/>
              </a:solidFill>
            </a:endParaRPr>
          </a:p>
          <a:p>
            <a:pPr marL="380990" indent="-380990" defTabSz="914210">
              <a:buFont typeface="Wingdings" panose="05000000000000000000" pitchFamily="2" charset="2"/>
              <a:buChar char="n"/>
            </a:pPr>
            <a:r>
              <a:rPr lang="zh-CN" altLang="en-US" sz="1867" dirty="0">
                <a:solidFill>
                  <a:prstClr val="white"/>
                </a:solidFill>
              </a:rPr>
              <a:t>在</a:t>
            </a:r>
            <a:r>
              <a:rPr lang="en-US" altLang="zh-CN" sz="1867" dirty="0">
                <a:solidFill>
                  <a:prstClr val="white"/>
                </a:solidFill>
              </a:rPr>
              <a:t>WSDL 2.0</a:t>
            </a:r>
            <a:r>
              <a:rPr lang="zh-CN" altLang="en-US" sz="1867" dirty="0">
                <a:solidFill>
                  <a:prstClr val="white"/>
                </a:solidFill>
              </a:rPr>
              <a:t>中，所有正常和故障消息类型必须定义为最高级别的单个元素（每个元素可能在其内部具有任何数量的子结构）。因此，消息类型不能直接由一系列元素或其他复杂类型组成</a:t>
            </a:r>
            <a:endParaRPr lang="zh-CN" altLang="en-US" sz="1867" dirty="0">
              <a:solidFill>
                <a:prstClr val="white"/>
              </a:solidFill>
            </a:endParaRPr>
          </a:p>
        </p:txBody>
      </p:sp>
    </p:spTree>
    <p:extLst>
      <p:ext uri="{BB962C8B-B14F-4D97-AF65-F5344CB8AC3E}">
        <p14:creationId xmlns:p14="http://schemas.microsoft.com/office/powerpoint/2010/main" val="1680081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Defining Message Types </a:t>
            </a:r>
            <a:r>
              <a:rPr lang="en-US" altLang="zh-CN" sz="3200" dirty="0" smtClean="0">
                <a:solidFill>
                  <a:prstClr val="white"/>
                </a:solidFill>
              </a:rPr>
              <a:t>(2/3</a:t>
            </a:r>
            <a:r>
              <a:rPr lang="en-US" altLang="zh-CN" sz="3200" dirty="0">
                <a:solidFill>
                  <a:prstClr val="white"/>
                </a:solidFill>
              </a:rPr>
              <a:t>)</a:t>
            </a:r>
            <a:endParaRPr lang="zh-CN" altLang="en-US" sz="3200" dirty="0">
              <a:solidFill>
                <a:prstClr val="white"/>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585" y="970251"/>
            <a:ext cx="8176829" cy="502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85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6000" b="-6000"/>
          </a:stretch>
        </a:blipFill>
        <a:effectLst/>
      </p:bgPr>
    </p:bg>
    <p:spTree>
      <p:nvGrpSpPr>
        <p:cNvPr id="1" name=""/>
        <p:cNvGrpSpPr/>
        <p:nvPr/>
      </p:nvGrpSpPr>
      <p:grpSpPr>
        <a:xfrm>
          <a:off x="0" y="0"/>
          <a:ext cx="0" cy="0"/>
          <a:chOff x="0" y="0"/>
          <a:chExt cx="0" cy="0"/>
        </a:xfrm>
      </p:grpSpPr>
      <p:sp>
        <p:nvSpPr>
          <p:cNvPr id="11" name="矩形 10"/>
          <p:cNvSpPr/>
          <p:nvPr/>
        </p:nvSpPr>
        <p:spPr>
          <a:xfrm>
            <a:off x="0" y="6797042"/>
            <a:ext cx="12192000" cy="60959"/>
          </a:xfrm>
          <a:prstGeom prst="rect">
            <a:avLst/>
          </a:prstGeom>
          <a:solidFill>
            <a:srgbClr val="9F6B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0"/>
            <a:endParaRPr lang="zh-CN" altLang="en-US">
              <a:solidFill>
                <a:prstClr val="white"/>
              </a:solidFill>
            </a:endParaRPr>
          </a:p>
        </p:txBody>
      </p:sp>
      <p:sp>
        <p:nvSpPr>
          <p:cNvPr id="7" name="文本框 24"/>
          <p:cNvSpPr txBox="1"/>
          <p:nvPr/>
        </p:nvSpPr>
        <p:spPr>
          <a:xfrm>
            <a:off x="-1" y="0"/>
            <a:ext cx="5332021" cy="584775"/>
          </a:xfrm>
          <a:prstGeom prst="rect">
            <a:avLst/>
          </a:prstGeom>
          <a:noFill/>
        </p:spPr>
        <p:txBody>
          <a:bodyPr wrap="square" rtlCol="0">
            <a:spAutoFit/>
          </a:bodyPr>
          <a:lstStyle/>
          <a:p>
            <a:pPr defTabSz="914210"/>
            <a:r>
              <a:rPr lang="en-US" altLang="zh-CN" sz="3200" dirty="0">
                <a:solidFill>
                  <a:prstClr val="white"/>
                </a:solidFill>
              </a:rPr>
              <a:t>Defining Message Types </a:t>
            </a:r>
            <a:r>
              <a:rPr lang="en-US" altLang="zh-CN" sz="3200" dirty="0" smtClean="0">
                <a:solidFill>
                  <a:prstClr val="white"/>
                </a:solidFill>
              </a:rPr>
              <a:t>(3/3</a:t>
            </a:r>
            <a:r>
              <a:rPr lang="en-US" altLang="zh-CN" sz="3200" dirty="0">
                <a:solidFill>
                  <a:prstClr val="white"/>
                </a:solidFill>
              </a:rPr>
              <a:t>)</a:t>
            </a:r>
            <a:endParaRPr lang="zh-CN" altLang="en-US" sz="3200" dirty="0">
              <a:solidFill>
                <a:prstClr val="white"/>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818" y="984663"/>
            <a:ext cx="9667641" cy="534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85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1300</Words>
  <Application>Microsoft Office PowerPoint</Application>
  <PresentationFormat>自定义</PresentationFormat>
  <Paragraphs>135</Paragraphs>
  <Slides>19</Slides>
  <Notes>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 liu</dc:creator>
  <cp:lastModifiedBy>pengyao</cp:lastModifiedBy>
  <cp:revision>50</cp:revision>
  <dcterms:created xsi:type="dcterms:W3CDTF">2015-05-28T03:50:52Z</dcterms:created>
  <dcterms:modified xsi:type="dcterms:W3CDTF">2017-05-04T07:27:57Z</dcterms:modified>
</cp:coreProperties>
</file>