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6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1" r:id="rId13"/>
    <p:sldId id="300" r:id="rId14"/>
    <p:sldId id="307" r:id="rId15"/>
    <p:sldId id="30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7FBE"/>
    <a:srgbClr val="EBB350"/>
    <a:srgbClr val="45A730"/>
    <a:srgbClr val="EB6752"/>
    <a:srgbClr val="9F6B9F"/>
    <a:srgbClr val="B3564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6" autoAdjust="0"/>
    <p:restoredTop sz="82288" autoAdjust="0"/>
  </p:normalViewPr>
  <p:slideViewPr>
    <p:cSldViewPr snapToGrid="0">
      <p:cViewPr>
        <p:scale>
          <a:sx n="80" d="100"/>
          <a:sy n="80" d="100"/>
        </p:scale>
        <p:origin x="-39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71932-B1A7-4882-AFFC-803EB91E93A1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ECC7D-9C72-4299-81B4-64261D195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39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必需的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Envelope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元素，可把此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文档标识为一条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消息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必需的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Envelope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消息的根元素。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ECC7D-9C72-4299-81B4-64261D1954A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4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3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7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6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48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5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63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gradFill>
          <a:gsLst>
            <a:gs pos="0">
              <a:schemeClr val="bg1">
                <a:lumMod val="5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95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3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2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7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7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7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7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48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49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50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3" indent="0">
              <a:buNone/>
              <a:defRPr sz="1400"/>
            </a:lvl2pPr>
            <a:lvl3pPr marL="914368" indent="0">
              <a:buNone/>
              <a:defRPr sz="1200"/>
            </a:lvl3pPr>
            <a:lvl4pPr marL="1371552" indent="0">
              <a:buNone/>
              <a:defRPr sz="1000"/>
            </a:lvl4pPr>
            <a:lvl5pPr marL="1828737" indent="0">
              <a:buNone/>
              <a:defRPr sz="1000"/>
            </a:lvl5pPr>
            <a:lvl6pPr marL="2285920" indent="0">
              <a:buNone/>
              <a:defRPr sz="1000"/>
            </a:lvl6pPr>
            <a:lvl7pPr marL="2743103" indent="0">
              <a:buNone/>
              <a:defRPr sz="1000"/>
            </a:lvl7pPr>
            <a:lvl8pPr marL="3200288" indent="0">
              <a:buNone/>
              <a:defRPr sz="1000"/>
            </a:lvl8pPr>
            <a:lvl9pPr marL="365747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3" indent="0">
              <a:buNone/>
              <a:defRPr sz="2800"/>
            </a:lvl2pPr>
            <a:lvl3pPr marL="914368" indent="0">
              <a:buNone/>
              <a:defRPr sz="2400"/>
            </a:lvl3pPr>
            <a:lvl4pPr marL="1371552" indent="0">
              <a:buNone/>
              <a:defRPr sz="2000"/>
            </a:lvl4pPr>
            <a:lvl5pPr marL="1828737" indent="0">
              <a:buNone/>
              <a:defRPr sz="2000"/>
            </a:lvl5pPr>
            <a:lvl6pPr marL="2285920" indent="0">
              <a:buNone/>
              <a:defRPr sz="2000"/>
            </a:lvl6pPr>
            <a:lvl7pPr marL="2743103" indent="0">
              <a:buNone/>
              <a:defRPr sz="2000"/>
            </a:lvl7pPr>
            <a:lvl8pPr marL="3200288" indent="0">
              <a:buNone/>
              <a:defRPr sz="2000"/>
            </a:lvl8pPr>
            <a:lvl9pPr marL="3657473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3" indent="0">
              <a:buNone/>
              <a:defRPr sz="1400"/>
            </a:lvl2pPr>
            <a:lvl3pPr marL="914368" indent="0">
              <a:buNone/>
              <a:defRPr sz="1200"/>
            </a:lvl3pPr>
            <a:lvl4pPr marL="1371552" indent="0">
              <a:buNone/>
              <a:defRPr sz="1000"/>
            </a:lvl4pPr>
            <a:lvl5pPr marL="1828737" indent="0">
              <a:buNone/>
              <a:defRPr sz="1000"/>
            </a:lvl5pPr>
            <a:lvl6pPr marL="2285920" indent="0">
              <a:buNone/>
              <a:defRPr sz="1000"/>
            </a:lvl6pPr>
            <a:lvl7pPr marL="2743103" indent="0">
              <a:buNone/>
              <a:defRPr sz="1000"/>
            </a:lvl7pPr>
            <a:lvl8pPr marL="3200288" indent="0">
              <a:buNone/>
              <a:defRPr sz="1000"/>
            </a:lvl8pPr>
            <a:lvl9pPr marL="365747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4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10"/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210"/>
              <a:t>2017/5/9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1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10"/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21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49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6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6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9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4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9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7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5543581" y="1426900"/>
            <a:ext cx="1048148" cy="903577"/>
          </a:xfrm>
          <a:prstGeom prst="triangle">
            <a:avLst/>
          </a:prstGeom>
          <a:noFill/>
          <a:ln>
            <a:solidFill>
              <a:srgbClr val="FF9F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等腰三角形 2"/>
          <p:cNvSpPr/>
          <p:nvPr/>
        </p:nvSpPr>
        <p:spPr>
          <a:xfrm rot="3603673">
            <a:off x="5672558" y="1518669"/>
            <a:ext cx="1048150" cy="90357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74461" y="3092090"/>
            <a:ext cx="6444344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en-US" altLang="zh-CN" sz="3733" dirty="0">
                <a:solidFill>
                  <a:prstClr val="white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Importing Schemas Example</a:t>
            </a:r>
            <a:endParaRPr lang="zh-CN" altLang="en-US" sz="3733" dirty="0">
              <a:solidFill>
                <a:prstClr val="white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890684" y="3857059"/>
            <a:ext cx="6410632" cy="0"/>
          </a:xfrm>
          <a:prstGeom prst="line">
            <a:avLst/>
          </a:prstGeom>
          <a:ln>
            <a:solidFill>
              <a:srgbClr val="FF9F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64534" y="3966303"/>
            <a:ext cx="366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0"/>
            <a:r>
              <a:rPr lang="zh-CN" altLang="en-US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第二组</a:t>
            </a:r>
            <a:endParaRPr lang="zh-CN" alt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 rot="5400000">
            <a:off x="1992824" y="3706744"/>
            <a:ext cx="426064" cy="726697"/>
            <a:chOff x="1101213" y="3274809"/>
            <a:chExt cx="319548" cy="545023"/>
          </a:xfrm>
        </p:grpSpPr>
        <p:sp>
          <p:nvSpPr>
            <p:cNvPr id="21" name="直角三角形 20"/>
            <p:cNvSpPr/>
            <p:nvPr/>
          </p:nvSpPr>
          <p:spPr>
            <a:xfrm>
              <a:off x="1101213" y="3274809"/>
              <a:ext cx="167148" cy="392623"/>
            </a:xfrm>
            <a:prstGeom prst="rtTriangle">
              <a:avLst/>
            </a:prstGeom>
            <a:solidFill>
              <a:srgbClr val="9F6B9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直角三角形 21"/>
            <p:cNvSpPr/>
            <p:nvPr/>
          </p:nvSpPr>
          <p:spPr>
            <a:xfrm rot="2483513">
              <a:off x="1253613" y="3427209"/>
              <a:ext cx="167148" cy="392623"/>
            </a:xfrm>
            <a:prstGeom prst="rtTriangle">
              <a:avLst/>
            </a:prstGeom>
            <a:solidFill>
              <a:srgbClr val="45A73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6200000">
            <a:off x="9717317" y="3305208"/>
            <a:ext cx="426064" cy="726697"/>
            <a:chOff x="1101213" y="3274809"/>
            <a:chExt cx="319548" cy="545023"/>
          </a:xfrm>
        </p:grpSpPr>
        <p:sp>
          <p:nvSpPr>
            <p:cNvPr id="27" name="直角三角形 26"/>
            <p:cNvSpPr/>
            <p:nvPr/>
          </p:nvSpPr>
          <p:spPr>
            <a:xfrm>
              <a:off x="1101213" y="3274809"/>
              <a:ext cx="167148" cy="392623"/>
            </a:xfrm>
            <a:prstGeom prst="rtTriangle">
              <a:avLst/>
            </a:prstGeom>
            <a:solidFill>
              <a:srgbClr val="EB6752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直角三角形 27"/>
            <p:cNvSpPr/>
            <p:nvPr/>
          </p:nvSpPr>
          <p:spPr>
            <a:xfrm rot="2483513">
              <a:off x="1253613" y="3427209"/>
              <a:ext cx="167148" cy="392623"/>
            </a:xfrm>
            <a:prstGeom prst="rtTriangle">
              <a:avLst/>
            </a:prstGeom>
            <a:solidFill>
              <a:srgbClr val="FF9F03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 flipH="1">
            <a:off x="1834212" y="1970459"/>
            <a:ext cx="1056473" cy="1799696"/>
          </a:xfrm>
          <a:prstGeom prst="line">
            <a:avLst/>
          </a:prstGeom>
          <a:ln>
            <a:solidFill>
              <a:srgbClr val="9F6B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2797678" y="666308"/>
            <a:ext cx="1181065" cy="2011939"/>
          </a:xfrm>
          <a:prstGeom prst="line">
            <a:avLst/>
          </a:prstGeom>
          <a:ln>
            <a:solidFill>
              <a:srgbClr val="45A7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8223650" y="4079924"/>
            <a:ext cx="1056473" cy="1799696"/>
          </a:xfrm>
          <a:prstGeom prst="line">
            <a:avLst/>
          </a:prstGeom>
          <a:ln>
            <a:solidFill>
              <a:srgbClr val="EB67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9301318" y="2239428"/>
            <a:ext cx="1409229" cy="2400616"/>
          </a:xfrm>
          <a:prstGeom prst="line">
            <a:avLst/>
          </a:prstGeom>
          <a:ln>
            <a:solidFill>
              <a:srgbClr val="EBB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26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24"/>
          <p:cNvSpPr txBox="1"/>
          <p:nvPr/>
        </p:nvSpPr>
        <p:spPr>
          <a:xfrm>
            <a:off x="-2" y="0"/>
            <a:ext cx="800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 dirty="0">
                <a:solidFill>
                  <a:prstClr val="white"/>
                </a:solidFill>
              </a:rPr>
              <a:t>Multiple Inline Schemas in One Document (3/4)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73" y="760021"/>
            <a:ext cx="8777654" cy="554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85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24"/>
          <p:cNvSpPr txBox="1"/>
          <p:nvPr/>
        </p:nvSpPr>
        <p:spPr>
          <a:xfrm>
            <a:off x="-1" y="0"/>
            <a:ext cx="8431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 dirty="0">
                <a:solidFill>
                  <a:prstClr val="white"/>
                </a:solidFill>
              </a:rPr>
              <a:t>Multiple Inline Schemas in One Document (4/4)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877" y="1353788"/>
            <a:ext cx="9162246" cy="437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85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24"/>
          <p:cNvSpPr txBox="1"/>
          <p:nvPr/>
        </p:nvSpPr>
        <p:spPr>
          <a:xfrm>
            <a:off x="-1" y="0"/>
            <a:ext cx="5332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 dirty="0">
                <a:solidFill>
                  <a:prstClr val="white"/>
                </a:solidFill>
              </a:rPr>
              <a:t>The </a:t>
            </a:r>
            <a:r>
              <a:rPr lang="en-US" altLang="zh-CN" sz="3200" dirty="0" err="1">
                <a:solidFill>
                  <a:prstClr val="white"/>
                </a:solidFill>
              </a:rPr>
              <a:t>schemaLocation</a:t>
            </a:r>
            <a:r>
              <a:rPr lang="en-US" altLang="zh-CN" sz="3200" dirty="0">
                <a:solidFill>
                  <a:prstClr val="white"/>
                </a:solidFill>
              </a:rPr>
              <a:t> Attribute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9" name="文本框 20"/>
          <p:cNvSpPr txBox="1"/>
          <p:nvPr/>
        </p:nvSpPr>
        <p:spPr>
          <a:xfrm>
            <a:off x="1983014" y="1610449"/>
            <a:ext cx="8225963" cy="29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1867" dirty="0">
                <a:solidFill>
                  <a:prstClr val="white"/>
                </a:solidFill>
              </a:rPr>
              <a:t>如果在</a:t>
            </a:r>
            <a:r>
              <a:rPr lang="en-US" altLang="zh-CN" sz="1867" dirty="0">
                <a:solidFill>
                  <a:prstClr val="white"/>
                </a:solidFill>
              </a:rPr>
              <a:t>WSDL 2.0</a:t>
            </a:r>
            <a:r>
              <a:rPr lang="zh-CN" altLang="en-US" sz="1867" dirty="0">
                <a:solidFill>
                  <a:prstClr val="white"/>
                </a:solidFill>
              </a:rPr>
              <a:t>文档中内联</a:t>
            </a:r>
            <a:r>
              <a:rPr lang="zh-CN" altLang="en-US" sz="1867" dirty="0" smtClean="0">
                <a:solidFill>
                  <a:prstClr val="white"/>
                </a:solidFill>
              </a:rPr>
              <a:t>定义</a:t>
            </a:r>
            <a:r>
              <a:rPr lang="en-US" altLang="zh-CN" sz="1867" dirty="0" smtClean="0">
                <a:solidFill>
                  <a:prstClr val="white"/>
                </a:solidFill>
              </a:rPr>
              <a:t>schema</a:t>
            </a:r>
            <a:r>
              <a:rPr lang="zh-CN" altLang="en-US" sz="1867" dirty="0" smtClean="0">
                <a:solidFill>
                  <a:prstClr val="white"/>
                </a:solidFill>
              </a:rPr>
              <a:t>，</a:t>
            </a:r>
            <a:r>
              <a:rPr lang="zh-CN" altLang="en-US" sz="1867" dirty="0">
                <a:solidFill>
                  <a:prstClr val="white"/>
                </a:solidFill>
              </a:rPr>
              <a:t>则由于</a:t>
            </a:r>
            <a:r>
              <a:rPr lang="en-US" altLang="zh-CN" sz="1867" dirty="0">
                <a:solidFill>
                  <a:prstClr val="white"/>
                </a:solidFill>
              </a:rPr>
              <a:t>WSDL 2.0</a:t>
            </a:r>
            <a:r>
              <a:rPr lang="zh-CN" altLang="en-US" sz="1867" dirty="0">
                <a:solidFill>
                  <a:prstClr val="white"/>
                </a:solidFill>
              </a:rPr>
              <a:t>处理器被认为知道如何定位导入</a:t>
            </a:r>
            <a:r>
              <a:rPr lang="zh-CN" altLang="en-US" sz="1867" dirty="0" smtClean="0">
                <a:solidFill>
                  <a:prstClr val="white"/>
                </a:solidFill>
              </a:rPr>
              <a:t>的</a:t>
            </a:r>
            <a:r>
              <a:rPr lang="en-US" altLang="zh-CN" sz="1867" dirty="0">
                <a:solidFill>
                  <a:prstClr val="white"/>
                </a:solidFill>
              </a:rPr>
              <a:t>schema</a:t>
            </a:r>
            <a:r>
              <a:rPr lang="zh-CN" altLang="en-US" sz="1867" dirty="0" smtClean="0">
                <a:solidFill>
                  <a:prstClr val="white"/>
                </a:solidFill>
              </a:rPr>
              <a:t>是</a:t>
            </a:r>
            <a:r>
              <a:rPr lang="zh-CN" altLang="en-US" sz="1867" dirty="0">
                <a:solidFill>
                  <a:prstClr val="white"/>
                </a:solidFill>
              </a:rPr>
              <a:t>因为它们是处理的</a:t>
            </a:r>
            <a:r>
              <a:rPr lang="en-US" altLang="zh-CN" sz="1867" dirty="0">
                <a:solidFill>
                  <a:prstClr val="white"/>
                </a:solidFill>
              </a:rPr>
              <a:t>WSDL 2.0</a:t>
            </a:r>
            <a:r>
              <a:rPr lang="zh-CN" altLang="en-US" sz="1867" dirty="0">
                <a:solidFill>
                  <a:prstClr val="white"/>
                </a:solidFill>
              </a:rPr>
              <a:t>文档的一部分，所以</a:t>
            </a:r>
            <a:r>
              <a:rPr lang="en-US" altLang="zh-CN" sz="1867" dirty="0" err="1">
                <a:solidFill>
                  <a:prstClr val="white"/>
                </a:solidFill>
              </a:rPr>
              <a:t>schemaLocation</a:t>
            </a:r>
            <a:r>
              <a:rPr lang="zh-CN" altLang="en-US" sz="1867" dirty="0">
                <a:solidFill>
                  <a:prstClr val="white"/>
                </a:solidFill>
              </a:rPr>
              <a:t>属性被</a:t>
            </a:r>
            <a:r>
              <a:rPr lang="zh-CN" altLang="en-US" sz="1867" dirty="0" smtClean="0">
                <a:solidFill>
                  <a:prstClr val="white"/>
                </a:solidFill>
              </a:rPr>
              <a:t>省略</a:t>
            </a:r>
            <a:endParaRPr lang="en-US" altLang="zh-CN" sz="1867" dirty="0" smtClean="0">
              <a:solidFill>
                <a:prstClr val="white"/>
              </a:solidFill>
            </a:endParaRPr>
          </a:p>
          <a:p>
            <a:pPr marL="380990" indent="-380990" defTabSz="914210">
              <a:buFont typeface="Wingdings" panose="05000000000000000000" pitchFamily="2" charset="2"/>
              <a:buChar char="n"/>
            </a:pPr>
            <a:endParaRPr lang="zh-CN" altLang="en-US" sz="1867" dirty="0">
              <a:solidFill>
                <a:prstClr val="white"/>
              </a:solidFill>
            </a:endParaRPr>
          </a:p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1867" dirty="0">
                <a:solidFill>
                  <a:prstClr val="white"/>
                </a:solidFill>
              </a:rPr>
              <a:t>但是，</a:t>
            </a:r>
            <a:r>
              <a:rPr lang="en-US" altLang="zh-CN" sz="1867" dirty="0" err="1">
                <a:solidFill>
                  <a:prstClr val="white"/>
                </a:solidFill>
              </a:rPr>
              <a:t>schemaLocation</a:t>
            </a:r>
            <a:r>
              <a:rPr lang="zh-CN" altLang="en-US" sz="1867" dirty="0">
                <a:solidFill>
                  <a:prstClr val="white"/>
                </a:solidFill>
              </a:rPr>
              <a:t>属性可以用于给处理器一个明确</a:t>
            </a:r>
            <a:r>
              <a:rPr lang="zh-CN" altLang="en-US" sz="1867" dirty="0" smtClean="0">
                <a:solidFill>
                  <a:prstClr val="white"/>
                </a:solidFill>
              </a:rPr>
              <a:t>定位</a:t>
            </a:r>
            <a:r>
              <a:rPr lang="en-US" altLang="zh-CN" sz="1867" dirty="0" smtClean="0">
                <a:solidFill>
                  <a:prstClr val="white"/>
                </a:solidFill>
              </a:rPr>
              <a:t>schema</a:t>
            </a:r>
            <a:r>
              <a:rPr lang="zh-CN" altLang="en-US" sz="1867" dirty="0" smtClean="0">
                <a:solidFill>
                  <a:prstClr val="white"/>
                </a:solidFill>
              </a:rPr>
              <a:t>的</a:t>
            </a:r>
            <a:r>
              <a:rPr lang="en-US" altLang="zh-CN" sz="1867" dirty="0">
                <a:solidFill>
                  <a:prstClr val="white"/>
                </a:solidFill>
              </a:rPr>
              <a:t>URI</a:t>
            </a:r>
            <a:r>
              <a:rPr lang="zh-CN" altLang="en-US" sz="1867" dirty="0" smtClean="0">
                <a:solidFill>
                  <a:prstClr val="white"/>
                </a:solidFill>
              </a:rPr>
              <a:t>引用</a:t>
            </a:r>
            <a:endParaRPr lang="en-US" altLang="zh-CN" sz="1867" dirty="0" smtClean="0">
              <a:solidFill>
                <a:prstClr val="white"/>
              </a:solidFill>
            </a:endParaRPr>
          </a:p>
          <a:p>
            <a:pPr marL="380990" indent="-380990" defTabSz="914210">
              <a:buFont typeface="Wingdings" panose="05000000000000000000" pitchFamily="2" charset="2"/>
              <a:buChar char="n"/>
            </a:pPr>
            <a:endParaRPr lang="zh-CN" altLang="en-US" sz="1867" dirty="0">
              <a:solidFill>
                <a:prstClr val="white"/>
              </a:solidFill>
            </a:endParaRPr>
          </a:p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en-US" altLang="zh-CN" sz="1867" dirty="0">
                <a:solidFill>
                  <a:prstClr val="white"/>
                </a:solidFill>
              </a:rPr>
              <a:t>URI</a:t>
            </a:r>
            <a:r>
              <a:rPr lang="zh-CN" altLang="en-US" sz="1867" dirty="0">
                <a:solidFill>
                  <a:prstClr val="white"/>
                </a:solidFill>
              </a:rPr>
              <a:t>引用是</a:t>
            </a:r>
            <a:r>
              <a:rPr lang="en-US" altLang="zh-CN" sz="1867" dirty="0">
                <a:solidFill>
                  <a:prstClr val="white"/>
                </a:solidFill>
              </a:rPr>
              <a:t>URI</a:t>
            </a:r>
            <a:r>
              <a:rPr lang="zh-CN" altLang="en-US" sz="1867" dirty="0">
                <a:solidFill>
                  <a:prstClr val="white"/>
                </a:solidFill>
              </a:rPr>
              <a:t>加上指示资源的一部分的可选的片段标识符。</a:t>
            </a:r>
            <a:r>
              <a:rPr lang="zh-CN" altLang="en-US" sz="1867" dirty="0" smtClean="0">
                <a:solidFill>
                  <a:prstClr val="white"/>
                </a:solidFill>
              </a:rPr>
              <a:t>对于</a:t>
            </a:r>
            <a:r>
              <a:rPr lang="en-US" altLang="zh-CN" sz="1867" dirty="0" smtClean="0">
                <a:solidFill>
                  <a:prstClr val="white"/>
                </a:solidFill>
              </a:rPr>
              <a:t>schema</a:t>
            </a:r>
            <a:r>
              <a:rPr lang="zh-CN" altLang="en-US" sz="1867" dirty="0">
                <a:solidFill>
                  <a:prstClr val="white"/>
                </a:solidFill>
              </a:rPr>
              <a:t>来说</a:t>
            </a:r>
            <a:r>
              <a:rPr lang="zh-CN" altLang="en-US" sz="1867" dirty="0" smtClean="0">
                <a:solidFill>
                  <a:prstClr val="white"/>
                </a:solidFill>
              </a:rPr>
              <a:t>，</a:t>
            </a:r>
            <a:r>
              <a:rPr lang="zh-CN" altLang="en-US" sz="1867" dirty="0">
                <a:solidFill>
                  <a:prstClr val="white"/>
                </a:solidFill>
              </a:rPr>
              <a:t>片段应标</a:t>
            </a:r>
            <a:r>
              <a:rPr lang="zh-CN" altLang="en-US" sz="1867" dirty="0" smtClean="0">
                <a:solidFill>
                  <a:prstClr val="white"/>
                </a:solidFill>
              </a:rPr>
              <a:t>识</a:t>
            </a:r>
            <a:r>
              <a:rPr lang="en-US" altLang="zh-CN" sz="1867" dirty="0" smtClean="0">
                <a:solidFill>
                  <a:prstClr val="white"/>
                </a:solidFill>
              </a:rPr>
              <a:t>schema</a:t>
            </a:r>
            <a:r>
              <a:rPr lang="zh-CN" altLang="en-US" sz="1867" dirty="0" smtClean="0">
                <a:solidFill>
                  <a:prstClr val="white"/>
                </a:solidFill>
              </a:rPr>
              <a:t>元素</a:t>
            </a:r>
            <a:r>
              <a:rPr lang="zh-CN" altLang="en-US" sz="1867" dirty="0">
                <a:solidFill>
                  <a:prstClr val="white"/>
                </a:solidFill>
              </a:rPr>
              <a:t>。最简单的方法是使用</a:t>
            </a:r>
            <a:r>
              <a:rPr lang="en-US" altLang="zh-CN" sz="1867" dirty="0">
                <a:solidFill>
                  <a:prstClr val="white"/>
                </a:solidFill>
              </a:rPr>
              <a:t>id</a:t>
            </a:r>
            <a:r>
              <a:rPr lang="zh-CN" altLang="en-US" sz="1867" dirty="0">
                <a:solidFill>
                  <a:prstClr val="white"/>
                </a:solidFill>
              </a:rPr>
              <a:t>属性，但是也可以使用</a:t>
            </a:r>
            <a:r>
              <a:rPr lang="en-US" altLang="zh-CN" sz="1867" dirty="0" err="1">
                <a:solidFill>
                  <a:prstClr val="white"/>
                </a:solidFill>
              </a:rPr>
              <a:t>XPointer</a:t>
            </a:r>
            <a:r>
              <a:rPr lang="en-US" altLang="zh-CN" sz="1867" dirty="0">
                <a:solidFill>
                  <a:prstClr val="white"/>
                </a:solidFill>
              </a:rPr>
              <a:t> [</a:t>
            </a:r>
            <a:r>
              <a:rPr lang="en-US" altLang="zh-CN" sz="1867" dirty="0" err="1">
                <a:solidFill>
                  <a:prstClr val="white"/>
                </a:solidFill>
              </a:rPr>
              <a:t>XPointer</a:t>
            </a:r>
            <a:r>
              <a:rPr lang="en-US" altLang="zh-CN" sz="1867" dirty="0">
                <a:solidFill>
                  <a:prstClr val="white"/>
                </a:solidFill>
              </a:rPr>
              <a:t> Framework]</a:t>
            </a:r>
            <a:endParaRPr lang="zh-CN" altLang="en-US" sz="18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0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24"/>
          <p:cNvSpPr txBox="1"/>
          <p:nvPr/>
        </p:nvSpPr>
        <p:spPr>
          <a:xfrm>
            <a:off x="-1" y="0"/>
            <a:ext cx="11222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 dirty="0">
                <a:solidFill>
                  <a:prstClr val="white"/>
                </a:solidFill>
              </a:rPr>
              <a:t>Using the id Attribute to Identify Inline Schemas (1/3)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711" y="976661"/>
            <a:ext cx="8042577" cy="517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85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24"/>
          <p:cNvSpPr txBox="1"/>
          <p:nvPr/>
        </p:nvSpPr>
        <p:spPr>
          <a:xfrm>
            <a:off x="-2" y="0"/>
            <a:ext cx="9773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 dirty="0">
                <a:solidFill>
                  <a:schemeClr val="bg1"/>
                </a:solidFill>
              </a:rPr>
              <a:t>Using the id Attribute to Identify Inline Schemas (2/3)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60" y="1020412"/>
            <a:ext cx="9464279" cy="5451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26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r>
              <a:rPr lang="en-US" altLang="zh-CN" dirty="0" smtClean="0">
                <a:solidFill>
                  <a:prstClr val="white"/>
                </a:solidFill>
              </a:rPr>
              <a:t> 	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文本框 24"/>
          <p:cNvSpPr txBox="1"/>
          <p:nvPr/>
        </p:nvSpPr>
        <p:spPr>
          <a:xfrm>
            <a:off x="-1" y="0"/>
            <a:ext cx="10272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 dirty="0">
                <a:solidFill>
                  <a:prstClr val="white"/>
                </a:solidFill>
              </a:rPr>
              <a:t>Using the id Attribute to Identify Inline Schemas (3/3)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9" y="1368547"/>
            <a:ext cx="10578941" cy="416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26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983017" y="755957"/>
            <a:ext cx="822596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endParaRPr lang="zh-CN" altLang="en-US" sz="1867" dirty="0">
              <a:solidFill>
                <a:prstClr val="white"/>
              </a:solidFill>
            </a:endParaRPr>
          </a:p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1867" dirty="0">
                <a:solidFill>
                  <a:prstClr val="white"/>
                </a:solidFill>
              </a:rPr>
              <a:t>我们考虑一些</a:t>
            </a:r>
            <a:r>
              <a:rPr lang="en-US" altLang="zh-CN" sz="1867" dirty="0" err="1">
                <a:solidFill>
                  <a:prstClr val="white"/>
                </a:solidFill>
              </a:rPr>
              <a:t>GreatH</a:t>
            </a:r>
            <a:r>
              <a:rPr lang="en-US" altLang="zh-CN" sz="1867" dirty="0">
                <a:solidFill>
                  <a:prstClr val="white"/>
                </a:solidFill>
              </a:rPr>
              <a:t> Hotel Web</a:t>
            </a:r>
            <a:r>
              <a:rPr lang="zh-CN" altLang="en-US" sz="1867" dirty="0">
                <a:solidFill>
                  <a:prstClr val="white"/>
                </a:solidFill>
              </a:rPr>
              <a:t>服务来检索和更新预订细节</a:t>
            </a:r>
            <a:endParaRPr lang="zh-CN" altLang="en-US" sz="1867" dirty="0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24"/>
          <p:cNvSpPr txBox="1"/>
          <p:nvPr/>
        </p:nvSpPr>
        <p:spPr>
          <a:xfrm>
            <a:off x="0" y="0"/>
            <a:ext cx="5925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 dirty="0">
                <a:solidFill>
                  <a:prstClr val="white"/>
                </a:solidFill>
              </a:rPr>
              <a:t>Schemas in Imported Documents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12" name="文本框 20"/>
          <p:cNvSpPr txBox="1"/>
          <p:nvPr/>
        </p:nvSpPr>
        <p:spPr>
          <a:xfrm>
            <a:off x="1983018" y="1840885"/>
            <a:ext cx="8225963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210">
              <a:buFont typeface="Wingdings" pitchFamily="2" charset="2"/>
              <a:buChar char="n"/>
            </a:pPr>
            <a:r>
              <a:rPr lang="zh-CN" altLang="en-US" sz="1867" dirty="0">
                <a:solidFill>
                  <a:prstClr val="white"/>
                </a:solidFill>
              </a:rPr>
              <a:t>在名称空间</a:t>
            </a:r>
            <a:r>
              <a:rPr lang="en-US" altLang="zh-CN" sz="1867" dirty="0">
                <a:solidFill>
                  <a:prstClr val="white"/>
                </a:solidFill>
              </a:rPr>
              <a:t>http://greath.example.com/2004/services/retrieveDetails</a:t>
            </a:r>
            <a:r>
              <a:rPr lang="zh-CN" altLang="en-US" sz="1867" dirty="0">
                <a:solidFill>
                  <a:prstClr val="white"/>
                </a:solidFill>
              </a:rPr>
              <a:t>中的检索</a:t>
            </a:r>
            <a:r>
              <a:rPr lang="en-US" altLang="zh-CN" sz="1867" dirty="0">
                <a:solidFill>
                  <a:prstClr val="white"/>
                </a:solidFill>
              </a:rPr>
              <a:t>Web</a:t>
            </a:r>
            <a:r>
              <a:rPr lang="zh-CN" altLang="en-US" sz="1867" dirty="0">
                <a:solidFill>
                  <a:prstClr val="white"/>
                </a:solidFill>
              </a:rPr>
              <a:t>服务在名称空间</a:t>
            </a:r>
            <a:r>
              <a:rPr lang="en-US" altLang="zh-CN" sz="1867" dirty="0">
                <a:solidFill>
                  <a:prstClr val="white"/>
                </a:solidFill>
              </a:rPr>
              <a:t>http</a:t>
            </a:r>
            <a:r>
              <a:rPr lang="zh-CN" altLang="en-US" sz="1867" dirty="0">
                <a:solidFill>
                  <a:prstClr val="white"/>
                </a:solidFill>
              </a:rPr>
              <a:t>：</a:t>
            </a:r>
            <a:r>
              <a:rPr lang="en-US" altLang="zh-CN" sz="1867" dirty="0">
                <a:solidFill>
                  <a:prstClr val="white"/>
                </a:solidFill>
              </a:rPr>
              <a:t>//</a:t>
            </a:r>
            <a:r>
              <a:rPr lang="en-US" altLang="zh-CN" sz="1867" dirty="0" err="1">
                <a:solidFill>
                  <a:prstClr val="white"/>
                </a:solidFill>
              </a:rPr>
              <a:t>greath.example</a:t>
            </a:r>
            <a:r>
              <a:rPr lang="zh-CN" altLang="en-US" sz="1867" dirty="0">
                <a:solidFill>
                  <a:prstClr val="white"/>
                </a:solidFill>
              </a:rPr>
              <a:t>中的</a:t>
            </a:r>
            <a:r>
              <a:rPr lang="en-US" altLang="zh-CN" sz="1867" dirty="0" err="1">
                <a:solidFill>
                  <a:prstClr val="white"/>
                </a:solidFill>
              </a:rPr>
              <a:t>retrieveDetails.wsdl</a:t>
            </a:r>
            <a:r>
              <a:rPr lang="en-US" altLang="zh-CN" sz="1867" dirty="0">
                <a:solidFill>
                  <a:prstClr val="white"/>
                </a:solidFill>
              </a:rPr>
              <a:t> WSDL 2.0</a:t>
            </a:r>
            <a:r>
              <a:rPr lang="zh-CN" altLang="en-US" sz="1867" dirty="0">
                <a:solidFill>
                  <a:prstClr val="white"/>
                </a:solidFill>
              </a:rPr>
              <a:t>文档以及内联模式中定义。 </a:t>
            </a:r>
            <a:r>
              <a:rPr lang="en-US" altLang="zh-CN" sz="1867" dirty="0">
                <a:solidFill>
                  <a:prstClr val="white"/>
                </a:solidFill>
              </a:rPr>
              <a:t>com / 2004 / schemas / </a:t>
            </a:r>
            <a:r>
              <a:rPr lang="en-US" altLang="zh-CN" sz="1867" dirty="0" err="1">
                <a:solidFill>
                  <a:prstClr val="white"/>
                </a:solidFill>
              </a:rPr>
              <a:t>reservationDetails</a:t>
            </a:r>
            <a:r>
              <a:rPr lang="zh-CN" altLang="en-US" sz="1867" dirty="0">
                <a:solidFill>
                  <a:prstClr val="white"/>
                </a:solidFill>
              </a:rPr>
              <a:t>，用于消息格式</a:t>
            </a:r>
            <a:endParaRPr lang="zh-CN" altLang="en-US" sz="1867" dirty="0">
              <a:solidFill>
                <a:prstClr val="white"/>
              </a:solidFill>
            </a:endParaRPr>
          </a:p>
        </p:txBody>
      </p:sp>
      <p:sp>
        <p:nvSpPr>
          <p:cNvPr id="13" name="文本框 20"/>
          <p:cNvSpPr txBox="1"/>
          <p:nvPr/>
        </p:nvSpPr>
        <p:spPr>
          <a:xfrm>
            <a:off x="1983012" y="3695356"/>
            <a:ext cx="8225963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1867" dirty="0">
                <a:solidFill>
                  <a:prstClr val="white"/>
                </a:solidFill>
              </a:rPr>
              <a:t>更新的</a:t>
            </a:r>
            <a:r>
              <a:rPr lang="en-US" altLang="zh-CN" sz="1867" dirty="0">
                <a:solidFill>
                  <a:prstClr val="white"/>
                </a:solidFill>
              </a:rPr>
              <a:t>Web</a:t>
            </a:r>
            <a:r>
              <a:rPr lang="zh-CN" altLang="en-US" sz="1867" dirty="0">
                <a:solidFill>
                  <a:prstClr val="white"/>
                </a:solidFill>
              </a:rPr>
              <a:t>服务在命名空间</a:t>
            </a:r>
            <a:r>
              <a:rPr lang="en-US" altLang="zh-CN" sz="1867" dirty="0">
                <a:solidFill>
                  <a:prstClr val="white"/>
                </a:solidFill>
              </a:rPr>
              <a:t>http://greath.example.com/2004/services/updateDetails</a:t>
            </a:r>
            <a:r>
              <a:rPr lang="zh-CN" altLang="en-US" sz="1867" dirty="0">
                <a:solidFill>
                  <a:prstClr val="white"/>
                </a:solidFill>
              </a:rPr>
              <a:t>中定义在</a:t>
            </a:r>
            <a:r>
              <a:rPr lang="en-US" altLang="zh-CN" sz="1867" dirty="0" err="1">
                <a:solidFill>
                  <a:prstClr val="white"/>
                </a:solidFill>
              </a:rPr>
              <a:t>updateDetails.wsdl</a:t>
            </a:r>
            <a:r>
              <a:rPr lang="en-US" altLang="zh-CN" sz="1867" dirty="0">
                <a:solidFill>
                  <a:prstClr val="white"/>
                </a:solidFill>
              </a:rPr>
              <a:t> WSDL 2.0</a:t>
            </a:r>
            <a:r>
              <a:rPr lang="zh-CN" altLang="en-US" sz="1867" dirty="0">
                <a:solidFill>
                  <a:prstClr val="white"/>
                </a:solidFill>
              </a:rPr>
              <a:t>文档中，该文档导入了</a:t>
            </a:r>
            <a:r>
              <a:rPr lang="en-US" altLang="zh-CN" sz="1867" dirty="0" err="1">
                <a:solidFill>
                  <a:prstClr val="white"/>
                </a:solidFill>
              </a:rPr>
              <a:t>retrieveDetails.wsdl</a:t>
            </a:r>
            <a:r>
              <a:rPr lang="zh-CN" altLang="en-US" sz="1867" dirty="0">
                <a:solidFill>
                  <a:prstClr val="white"/>
                </a:solidFill>
              </a:rPr>
              <a:t>，并引用了</a:t>
            </a:r>
            <a:r>
              <a:rPr lang="en-US" altLang="zh-CN" sz="1867" dirty="0">
                <a:solidFill>
                  <a:prstClr val="white"/>
                </a:solidFill>
              </a:rPr>
              <a:t>WSDL 2.0</a:t>
            </a:r>
            <a:r>
              <a:rPr lang="zh-CN" altLang="en-US" sz="1867" dirty="0">
                <a:solidFill>
                  <a:prstClr val="white"/>
                </a:solidFill>
              </a:rPr>
              <a:t>和导入文件</a:t>
            </a:r>
            <a:endParaRPr lang="en-US" altLang="zh-CN" sz="18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24"/>
          <p:cNvSpPr txBox="1"/>
          <p:nvPr/>
        </p:nvSpPr>
        <p:spPr>
          <a:xfrm>
            <a:off x="0" y="0"/>
            <a:ext cx="4132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 dirty="0">
                <a:solidFill>
                  <a:prstClr val="white"/>
                </a:solidFill>
              </a:rPr>
              <a:t>Retrieve Service (1/2)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248" y="1012681"/>
            <a:ext cx="7887504" cy="515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68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24"/>
          <p:cNvSpPr txBox="1"/>
          <p:nvPr/>
        </p:nvSpPr>
        <p:spPr>
          <a:xfrm>
            <a:off x="-1" y="0"/>
            <a:ext cx="7825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 dirty="0">
                <a:solidFill>
                  <a:prstClr val="white"/>
                </a:solidFill>
              </a:rPr>
              <a:t>Retrieve Service (2/2)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97" y="1698172"/>
            <a:ext cx="10909709" cy="317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24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24"/>
          <p:cNvSpPr txBox="1"/>
          <p:nvPr/>
        </p:nvSpPr>
        <p:spPr>
          <a:xfrm>
            <a:off x="11874" y="0"/>
            <a:ext cx="802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 dirty="0">
                <a:solidFill>
                  <a:prstClr val="white"/>
                </a:solidFill>
              </a:rPr>
              <a:t>Update Service (1/2)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677" y="1039215"/>
            <a:ext cx="8468645" cy="513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074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24"/>
          <p:cNvSpPr txBox="1"/>
          <p:nvPr/>
        </p:nvSpPr>
        <p:spPr>
          <a:xfrm>
            <a:off x="0" y="0"/>
            <a:ext cx="8407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 dirty="0">
                <a:solidFill>
                  <a:prstClr val="white"/>
                </a:solidFill>
              </a:rPr>
              <a:t>Update Service (2/2)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20" y="1321044"/>
            <a:ext cx="10848759" cy="413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1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24"/>
          <p:cNvSpPr txBox="1"/>
          <p:nvPr/>
        </p:nvSpPr>
        <p:spPr>
          <a:xfrm>
            <a:off x="-1" y="0"/>
            <a:ext cx="5332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 dirty="0">
                <a:solidFill>
                  <a:prstClr val="white"/>
                </a:solidFill>
              </a:rPr>
              <a:t>Best Practice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9" name="文本框 20"/>
          <p:cNvSpPr txBox="1"/>
          <p:nvPr/>
        </p:nvSpPr>
        <p:spPr>
          <a:xfrm>
            <a:off x="1983014" y="1764828"/>
            <a:ext cx="8225963" cy="3067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210">
              <a:buFont typeface="Wingdings" panose="05000000000000000000" pitchFamily="2" charset="2"/>
              <a:buChar char="n"/>
            </a:pPr>
            <a:endParaRPr lang="zh-CN" altLang="en-US" sz="1867" dirty="0">
              <a:solidFill>
                <a:prstClr val="white"/>
              </a:solidFill>
            </a:endParaRPr>
          </a:p>
          <a:p>
            <a:pPr marL="380990" indent="-380990" defTabSz="914210">
              <a:buFont typeface="Wingdings" panose="05000000000000000000" pitchFamily="2" charset="2"/>
              <a:buChar char="n"/>
            </a:pPr>
            <a:endParaRPr lang="zh-CN" altLang="en-US" sz="1867" dirty="0">
              <a:solidFill>
                <a:prstClr val="white"/>
              </a:solidFill>
            </a:endParaRPr>
          </a:p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1867" dirty="0">
                <a:solidFill>
                  <a:prstClr val="white"/>
                </a:solidFill>
              </a:rPr>
              <a:t>通常，预期从多个</a:t>
            </a:r>
            <a:r>
              <a:rPr lang="en-US" altLang="zh-CN" sz="1867" dirty="0">
                <a:solidFill>
                  <a:prstClr val="white"/>
                </a:solidFill>
              </a:rPr>
              <a:t>WSDL 2.0</a:t>
            </a:r>
            <a:r>
              <a:rPr lang="zh-CN" altLang="en-US" sz="1867" dirty="0">
                <a:solidFill>
                  <a:prstClr val="white"/>
                </a:solidFill>
              </a:rPr>
              <a:t>文档引用</a:t>
            </a:r>
            <a:r>
              <a:rPr lang="zh-CN" altLang="en-US" sz="1867" dirty="0" smtClean="0">
                <a:solidFill>
                  <a:prstClr val="white"/>
                </a:solidFill>
              </a:rPr>
              <a:t>的</a:t>
            </a:r>
            <a:r>
              <a:rPr lang="en-US" altLang="zh-CN" sz="1867" dirty="0" smtClean="0">
                <a:solidFill>
                  <a:prstClr val="white"/>
                </a:solidFill>
              </a:rPr>
              <a:t>schema</a:t>
            </a:r>
            <a:r>
              <a:rPr lang="zh-CN" altLang="en-US" sz="1867" dirty="0" smtClean="0">
                <a:solidFill>
                  <a:prstClr val="white"/>
                </a:solidFill>
              </a:rPr>
              <a:t>应</a:t>
            </a:r>
            <a:r>
              <a:rPr lang="zh-CN" altLang="en-US" sz="1867" dirty="0">
                <a:solidFill>
                  <a:prstClr val="white"/>
                </a:solidFill>
              </a:rPr>
              <a:t>在单独</a:t>
            </a:r>
            <a:r>
              <a:rPr lang="zh-CN" altLang="en-US" sz="1867" dirty="0" smtClean="0">
                <a:solidFill>
                  <a:prstClr val="white"/>
                </a:solidFill>
              </a:rPr>
              <a:t>的</a:t>
            </a:r>
            <a:r>
              <a:rPr lang="en-US" altLang="zh-CN" sz="1867" dirty="0" smtClean="0">
                <a:solidFill>
                  <a:prstClr val="white"/>
                </a:solidFill>
              </a:rPr>
              <a:t>schema</a:t>
            </a:r>
            <a:r>
              <a:rPr lang="zh-CN" altLang="en-US" sz="1867" dirty="0" smtClean="0">
                <a:solidFill>
                  <a:prstClr val="white"/>
                </a:solidFill>
              </a:rPr>
              <a:t>文档</a:t>
            </a:r>
            <a:r>
              <a:rPr lang="zh-CN" altLang="en-US" sz="1867" dirty="0">
                <a:solidFill>
                  <a:prstClr val="white"/>
                </a:solidFill>
              </a:rPr>
              <a:t>中定义，而不是内</a:t>
            </a:r>
            <a:r>
              <a:rPr lang="zh-CN" altLang="en-US" sz="1867" dirty="0" smtClean="0">
                <a:solidFill>
                  <a:prstClr val="white"/>
                </a:solidFill>
              </a:rPr>
              <a:t>联</a:t>
            </a:r>
            <a:endParaRPr lang="en-US" altLang="zh-CN" sz="1867" dirty="0" smtClean="0">
              <a:solidFill>
                <a:prstClr val="white"/>
              </a:solidFill>
            </a:endParaRPr>
          </a:p>
          <a:p>
            <a:pPr marL="380990" indent="-380990" defTabSz="914210">
              <a:buFont typeface="Wingdings" panose="05000000000000000000" pitchFamily="2" charset="2"/>
              <a:buChar char="n"/>
            </a:pPr>
            <a:endParaRPr lang="zh-CN" altLang="en-US" sz="1867" dirty="0">
              <a:solidFill>
                <a:prstClr val="white"/>
              </a:solidFill>
            </a:endParaRPr>
          </a:p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bg1"/>
                </a:solidFill>
              </a:rPr>
              <a:t>例如，将内</a:t>
            </a:r>
            <a:r>
              <a:rPr lang="zh-CN" altLang="en-US" sz="2000" dirty="0" smtClean="0">
                <a:solidFill>
                  <a:schemeClr val="bg1"/>
                </a:solidFill>
              </a:rPr>
              <a:t>联</a:t>
            </a:r>
            <a:r>
              <a:rPr lang="en-US" altLang="zh-CN" sz="2000" dirty="0" smtClean="0">
                <a:solidFill>
                  <a:schemeClr val="bg1"/>
                </a:solidFill>
              </a:rPr>
              <a:t>schema</a:t>
            </a:r>
            <a:r>
              <a:rPr lang="zh-CN" altLang="en-US" sz="2000" dirty="0" smtClean="0">
                <a:solidFill>
                  <a:schemeClr val="bg1"/>
                </a:solidFill>
              </a:rPr>
              <a:t>移动</a:t>
            </a:r>
            <a:r>
              <a:rPr lang="zh-CN" altLang="en-US" sz="2000" dirty="0">
                <a:solidFill>
                  <a:schemeClr val="bg1"/>
                </a:solidFill>
              </a:rPr>
              <a:t>到单独的文档中，例如</a:t>
            </a:r>
            <a:r>
              <a:rPr lang="en-US" altLang="zh-CN" sz="2000" dirty="0">
                <a:solidFill>
                  <a:schemeClr val="bg1"/>
                </a:solidFill>
              </a:rPr>
              <a:t>reservationDetails.xsd</a:t>
            </a:r>
            <a:r>
              <a:rPr lang="zh-CN" altLang="en-US" sz="2000" dirty="0">
                <a:solidFill>
                  <a:schemeClr val="bg1"/>
                </a:solidFill>
              </a:rPr>
              <a:t>，并将其直接导入到</a:t>
            </a:r>
            <a:r>
              <a:rPr lang="en-US" altLang="zh-CN" sz="2000" dirty="0" err="1">
                <a:solidFill>
                  <a:schemeClr val="bg1"/>
                </a:solidFill>
              </a:rPr>
              <a:t>retrieveDetails.wsdl</a:t>
            </a:r>
            <a:r>
              <a:rPr lang="zh-CN" altLang="en-US" sz="2000" dirty="0">
                <a:solidFill>
                  <a:schemeClr val="bg1"/>
                </a:solidFill>
              </a:rPr>
              <a:t>和</a:t>
            </a:r>
            <a:r>
              <a:rPr lang="en-US" altLang="zh-CN" sz="2000" dirty="0" err="1">
                <a:solidFill>
                  <a:schemeClr val="bg1"/>
                </a:solidFill>
              </a:rPr>
              <a:t>updateDetails.wsdl</a:t>
            </a:r>
            <a:r>
              <a:rPr lang="zh-CN" altLang="en-US" sz="2000" dirty="0">
                <a:solidFill>
                  <a:schemeClr val="bg1"/>
                </a:solidFill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</a:rPr>
              <a:t>types</a:t>
            </a:r>
            <a:r>
              <a:rPr lang="zh-CN" altLang="en-US" sz="2000" dirty="0">
                <a:solidFill>
                  <a:schemeClr val="bg1"/>
                </a:solidFill>
              </a:rPr>
              <a:t>元素</a:t>
            </a:r>
            <a:r>
              <a:rPr lang="zh-CN" altLang="en-US" sz="2000" dirty="0" smtClean="0">
                <a:solidFill>
                  <a:schemeClr val="bg1"/>
                </a:solidFill>
              </a:rPr>
              <a:t>中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380990" indent="-380990" defTabSz="914210">
              <a:buFont typeface="Wingdings" panose="05000000000000000000" pitchFamily="2" charset="2"/>
              <a:buChar char="n"/>
            </a:pPr>
            <a:endParaRPr lang="zh-CN" altLang="en-US" sz="2000" dirty="0">
              <a:solidFill>
                <a:schemeClr val="bg1"/>
              </a:solidFill>
            </a:endParaRPr>
          </a:p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bg1"/>
                </a:solidFill>
              </a:rPr>
              <a:t>WSDL</a:t>
            </a:r>
            <a:r>
              <a:rPr lang="zh-CN" altLang="en-US" sz="2000" dirty="0">
                <a:solidFill>
                  <a:schemeClr val="bg1"/>
                </a:solidFill>
              </a:rPr>
              <a:t>文档和</a:t>
            </a:r>
            <a:r>
              <a:rPr lang="en-US" altLang="zh-CN" sz="2000" dirty="0" smtClean="0">
                <a:solidFill>
                  <a:schemeClr val="bg1"/>
                </a:solidFill>
              </a:rPr>
              <a:t>XML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schema</a:t>
            </a:r>
            <a:r>
              <a:rPr lang="zh-CN" altLang="en-US" sz="2000" dirty="0" smtClean="0">
                <a:solidFill>
                  <a:schemeClr val="bg1"/>
                </a:solidFill>
              </a:rPr>
              <a:t>应</a:t>
            </a:r>
            <a:r>
              <a:rPr lang="zh-CN" altLang="en-US" sz="2000" dirty="0">
                <a:solidFill>
                  <a:schemeClr val="bg1"/>
                </a:solidFill>
              </a:rPr>
              <a:t>在不同的名称空间下进行管理</a:t>
            </a:r>
            <a:endParaRPr lang="zh-CN" altLang="en-US" sz="18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08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24"/>
          <p:cNvSpPr txBox="1"/>
          <p:nvPr/>
        </p:nvSpPr>
        <p:spPr>
          <a:xfrm>
            <a:off x="-2" y="0"/>
            <a:ext cx="8407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 dirty="0">
                <a:solidFill>
                  <a:prstClr val="white"/>
                </a:solidFill>
              </a:rPr>
              <a:t>Multiple Inline Schemas in One Document (1/4)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5" name="文本框 20"/>
          <p:cNvSpPr txBox="1"/>
          <p:nvPr/>
        </p:nvSpPr>
        <p:spPr>
          <a:xfrm>
            <a:off x="1983014" y="1764828"/>
            <a:ext cx="8225963" cy="4217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endParaRPr lang="zh-CN" altLang="en-US" sz="1867" dirty="0">
              <a:solidFill>
                <a:prstClr val="white"/>
              </a:solidFill>
            </a:endParaRPr>
          </a:p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en-US" altLang="zh-CN" sz="1867" dirty="0">
                <a:solidFill>
                  <a:prstClr val="white"/>
                </a:solidFill>
              </a:rPr>
              <a:t>WSDL 2.0</a:t>
            </a:r>
            <a:r>
              <a:rPr lang="zh-CN" altLang="en-US" sz="1867" dirty="0">
                <a:solidFill>
                  <a:prstClr val="white"/>
                </a:solidFill>
              </a:rPr>
              <a:t>文档可以在其类型元素中定义多个内</a:t>
            </a:r>
            <a:r>
              <a:rPr lang="zh-CN" altLang="en-US" sz="1867" dirty="0" smtClean="0">
                <a:solidFill>
                  <a:prstClr val="white"/>
                </a:solidFill>
              </a:rPr>
              <a:t>联</a:t>
            </a:r>
            <a:r>
              <a:rPr lang="en-US" altLang="zh-CN" sz="1867" dirty="0" smtClean="0">
                <a:solidFill>
                  <a:prstClr val="white"/>
                </a:solidFill>
              </a:rPr>
              <a:t>schema</a:t>
            </a:r>
          </a:p>
          <a:p>
            <a:pPr marL="380990" indent="-380990" defTabSz="914210">
              <a:buFont typeface="Wingdings" panose="05000000000000000000" pitchFamily="2" charset="2"/>
              <a:buChar char="n"/>
            </a:pPr>
            <a:endParaRPr lang="zh-CN" altLang="en-US" sz="1867" dirty="0">
              <a:solidFill>
                <a:prstClr val="white"/>
              </a:solidFill>
            </a:endParaRPr>
          </a:p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bg1"/>
                </a:solidFill>
              </a:rPr>
              <a:t>两个或多</a:t>
            </a:r>
            <a:r>
              <a:rPr lang="zh-CN" altLang="en-US" sz="2000" dirty="0" smtClean="0">
                <a:solidFill>
                  <a:schemeClr val="bg1"/>
                </a:solidFill>
              </a:rPr>
              <a:t>个</a:t>
            </a:r>
            <a:r>
              <a:rPr lang="en-US" altLang="zh-CN" sz="2000" dirty="0" smtClean="0">
                <a:solidFill>
                  <a:schemeClr val="bg1"/>
                </a:solidFill>
              </a:rPr>
              <a:t>schema</a:t>
            </a:r>
            <a:r>
              <a:rPr lang="zh-CN" altLang="en-US" sz="2000" dirty="0" smtClean="0">
                <a:solidFill>
                  <a:schemeClr val="bg1"/>
                </a:solidFill>
              </a:rPr>
              <a:t>可能</a:t>
            </a:r>
            <a:r>
              <a:rPr lang="zh-CN" altLang="en-US" sz="2000" dirty="0">
                <a:solidFill>
                  <a:schemeClr val="bg1"/>
                </a:solidFill>
              </a:rPr>
              <a:t>具有相同的目标命名空间，前提是它们不定义相同的元素或类型</a:t>
            </a:r>
            <a:r>
              <a:rPr lang="zh-CN" altLang="en-US" sz="2000" dirty="0" smtClean="0">
                <a:solidFill>
                  <a:schemeClr val="bg1"/>
                </a:solidFill>
              </a:rPr>
              <a:t>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380990" indent="-380990" defTabSz="914210">
              <a:buFont typeface="Wingdings" panose="05000000000000000000" pitchFamily="2" charset="2"/>
              <a:buChar char="n"/>
            </a:pPr>
            <a:endParaRPr lang="zh-CN" altLang="en-US" sz="2000" dirty="0">
              <a:solidFill>
                <a:schemeClr val="bg1"/>
              </a:solidFill>
            </a:endParaRPr>
          </a:p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bg1"/>
                </a:solidFill>
              </a:rPr>
              <a:t>不止一次的定义</a:t>
            </a:r>
            <a:r>
              <a:rPr lang="zh-CN" altLang="en-US" sz="2000" dirty="0">
                <a:solidFill>
                  <a:schemeClr val="bg1"/>
                </a:solidFill>
              </a:rPr>
              <a:t>相同的元素或</a:t>
            </a:r>
            <a:r>
              <a:rPr lang="zh-CN" altLang="en-US" sz="2000" dirty="0" smtClean="0">
                <a:solidFill>
                  <a:schemeClr val="bg1"/>
                </a:solidFill>
              </a:rPr>
              <a:t>类型是错误的，</a:t>
            </a:r>
            <a:r>
              <a:rPr lang="zh-CN" altLang="en-US" sz="2000" dirty="0">
                <a:solidFill>
                  <a:schemeClr val="bg1"/>
                </a:solidFill>
              </a:rPr>
              <a:t>即使这些定义是相同</a:t>
            </a:r>
            <a:r>
              <a:rPr lang="zh-CN" altLang="en-US" sz="2000" dirty="0" smtClean="0">
                <a:solidFill>
                  <a:schemeClr val="bg1"/>
                </a:solidFill>
              </a:rPr>
              <a:t>的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380990" indent="-380990" defTabSz="914210"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1867" dirty="0">
                <a:solidFill>
                  <a:schemeClr val="bg1"/>
                </a:solidFill>
              </a:rPr>
              <a:t>内</a:t>
            </a:r>
            <a:r>
              <a:rPr lang="zh-CN" altLang="en-US" sz="1867" dirty="0" smtClean="0">
                <a:solidFill>
                  <a:schemeClr val="bg1"/>
                </a:solidFill>
              </a:rPr>
              <a:t>联</a:t>
            </a:r>
            <a:r>
              <a:rPr lang="en-US" altLang="zh-CN" sz="1867" dirty="0" smtClean="0">
                <a:solidFill>
                  <a:schemeClr val="bg1"/>
                </a:solidFill>
              </a:rPr>
              <a:t>schema</a:t>
            </a:r>
            <a:r>
              <a:rPr lang="zh-CN" altLang="en-US" sz="1867" dirty="0" smtClean="0">
                <a:solidFill>
                  <a:schemeClr val="bg1"/>
                </a:solidFill>
              </a:rPr>
              <a:t>的</a:t>
            </a:r>
            <a:r>
              <a:rPr lang="zh-CN" altLang="en-US" sz="1867" dirty="0">
                <a:solidFill>
                  <a:schemeClr val="bg1"/>
                </a:solidFill>
              </a:rPr>
              <a:t>每个命名空间对</a:t>
            </a:r>
            <a:r>
              <a:rPr lang="en-US" altLang="zh-CN" sz="1867" dirty="0">
                <a:solidFill>
                  <a:schemeClr val="bg1"/>
                </a:solidFill>
              </a:rPr>
              <a:t>Web</a:t>
            </a:r>
            <a:r>
              <a:rPr lang="zh-CN" altLang="en-US" sz="1867" dirty="0">
                <a:solidFill>
                  <a:schemeClr val="bg1"/>
                </a:solidFill>
              </a:rPr>
              <a:t>服务定义都</a:t>
            </a:r>
            <a:r>
              <a:rPr lang="zh-CN" altLang="en-US" sz="1867" dirty="0" smtClean="0">
                <a:solidFill>
                  <a:schemeClr val="bg1"/>
                </a:solidFill>
              </a:rPr>
              <a:t>可见。但是</a:t>
            </a:r>
            <a:r>
              <a:rPr lang="zh-CN" altLang="en-US" sz="1867" dirty="0">
                <a:solidFill>
                  <a:schemeClr val="bg1"/>
                </a:solidFill>
              </a:rPr>
              <a:t>，命名空间不能自动显示给其他内</a:t>
            </a:r>
            <a:r>
              <a:rPr lang="zh-CN" altLang="en-US" sz="1867" dirty="0" smtClean="0">
                <a:solidFill>
                  <a:schemeClr val="bg1"/>
                </a:solidFill>
              </a:rPr>
              <a:t>联</a:t>
            </a:r>
            <a:r>
              <a:rPr lang="en-US" altLang="zh-CN" sz="1867" dirty="0" smtClean="0">
                <a:solidFill>
                  <a:schemeClr val="bg1"/>
                </a:solidFill>
              </a:rPr>
              <a:t>schema</a:t>
            </a:r>
          </a:p>
          <a:p>
            <a:pPr marL="380990" indent="-380990" defTabSz="914210">
              <a:buFont typeface="Wingdings" panose="05000000000000000000" pitchFamily="2" charset="2"/>
              <a:buChar char="n"/>
            </a:pPr>
            <a:endParaRPr lang="en-US" altLang="zh-CN" sz="1867" dirty="0" smtClean="0">
              <a:solidFill>
                <a:schemeClr val="bg1"/>
              </a:solidFill>
            </a:endParaRPr>
          </a:p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1867" dirty="0">
                <a:solidFill>
                  <a:schemeClr val="bg1"/>
                </a:solidFill>
              </a:rPr>
              <a:t>每个内</a:t>
            </a:r>
            <a:r>
              <a:rPr lang="zh-CN" altLang="en-US" sz="1867" dirty="0" smtClean="0">
                <a:solidFill>
                  <a:schemeClr val="bg1"/>
                </a:solidFill>
              </a:rPr>
              <a:t>联</a:t>
            </a:r>
            <a:r>
              <a:rPr lang="en-US" altLang="zh-CN" sz="1867" dirty="0" smtClean="0">
                <a:solidFill>
                  <a:schemeClr val="bg1"/>
                </a:solidFill>
              </a:rPr>
              <a:t>schema</a:t>
            </a:r>
            <a:r>
              <a:rPr lang="zh-CN" altLang="en-US" sz="1867" dirty="0" smtClean="0">
                <a:solidFill>
                  <a:schemeClr val="bg1"/>
                </a:solidFill>
              </a:rPr>
              <a:t>必须</a:t>
            </a:r>
            <a:r>
              <a:rPr lang="zh-CN" altLang="en-US" sz="1867" dirty="0">
                <a:solidFill>
                  <a:schemeClr val="bg1"/>
                </a:solidFill>
              </a:rPr>
              <a:t>显式导入其引用的任何其他命名空间</a:t>
            </a:r>
          </a:p>
          <a:p>
            <a:pPr marL="380990" indent="-380990" defTabSz="914210">
              <a:buFont typeface="Wingdings" panose="05000000000000000000" pitchFamily="2" charset="2"/>
              <a:buChar char="n"/>
            </a:pPr>
            <a:r>
              <a:rPr lang="zh-CN" altLang="en-US" sz="1867" dirty="0">
                <a:solidFill>
                  <a:schemeClr val="bg1"/>
                </a:solidFill>
              </a:rPr>
              <a:t>在这种情况下，</a:t>
            </a:r>
            <a:r>
              <a:rPr lang="en-US" altLang="zh-CN" sz="1867" dirty="0" err="1">
                <a:solidFill>
                  <a:schemeClr val="bg1"/>
                </a:solidFill>
              </a:rPr>
              <a:t>schemaLocation</a:t>
            </a:r>
            <a:r>
              <a:rPr lang="zh-CN" altLang="en-US" sz="1867" dirty="0">
                <a:solidFill>
                  <a:schemeClr val="bg1"/>
                </a:solidFill>
              </a:rPr>
              <a:t>属性不是必需的，因为</a:t>
            </a:r>
            <a:r>
              <a:rPr lang="en-US" altLang="zh-CN" sz="1867" dirty="0">
                <a:solidFill>
                  <a:schemeClr val="bg1"/>
                </a:solidFill>
              </a:rPr>
              <a:t>WSDL 2.0</a:t>
            </a:r>
            <a:r>
              <a:rPr lang="zh-CN" altLang="en-US" sz="1867" dirty="0">
                <a:solidFill>
                  <a:schemeClr val="bg1"/>
                </a:solidFill>
              </a:rPr>
              <a:t>处理器通过处理封闭的</a:t>
            </a:r>
            <a:r>
              <a:rPr lang="en-US" altLang="zh-CN" sz="1867" dirty="0">
                <a:solidFill>
                  <a:schemeClr val="bg1"/>
                </a:solidFill>
              </a:rPr>
              <a:t>WSDL 2.0</a:t>
            </a:r>
            <a:r>
              <a:rPr lang="zh-CN" altLang="en-US" sz="1867" dirty="0">
                <a:solidFill>
                  <a:schemeClr val="bg1"/>
                </a:solidFill>
              </a:rPr>
              <a:t>文档来了解</a:t>
            </a:r>
            <a:r>
              <a:rPr lang="zh-CN" altLang="en-US" sz="1867" dirty="0" smtClean="0">
                <a:solidFill>
                  <a:schemeClr val="bg1"/>
                </a:solidFill>
              </a:rPr>
              <a:t>每个</a:t>
            </a:r>
            <a:r>
              <a:rPr lang="en-US" altLang="zh-CN" sz="1867" dirty="0" smtClean="0">
                <a:solidFill>
                  <a:schemeClr val="bg1"/>
                </a:solidFill>
              </a:rPr>
              <a:t>schema</a:t>
            </a:r>
            <a:r>
              <a:rPr lang="zh-CN" altLang="en-US" sz="1867" dirty="0" smtClean="0">
                <a:solidFill>
                  <a:schemeClr val="bg1"/>
                </a:solidFill>
              </a:rPr>
              <a:t>的</a:t>
            </a:r>
            <a:r>
              <a:rPr lang="zh-CN" altLang="en-US" sz="1867" dirty="0">
                <a:solidFill>
                  <a:schemeClr val="bg1"/>
                </a:solidFill>
              </a:rPr>
              <a:t>位置</a:t>
            </a:r>
            <a:endParaRPr lang="zh-CN" altLang="en-US" sz="18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85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24"/>
          <p:cNvSpPr txBox="1"/>
          <p:nvPr/>
        </p:nvSpPr>
        <p:spPr>
          <a:xfrm>
            <a:off x="-2" y="0"/>
            <a:ext cx="8300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0"/>
            <a:r>
              <a:rPr lang="en-US" altLang="zh-CN" sz="3200" dirty="0">
                <a:solidFill>
                  <a:prstClr val="white"/>
                </a:solidFill>
              </a:rPr>
              <a:t>Multiple Inline Schemas in One Document (2/4)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847" y="967777"/>
            <a:ext cx="8398305" cy="5266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85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522</Words>
  <Application>Microsoft Office PowerPoint</Application>
  <PresentationFormat>自定义</PresentationFormat>
  <Paragraphs>47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 liu</dc:creator>
  <cp:lastModifiedBy>pengyao</cp:lastModifiedBy>
  <cp:revision>54</cp:revision>
  <dcterms:created xsi:type="dcterms:W3CDTF">2015-05-28T03:50:52Z</dcterms:created>
  <dcterms:modified xsi:type="dcterms:W3CDTF">2017-05-09T04:27:41Z</dcterms:modified>
</cp:coreProperties>
</file>