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60" r:id="rId3"/>
    <p:sldId id="291" r:id="rId4"/>
    <p:sldId id="292" r:id="rId5"/>
    <p:sldId id="293" r:id="rId6"/>
    <p:sldId id="294" r:id="rId7"/>
    <p:sldId id="295" r:id="rId8"/>
    <p:sldId id="296" r:id="rId9"/>
    <p:sldId id="297" r:id="rId10"/>
    <p:sldId id="298" r:id="rId11"/>
    <p:sldId id="299" r:id="rId12"/>
    <p:sldId id="301" r:id="rId13"/>
    <p:sldId id="300" r:id="rId14"/>
    <p:sldId id="307" r:id="rId15"/>
    <p:sldId id="306" r:id="rId16"/>
    <p:sldId id="30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7FBE"/>
    <a:srgbClr val="EBB350"/>
    <a:srgbClr val="45A730"/>
    <a:srgbClr val="EB6752"/>
    <a:srgbClr val="9F6B9F"/>
    <a:srgbClr val="B35648"/>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6" autoAdjust="0"/>
    <p:restoredTop sz="82288" autoAdjust="0"/>
  </p:normalViewPr>
  <p:slideViewPr>
    <p:cSldViewPr snapToGrid="0">
      <p:cViewPr>
        <p:scale>
          <a:sx n="80" d="100"/>
          <a:sy n="80" d="100"/>
        </p:scale>
        <p:origin x="-39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71932-B1A7-4882-AFFC-803EB91E93A1}" type="datetimeFigureOut">
              <a:rPr lang="zh-CN" altLang="en-US" smtClean="0"/>
              <a:t>2017/5/9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ECC7D-9C72-4299-81B4-64261D1954A0}" type="slidenum">
              <a:rPr lang="zh-CN" altLang="en-US" smtClean="0"/>
              <a:t>‹#›</a:t>
            </a:fld>
            <a:endParaRPr lang="zh-CN" altLang="en-US"/>
          </a:p>
        </p:txBody>
      </p:sp>
    </p:spTree>
    <p:extLst>
      <p:ext uri="{BB962C8B-B14F-4D97-AF65-F5344CB8AC3E}">
        <p14:creationId xmlns:p14="http://schemas.microsoft.com/office/powerpoint/2010/main" val="311739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必需的 </a:t>
            </a:r>
            <a:r>
              <a:rPr lang="en-US" altLang="zh-CN" sz="1200" b="0" i="0" kern="1200" dirty="0" smtClean="0">
                <a:solidFill>
                  <a:schemeClr val="tx1"/>
                </a:solidFill>
                <a:effectLst/>
                <a:latin typeface="+mn-lt"/>
                <a:ea typeface="+mn-ea"/>
                <a:cs typeface="+mn-cs"/>
              </a:rPr>
              <a:t>Envelope </a:t>
            </a:r>
            <a:r>
              <a:rPr lang="zh-CN" altLang="en-US" sz="1200" b="0" i="0" kern="1200" dirty="0" smtClean="0">
                <a:solidFill>
                  <a:schemeClr val="tx1"/>
                </a:solidFill>
                <a:effectLst/>
                <a:latin typeface="+mn-lt"/>
                <a:ea typeface="+mn-ea"/>
                <a:cs typeface="+mn-cs"/>
              </a:rPr>
              <a:t>元素，可把此 </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文档标识为一条 </a:t>
            </a:r>
            <a:r>
              <a:rPr lang="en-US" altLang="zh-CN" sz="1200" b="0" i="0" kern="1200" dirty="0" smtClean="0">
                <a:solidFill>
                  <a:schemeClr val="tx1"/>
                </a:solidFill>
                <a:effectLst/>
                <a:latin typeface="+mn-lt"/>
                <a:ea typeface="+mn-ea"/>
                <a:cs typeface="+mn-cs"/>
              </a:rPr>
              <a:t>SOAP </a:t>
            </a:r>
            <a:r>
              <a:rPr lang="zh-CN" altLang="en-US" sz="1200" b="0" i="0" kern="1200" dirty="0" smtClean="0">
                <a:solidFill>
                  <a:schemeClr val="tx1"/>
                </a:solidFill>
                <a:effectLst/>
                <a:latin typeface="+mn-lt"/>
                <a:ea typeface="+mn-ea"/>
                <a:cs typeface="+mn-cs"/>
              </a:rPr>
              <a:t>消息</a:t>
            </a:r>
          </a:p>
          <a:p>
            <a:r>
              <a:rPr lang="zh-CN" altLang="en-US" sz="1200" b="0" i="0" kern="1200" dirty="0" smtClean="0">
                <a:solidFill>
                  <a:schemeClr val="tx1"/>
                </a:solidFill>
                <a:effectLst/>
                <a:latin typeface="+mn-lt"/>
                <a:ea typeface="+mn-ea"/>
                <a:cs typeface="+mn-cs"/>
              </a:rPr>
              <a:t>必需的 </a:t>
            </a:r>
            <a:r>
              <a:rPr lang="en-US" altLang="zh-CN" sz="1200" b="0" i="0" kern="1200" dirty="0" smtClean="0">
                <a:solidFill>
                  <a:schemeClr val="tx1"/>
                </a:solidFill>
                <a:effectLst/>
                <a:latin typeface="+mn-lt"/>
                <a:ea typeface="+mn-ea"/>
                <a:cs typeface="+mn-cs"/>
              </a:rPr>
              <a:t>SOAP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Envelope </a:t>
            </a:r>
            <a:r>
              <a:rPr lang="zh-CN" altLang="en-US" sz="1200" b="0" i="0" kern="1200" dirty="0" smtClean="0">
                <a:solidFill>
                  <a:schemeClr val="tx1"/>
                </a:solidFill>
                <a:effectLst/>
                <a:latin typeface="+mn-lt"/>
                <a:ea typeface="+mn-ea"/>
                <a:cs typeface="+mn-cs"/>
              </a:rPr>
              <a:t>元素是 </a:t>
            </a:r>
            <a:r>
              <a:rPr lang="en-US" altLang="zh-CN" sz="1200" b="0" i="0" kern="1200" dirty="0" smtClean="0">
                <a:solidFill>
                  <a:schemeClr val="tx1"/>
                </a:solidFill>
                <a:effectLst/>
                <a:latin typeface="+mn-lt"/>
                <a:ea typeface="+mn-ea"/>
                <a:cs typeface="+mn-cs"/>
              </a:rPr>
              <a:t>SOAP </a:t>
            </a:r>
            <a:r>
              <a:rPr lang="zh-CN" altLang="en-US" sz="1200" b="0" i="0" kern="1200" dirty="0" smtClean="0">
                <a:solidFill>
                  <a:schemeClr val="tx1"/>
                </a:solidFill>
                <a:effectLst/>
                <a:latin typeface="+mn-lt"/>
                <a:ea typeface="+mn-ea"/>
                <a:cs typeface="+mn-cs"/>
              </a:rPr>
              <a:t>消息的根元素。</a:t>
            </a:r>
            <a:endParaRPr lang="zh-CN" altLang="en-US" dirty="0"/>
          </a:p>
        </p:txBody>
      </p:sp>
      <p:sp>
        <p:nvSpPr>
          <p:cNvPr id="4" name="灯片编号占位符 3"/>
          <p:cNvSpPr>
            <a:spLocks noGrp="1"/>
          </p:cNvSpPr>
          <p:nvPr>
            <p:ph type="sldNum" sz="quarter" idx="10"/>
          </p:nvPr>
        </p:nvSpPr>
        <p:spPr/>
        <p:txBody>
          <a:bodyPr/>
          <a:lstStyle/>
          <a:p>
            <a:fld id="{54BECC7D-9C72-4299-81B4-64261D1954A0}" type="slidenum">
              <a:rPr lang="zh-CN" altLang="en-US" smtClean="0"/>
              <a:t>2</a:t>
            </a:fld>
            <a:endParaRPr lang="zh-CN" altLang="en-US"/>
          </a:p>
        </p:txBody>
      </p:sp>
    </p:spTree>
    <p:extLst>
      <p:ext uri="{BB962C8B-B14F-4D97-AF65-F5344CB8AC3E}">
        <p14:creationId xmlns:p14="http://schemas.microsoft.com/office/powerpoint/2010/main" val="160314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1" y="3602037"/>
            <a:ext cx="9144000" cy="1655763"/>
          </a:xfrm>
        </p:spPr>
        <p:txBody>
          <a:bodyPr/>
          <a:lstStyle>
            <a:lvl1pPr marL="0" indent="0" algn="ctr">
              <a:buNone/>
              <a:defRPr sz="2400"/>
            </a:lvl1pPr>
            <a:lvl2pPr marL="457183" indent="0" algn="ctr">
              <a:buNone/>
              <a:defRPr sz="2000"/>
            </a:lvl2pPr>
            <a:lvl3pPr marL="914368" indent="0" algn="ctr">
              <a:buNone/>
              <a:defRPr sz="1800"/>
            </a:lvl3pPr>
            <a:lvl4pPr marL="1371552" indent="0" algn="ctr">
              <a:buNone/>
              <a:defRPr sz="1600"/>
            </a:lvl4pPr>
            <a:lvl5pPr marL="1828737" indent="0" algn="ctr">
              <a:buNone/>
              <a:defRPr sz="1600"/>
            </a:lvl5pPr>
            <a:lvl6pPr marL="2285920" indent="0" algn="ctr">
              <a:buNone/>
              <a:defRPr sz="1600"/>
            </a:lvl6pPr>
            <a:lvl7pPr marL="2743103" indent="0" algn="ctr">
              <a:buNone/>
              <a:defRPr sz="1600"/>
            </a:lvl7pPr>
            <a:lvl8pPr marL="3200288" indent="0" algn="ctr">
              <a:buNone/>
              <a:defRPr sz="1600"/>
            </a:lvl8pPr>
            <a:lvl9pPr marL="3657473"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36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348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5" y="365127"/>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4663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标题和内容">
    <p:bg>
      <p:bgPr>
        <a:gradFill>
          <a:gsLst>
            <a:gs pos="0">
              <a:schemeClr val="bg1">
                <a:lumMod val="50000"/>
              </a:schemeClr>
            </a:gs>
            <a:gs pos="100000">
              <a:schemeClr val="tx1">
                <a:lumMod val="85000"/>
                <a:lumOff val="15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954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393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3" indent="0">
              <a:buNone/>
              <a:defRPr sz="2000">
                <a:solidFill>
                  <a:schemeClr val="tx1">
                    <a:tint val="75000"/>
                  </a:schemeClr>
                </a:solidFill>
              </a:defRPr>
            </a:lvl2pPr>
            <a:lvl3pPr marL="914368" indent="0">
              <a:buNone/>
              <a:defRPr sz="1800">
                <a:solidFill>
                  <a:schemeClr val="tx1">
                    <a:tint val="75000"/>
                  </a:schemeClr>
                </a:solidFill>
              </a:defRPr>
            </a:lvl3pPr>
            <a:lvl4pPr marL="1371552" indent="0">
              <a:buNone/>
              <a:defRPr sz="1600">
                <a:solidFill>
                  <a:schemeClr val="tx1">
                    <a:tint val="75000"/>
                  </a:schemeClr>
                </a:solidFill>
              </a:defRPr>
            </a:lvl4pPr>
            <a:lvl5pPr marL="1828737" indent="0">
              <a:buNone/>
              <a:defRPr sz="1600">
                <a:solidFill>
                  <a:schemeClr val="tx1">
                    <a:tint val="75000"/>
                  </a:schemeClr>
                </a:solidFill>
              </a:defRPr>
            </a:lvl5pPr>
            <a:lvl6pPr marL="2285920" indent="0">
              <a:buNone/>
              <a:defRPr sz="1600">
                <a:solidFill>
                  <a:schemeClr val="tx1">
                    <a:tint val="75000"/>
                  </a:schemeClr>
                </a:solidFill>
              </a:defRPr>
            </a:lvl6pPr>
            <a:lvl7pPr marL="2743103" indent="0">
              <a:buNone/>
              <a:defRPr sz="1600">
                <a:solidFill>
                  <a:schemeClr val="tx1">
                    <a:tint val="75000"/>
                  </a:schemeClr>
                </a:solidFill>
              </a:defRPr>
            </a:lvl7pPr>
            <a:lvl8pPr marL="3200288" indent="0">
              <a:buNone/>
              <a:defRPr sz="1600">
                <a:solidFill>
                  <a:schemeClr val="tx1">
                    <a:tint val="75000"/>
                  </a:schemeClr>
                </a:solidFill>
              </a:defRPr>
            </a:lvl8pPr>
            <a:lvl9pPr marL="3657473"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212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29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3" indent="0">
              <a:buNone/>
              <a:defRPr sz="2000" b="1"/>
            </a:lvl2pPr>
            <a:lvl3pPr marL="914368" indent="0">
              <a:buNone/>
              <a:defRPr sz="1800" b="1"/>
            </a:lvl3pPr>
            <a:lvl4pPr marL="1371552" indent="0">
              <a:buNone/>
              <a:defRPr sz="1600" b="1"/>
            </a:lvl4pPr>
            <a:lvl5pPr marL="1828737" indent="0">
              <a:buNone/>
              <a:defRPr sz="1600" b="1"/>
            </a:lvl5pPr>
            <a:lvl6pPr marL="2285920" indent="0">
              <a:buNone/>
              <a:defRPr sz="1600" b="1"/>
            </a:lvl6pPr>
            <a:lvl7pPr marL="2743103" indent="0">
              <a:buNone/>
              <a:defRPr sz="1600" b="1"/>
            </a:lvl7pPr>
            <a:lvl8pPr marL="3200288" indent="0">
              <a:buNone/>
              <a:defRPr sz="1600" b="1"/>
            </a:lvl8pPr>
            <a:lvl9pPr marL="3657473"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9" y="2505077"/>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5" y="1681163"/>
            <a:ext cx="5183188" cy="823912"/>
          </a:xfrm>
        </p:spPr>
        <p:txBody>
          <a:bodyPr anchor="b"/>
          <a:lstStyle>
            <a:lvl1pPr marL="0" indent="0">
              <a:buNone/>
              <a:defRPr sz="2400" b="1"/>
            </a:lvl1pPr>
            <a:lvl2pPr marL="457183" indent="0">
              <a:buNone/>
              <a:defRPr sz="2000" b="1"/>
            </a:lvl2pPr>
            <a:lvl3pPr marL="914368" indent="0">
              <a:buNone/>
              <a:defRPr sz="1800" b="1"/>
            </a:lvl3pPr>
            <a:lvl4pPr marL="1371552" indent="0">
              <a:buNone/>
              <a:defRPr sz="1600" b="1"/>
            </a:lvl4pPr>
            <a:lvl5pPr marL="1828737" indent="0">
              <a:buNone/>
              <a:defRPr sz="1600" b="1"/>
            </a:lvl5pPr>
            <a:lvl6pPr marL="2285920" indent="0">
              <a:buNone/>
              <a:defRPr sz="1600" b="1"/>
            </a:lvl6pPr>
            <a:lvl7pPr marL="2743103" indent="0">
              <a:buNone/>
              <a:defRPr sz="1600" b="1"/>
            </a:lvl7pPr>
            <a:lvl8pPr marL="3200288" indent="0">
              <a:buNone/>
              <a:defRPr sz="1600" b="1"/>
            </a:lvl8pPr>
            <a:lvl9pPr marL="3657473"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5" y="2505077"/>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348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349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350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9"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3"/>
            <a:ext cx="3932237" cy="3811588"/>
          </a:xfrm>
        </p:spPr>
        <p:txBody>
          <a:bodyPr/>
          <a:lstStyle>
            <a:lvl1pPr marL="0" indent="0">
              <a:buNone/>
              <a:defRPr sz="1600"/>
            </a:lvl1pPr>
            <a:lvl2pPr marL="457183" indent="0">
              <a:buNone/>
              <a:defRPr sz="1400"/>
            </a:lvl2pPr>
            <a:lvl3pPr marL="914368" indent="0">
              <a:buNone/>
              <a:defRPr sz="1200"/>
            </a:lvl3pPr>
            <a:lvl4pPr marL="1371552" indent="0">
              <a:buNone/>
              <a:defRPr sz="1000"/>
            </a:lvl4pPr>
            <a:lvl5pPr marL="1828737" indent="0">
              <a:buNone/>
              <a:defRPr sz="1000"/>
            </a:lvl5pPr>
            <a:lvl6pPr marL="2285920" indent="0">
              <a:buNone/>
              <a:defRPr sz="1000"/>
            </a:lvl6pPr>
            <a:lvl7pPr marL="2743103" indent="0">
              <a:buNone/>
              <a:defRPr sz="1000"/>
            </a:lvl7pPr>
            <a:lvl8pPr marL="3200288" indent="0">
              <a:buNone/>
              <a:defRPr sz="1000"/>
            </a:lvl8pPr>
            <a:lvl9pPr marL="365747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03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9" y="987428"/>
            <a:ext cx="6172200" cy="4873625"/>
          </a:xfrm>
        </p:spPr>
        <p:txBody>
          <a:bodyPr anchor="t"/>
          <a:lstStyle>
            <a:lvl1pPr marL="0" indent="0">
              <a:buNone/>
              <a:defRPr sz="3200"/>
            </a:lvl1pPr>
            <a:lvl2pPr marL="457183" indent="0">
              <a:buNone/>
              <a:defRPr sz="2800"/>
            </a:lvl2pPr>
            <a:lvl3pPr marL="914368" indent="0">
              <a:buNone/>
              <a:defRPr sz="2400"/>
            </a:lvl3pPr>
            <a:lvl4pPr marL="1371552" indent="0">
              <a:buNone/>
              <a:defRPr sz="2000"/>
            </a:lvl4pPr>
            <a:lvl5pPr marL="1828737" indent="0">
              <a:buNone/>
              <a:defRPr sz="2000"/>
            </a:lvl5pPr>
            <a:lvl6pPr marL="2285920" indent="0">
              <a:buNone/>
              <a:defRPr sz="2000"/>
            </a:lvl6pPr>
            <a:lvl7pPr marL="2743103" indent="0">
              <a:buNone/>
              <a:defRPr sz="2000"/>
            </a:lvl7pPr>
            <a:lvl8pPr marL="3200288" indent="0">
              <a:buNone/>
              <a:defRPr sz="2000"/>
            </a:lvl8pPr>
            <a:lvl9pPr marL="3657473"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3"/>
            <a:ext cx="3932237" cy="3811588"/>
          </a:xfrm>
        </p:spPr>
        <p:txBody>
          <a:bodyPr/>
          <a:lstStyle>
            <a:lvl1pPr marL="0" indent="0">
              <a:buNone/>
              <a:defRPr sz="1600"/>
            </a:lvl1pPr>
            <a:lvl2pPr marL="457183" indent="0">
              <a:buNone/>
              <a:defRPr sz="1400"/>
            </a:lvl2pPr>
            <a:lvl3pPr marL="914368" indent="0">
              <a:buNone/>
              <a:defRPr sz="1200"/>
            </a:lvl3pPr>
            <a:lvl4pPr marL="1371552" indent="0">
              <a:buNone/>
              <a:defRPr sz="1000"/>
            </a:lvl4pPr>
            <a:lvl5pPr marL="1828737" indent="0">
              <a:buNone/>
              <a:defRPr sz="1000"/>
            </a:lvl5pPr>
            <a:lvl6pPr marL="2285920" indent="0">
              <a:buNone/>
              <a:defRPr sz="1000"/>
            </a:lvl6pPr>
            <a:lvl7pPr marL="2743103" indent="0">
              <a:buNone/>
              <a:defRPr sz="1000"/>
            </a:lvl7pPr>
            <a:lvl8pPr marL="3200288" indent="0">
              <a:buNone/>
              <a:defRPr sz="1000"/>
            </a:lvl8pPr>
            <a:lvl9pPr marL="365747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9704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210"/>
            <a:fld id="{BD81D40A-B933-465E-9F2B-01AED5A537F7}" type="datetimeFigureOut">
              <a:rPr lang="zh-CN" altLang="en-US" smtClean="0">
                <a:solidFill>
                  <a:prstClr val="black">
                    <a:tint val="75000"/>
                  </a:prstClr>
                </a:solidFill>
              </a:rPr>
              <a:pPr defTabSz="914210"/>
              <a:t>2017/5/9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21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210"/>
            <a:fld id="{01A45D48-9E02-4087-98A0-90B5F49F96B3}" type="slidenum">
              <a:rPr lang="zh-CN" altLang="en-US" smtClean="0">
                <a:solidFill>
                  <a:prstClr val="black">
                    <a:tint val="75000"/>
                  </a:prstClr>
                </a:solidFill>
              </a:rPr>
              <a:pPr defTabSz="914210"/>
              <a:t>‹#›</a:t>
            </a:fld>
            <a:endParaRPr lang="zh-CN" altLang="en-US">
              <a:solidFill>
                <a:prstClr val="black">
                  <a:tint val="75000"/>
                </a:prstClr>
              </a:solidFill>
            </a:endParaRPr>
          </a:p>
        </p:txBody>
      </p:sp>
    </p:spTree>
    <p:extLst>
      <p:ext uri="{BB962C8B-B14F-4D97-AF65-F5344CB8AC3E}">
        <p14:creationId xmlns:p14="http://schemas.microsoft.com/office/powerpoint/2010/main" val="590492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36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2" indent="-228592" algn="l" defTabSz="91436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6" indent="-228592" algn="l" defTabSz="91436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9" indent="-228592" algn="l" defTabSz="91436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4"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9"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12"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8" rtl="0" eaLnBrk="1" latinLnBrk="0" hangingPunct="1">
        <a:defRPr sz="1800" kern="1200">
          <a:solidFill>
            <a:schemeClr val="tx1"/>
          </a:solidFill>
          <a:latin typeface="+mn-lt"/>
          <a:ea typeface="+mn-ea"/>
          <a:cs typeface="+mn-cs"/>
        </a:defRPr>
      </a:lvl1pPr>
      <a:lvl2pPr marL="457183" algn="l" defTabSz="914368" rtl="0" eaLnBrk="1" latinLnBrk="0" hangingPunct="1">
        <a:defRPr sz="1800" kern="1200">
          <a:solidFill>
            <a:schemeClr val="tx1"/>
          </a:solidFill>
          <a:latin typeface="+mn-lt"/>
          <a:ea typeface="+mn-ea"/>
          <a:cs typeface="+mn-cs"/>
        </a:defRPr>
      </a:lvl2pPr>
      <a:lvl3pPr marL="914368" algn="l" defTabSz="914368" rtl="0" eaLnBrk="1" latinLnBrk="0" hangingPunct="1">
        <a:defRPr sz="1800" kern="1200">
          <a:solidFill>
            <a:schemeClr val="tx1"/>
          </a:solidFill>
          <a:latin typeface="+mn-lt"/>
          <a:ea typeface="+mn-ea"/>
          <a:cs typeface="+mn-cs"/>
        </a:defRPr>
      </a:lvl3pPr>
      <a:lvl4pPr marL="1371552" algn="l" defTabSz="914368" rtl="0" eaLnBrk="1" latinLnBrk="0" hangingPunct="1">
        <a:defRPr sz="1800" kern="1200">
          <a:solidFill>
            <a:schemeClr val="tx1"/>
          </a:solidFill>
          <a:latin typeface="+mn-lt"/>
          <a:ea typeface="+mn-ea"/>
          <a:cs typeface="+mn-cs"/>
        </a:defRPr>
      </a:lvl4pPr>
      <a:lvl5pPr marL="1828737" algn="l" defTabSz="914368" rtl="0" eaLnBrk="1" latinLnBrk="0" hangingPunct="1">
        <a:defRPr sz="1800" kern="1200">
          <a:solidFill>
            <a:schemeClr val="tx1"/>
          </a:solidFill>
          <a:latin typeface="+mn-lt"/>
          <a:ea typeface="+mn-ea"/>
          <a:cs typeface="+mn-cs"/>
        </a:defRPr>
      </a:lvl5pPr>
      <a:lvl6pPr marL="2285920" algn="l" defTabSz="914368" rtl="0" eaLnBrk="1" latinLnBrk="0" hangingPunct="1">
        <a:defRPr sz="1800" kern="1200">
          <a:solidFill>
            <a:schemeClr val="tx1"/>
          </a:solidFill>
          <a:latin typeface="+mn-lt"/>
          <a:ea typeface="+mn-ea"/>
          <a:cs typeface="+mn-cs"/>
        </a:defRPr>
      </a:lvl6pPr>
      <a:lvl7pPr marL="2743103" algn="l" defTabSz="914368" rtl="0" eaLnBrk="1" latinLnBrk="0" hangingPunct="1">
        <a:defRPr sz="1800" kern="1200">
          <a:solidFill>
            <a:schemeClr val="tx1"/>
          </a:solidFill>
          <a:latin typeface="+mn-lt"/>
          <a:ea typeface="+mn-ea"/>
          <a:cs typeface="+mn-cs"/>
        </a:defRPr>
      </a:lvl7pPr>
      <a:lvl8pPr marL="3200288" algn="l" defTabSz="914368" rtl="0" eaLnBrk="1" latinLnBrk="0" hangingPunct="1">
        <a:defRPr sz="1800" kern="1200">
          <a:solidFill>
            <a:schemeClr val="tx1"/>
          </a:solidFill>
          <a:latin typeface="+mn-lt"/>
          <a:ea typeface="+mn-ea"/>
          <a:cs typeface="+mn-cs"/>
        </a:defRPr>
      </a:lvl8pPr>
      <a:lvl9pPr marL="3657473" algn="l" defTabSz="91436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2" name="等腰三角形 1"/>
          <p:cNvSpPr/>
          <p:nvPr/>
        </p:nvSpPr>
        <p:spPr>
          <a:xfrm>
            <a:off x="5543581" y="1426900"/>
            <a:ext cx="1048148" cy="903577"/>
          </a:xfrm>
          <a:prstGeom prst="triangle">
            <a:avLst/>
          </a:prstGeom>
          <a:noFill/>
          <a:ln>
            <a:solidFill>
              <a:srgbClr val="FF9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3" name="等腰三角形 2"/>
          <p:cNvSpPr/>
          <p:nvPr/>
        </p:nvSpPr>
        <p:spPr>
          <a:xfrm rot="3603673">
            <a:off x="5672558" y="1518669"/>
            <a:ext cx="1048150" cy="90357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10" name="文本框 9"/>
          <p:cNvSpPr txBox="1"/>
          <p:nvPr/>
        </p:nvSpPr>
        <p:spPr>
          <a:xfrm>
            <a:off x="2974461" y="3092090"/>
            <a:ext cx="6444344" cy="1241237"/>
          </a:xfrm>
          <a:prstGeom prst="rect">
            <a:avLst/>
          </a:prstGeom>
          <a:noFill/>
        </p:spPr>
        <p:txBody>
          <a:bodyPr wrap="square" rtlCol="0">
            <a:spAutoFit/>
          </a:bodyPr>
          <a:lstStyle/>
          <a:p>
            <a:pPr algn="ctr" defTabSz="914210"/>
            <a:r>
              <a:rPr lang="en-US" altLang="zh-CN" sz="3733" dirty="0">
                <a:solidFill>
                  <a:prstClr val="white"/>
                </a:solidFill>
                <a:latin typeface="汉仪菱心体简" panose="02010609000101010101" pitchFamily="49" charset="-122"/>
                <a:ea typeface="汉仪菱心体简" panose="02010609000101010101" pitchFamily="49" charset="-122"/>
              </a:rPr>
              <a:t>Interface</a:t>
            </a:r>
            <a:br>
              <a:rPr lang="en-US" altLang="zh-CN" sz="3733" dirty="0">
                <a:solidFill>
                  <a:prstClr val="white"/>
                </a:solidFill>
                <a:latin typeface="汉仪菱心体简" panose="02010609000101010101" pitchFamily="49" charset="-122"/>
                <a:ea typeface="汉仪菱心体简" panose="02010609000101010101" pitchFamily="49" charset="-122"/>
              </a:rPr>
            </a:br>
            <a:endParaRPr lang="zh-CN" altLang="en-US" sz="3733" dirty="0">
              <a:solidFill>
                <a:prstClr val="white"/>
              </a:solidFill>
              <a:latin typeface="汉仪菱心体简" panose="02010609000101010101" pitchFamily="49" charset="-122"/>
              <a:ea typeface="汉仪菱心体简" panose="02010609000101010101" pitchFamily="49" charset="-122"/>
            </a:endParaRPr>
          </a:p>
        </p:txBody>
      </p:sp>
      <p:cxnSp>
        <p:nvCxnSpPr>
          <p:cNvPr id="12" name="直接连接符 11"/>
          <p:cNvCxnSpPr/>
          <p:nvPr/>
        </p:nvCxnSpPr>
        <p:spPr>
          <a:xfrm>
            <a:off x="2890684" y="3857059"/>
            <a:ext cx="6410632" cy="0"/>
          </a:xfrm>
          <a:prstGeom prst="line">
            <a:avLst/>
          </a:prstGeom>
          <a:ln>
            <a:solidFill>
              <a:srgbClr val="FF9F03"/>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264534" y="3966303"/>
            <a:ext cx="3662935" cy="369332"/>
          </a:xfrm>
          <a:prstGeom prst="rect">
            <a:avLst/>
          </a:prstGeom>
          <a:noFill/>
        </p:spPr>
        <p:txBody>
          <a:bodyPr wrap="square" rtlCol="0">
            <a:spAutoFit/>
          </a:bodyPr>
          <a:lstStyle/>
          <a:p>
            <a:pPr algn="ctr" defTabSz="914210"/>
            <a:r>
              <a:rPr lang="zh-CN" altLang="en-US" dirty="0" smtClean="0">
                <a:solidFill>
                  <a:prstClr val="white"/>
                </a:solidFill>
                <a:latin typeface="Arial" panose="020B0604020202020204" pitchFamily="34" charset="0"/>
                <a:cs typeface="Arial" panose="020B0604020202020204" pitchFamily="34" charset="0"/>
              </a:rPr>
              <a:t>第二组</a:t>
            </a:r>
            <a:endParaRPr lang="zh-CN" altLang="en-US" dirty="0">
              <a:solidFill>
                <a:prstClr val="white"/>
              </a:solidFill>
              <a:latin typeface="Arial" panose="020B0604020202020204" pitchFamily="34" charset="0"/>
              <a:cs typeface="Arial" panose="020B0604020202020204" pitchFamily="34" charset="0"/>
            </a:endParaRPr>
          </a:p>
        </p:txBody>
      </p:sp>
      <p:grpSp>
        <p:nvGrpSpPr>
          <p:cNvPr id="25" name="组合 24"/>
          <p:cNvGrpSpPr/>
          <p:nvPr/>
        </p:nvGrpSpPr>
        <p:grpSpPr>
          <a:xfrm rot="5400000">
            <a:off x="1992824" y="3706744"/>
            <a:ext cx="426064" cy="726697"/>
            <a:chOff x="1101213" y="3274809"/>
            <a:chExt cx="319548" cy="545023"/>
          </a:xfrm>
        </p:grpSpPr>
        <p:sp>
          <p:nvSpPr>
            <p:cNvPr id="21" name="直角三角形 20"/>
            <p:cNvSpPr/>
            <p:nvPr/>
          </p:nvSpPr>
          <p:spPr>
            <a:xfrm>
              <a:off x="1101213" y="3274809"/>
              <a:ext cx="167148" cy="392623"/>
            </a:xfrm>
            <a:prstGeom prst="rtTriangle">
              <a:avLst/>
            </a:prstGeom>
            <a:solidFill>
              <a:srgbClr val="9F6B9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22" name="直角三角形 21"/>
            <p:cNvSpPr/>
            <p:nvPr/>
          </p:nvSpPr>
          <p:spPr>
            <a:xfrm rot="2483513">
              <a:off x="1253613" y="3427209"/>
              <a:ext cx="167148" cy="392623"/>
            </a:xfrm>
            <a:prstGeom prst="rtTriangle">
              <a:avLst/>
            </a:prstGeom>
            <a:solidFill>
              <a:srgbClr val="45A73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grpSp>
      <p:grpSp>
        <p:nvGrpSpPr>
          <p:cNvPr id="26" name="组合 25"/>
          <p:cNvGrpSpPr/>
          <p:nvPr/>
        </p:nvGrpSpPr>
        <p:grpSpPr>
          <a:xfrm rot="16200000">
            <a:off x="9717317" y="3305208"/>
            <a:ext cx="426064" cy="726697"/>
            <a:chOff x="1101213" y="3274809"/>
            <a:chExt cx="319548" cy="545023"/>
          </a:xfrm>
        </p:grpSpPr>
        <p:sp>
          <p:nvSpPr>
            <p:cNvPr id="27" name="直角三角形 26"/>
            <p:cNvSpPr/>
            <p:nvPr/>
          </p:nvSpPr>
          <p:spPr>
            <a:xfrm>
              <a:off x="1101213" y="3274809"/>
              <a:ext cx="167148" cy="392623"/>
            </a:xfrm>
            <a:prstGeom prst="rtTriangle">
              <a:avLst/>
            </a:prstGeom>
            <a:solidFill>
              <a:srgbClr val="EB675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28" name="直角三角形 27"/>
            <p:cNvSpPr/>
            <p:nvPr/>
          </p:nvSpPr>
          <p:spPr>
            <a:xfrm rot="2483513">
              <a:off x="1253613" y="3427209"/>
              <a:ext cx="167148" cy="392623"/>
            </a:xfrm>
            <a:prstGeom prst="rtTriangle">
              <a:avLst/>
            </a:prstGeom>
            <a:solidFill>
              <a:srgbClr val="FF9F0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grpSp>
      <p:cxnSp>
        <p:nvCxnSpPr>
          <p:cNvPr id="35" name="直接连接符 34"/>
          <p:cNvCxnSpPr/>
          <p:nvPr/>
        </p:nvCxnSpPr>
        <p:spPr>
          <a:xfrm flipH="1">
            <a:off x="1834212" y="1970459"/>
            <a:ext cx="1056473" cy="1799696"/>
          </a:xfrm>
          <a:prstGeom prst="line">
            <a:avLst/>
          </a:prstGeom>
          <a:ln>
            <a:solidFill>
              <a:srgbClr val="9F6B9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2797678" y="666308"/>
            <a:ext cx="1181065" cy="2011939"/>
          </a:xfrm>
          <a:prstGeom prst="line">
            <a:avLst/>
          </a:prstGeom>
          <a:ln>
            <a:solidFill>
              <a:srgbClr val="45A73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8223650" y="4079924"/>
            <a:ext cx="1056473" cy="1799696"/>
          </a:xfrm>
          <a:prstGeom prst="line">
            <a:avLst/>
          </a:prstGeom>
          <a:ln>
            <a:solidFill>
              <a:srgbClr val="EB675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301318" y="2239428"/>
            <a:ext cx="1409229" cy="2400616"/>
          </a:xfrm>
          <a:prstGeom prst="line">
            <a:avLst/>
          </a:prstGeom>
          <a:ln>
            <a:solidFill>
              <a:srgbClr val="EBB3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269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2" y="0"/>
            <a:ext cx="5332021" cy="584775"/>
          </a:xfrm>
          <a:prstGeom prst="rect">
            <a:avLst/>
          </a:prstGeom>
          <a:noFill/>
        </p:spPr>
        <p:txBody>
          <a:bodyPr wrap="square" rtlCol="0">
            <a:spAutoFit/>
          </a:bodyPr>
          <a:lstStyle/>
          <a:p>
            <a:pPr defTabSz="914210"/>
            <a:r>
              <a:rPr lang="en-US" altLang="zh-CN" sz="3200" dirty="0">
                <a:solidFill>
                  <a:prstClr val="white"/>
                </a:solidFill>
              </a:rPr>
              <a:t>Operation Message References</a:t>
            </a:r>
            <a:endParaRPr lang="zh-CN" altLang="en-US" sz="3200" dirty="0">
              <a:solidFill>
                <a:prstClr val="white"/>
              </a:solidFill>
            </a:endParaRPr>
          </a:p>
        </p:txBody>
      </p:sp>
      <p:sp>
        <p:nvSpPr>
          <p:cNvPr id="9" name="文本框 20"/>
          <p:cNvSpPr txBox="1"/>
          <p:nvPr/>
        </p:nvSpPr>
        <p:spPr>
          <a:xfrm>
            <a:off x="1983018" y="1277939"/>
            <a:ext cx="8225963" cy="3827523"/>
          </a:xfrm>
          <a:prstGeom prst="rect">
            <a:avLst/>
          </a:prstGeom>
          <a:noFill/>
        </p:spPr>
        <p:txBody>
          <a:bodyPr wrap="square" rtlCol="0">
            <a:spAutoFit/>
          </a:bodyPr>
          <a:lstStyle/>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操作还将具有指定要由该操作使用的普通和​​错误消息类型的输入，输出，突发和</a:t>
            </a:r>
            <a:r>
              <a:rPr lang="en-US" altLang="zh-CN" sz="1867" dirty="0">
                <a:solidFill>
                  <a:prstClr val="white"/>
                </a:solidFill>
              </a:rPr>
              <a:t>/</a:t>
            </a:r>
            <a:r>
              <a:rPr lang="zh-CN" altLang="en-US" sz="1867" dirty="0">
                <a:solidFill>
                  <a:prstClr val="white"/>
                </a:solidFill>
              </a:rPr>
              <a:t>或缺失元素子</a:t>
            </a:r>
            <a:r>
              <a:rPr lang="zh-CN" altLang="en-US" sz="1867" dirty="0" smtClean="0">
                <a:solidFill>
                  <a:prstClr val="white"/>
                </a:solidFill>
              </a:rPr>
              <a:t>元素</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由模式属性指定的</a:t>
            </a:r>
            <a:r>
              <a:rPr lang="en-US" altLang="zh-CN" sz="1867" dirty="0">
                <a:solidFill>
                  <a:prstClr val="white"/>
                </a:solidFill>
              </a:rPr>
              <a:t>MEP</a:t>
            </a:r>
            <a:r>
              <a:rPr lang="zh-CN" altLang="en-US" sz="1867" dirty="0">
                <a:solidFill>
                  <a:prstClr val="white"/>
                </a:solidFill>
              </a:rPr>
              <a:t>确定应包含哪些元素，因为每个</a:t>
            </a:r>
            <a:r>
              <a:rPr lang="en-US" altLang="zh-CN" sz="1867" dirty="0">
                <a:solidFill>
                  <a:prstClr val="white"/>
                </a:solidFill>
              </a:rPr>
              <a:t>MEP</a:t>
            </a:r>
            <a:r>
              <a:rPr lang="zh-CN" altLang="en-US" sz="1867" dirty="0">
                <a:solidFill>
                  <a:prstClr val="white"/>
                </a:solidFill>
              </a:rPr>
              <a:t>都有与其模式相关的消息类型的占位</a:t>
            </a:r>
            <a:r>
              <a:rPr lang="zh-CN" altLang="en-US" sz="1867" dirty="0" smtClean="0">
                <a:solidFill>
                  <a:prstClr val="white"/>
                </a:solidFill>
              </a:rPr>
              <a:t>符</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输入和输出元素的</a:t>
            </a:r>
            <a:r>
              <a:rPr lang="en-US" altLang="zh-CN" sz="1867" dirty="0" err="1">
                <a:solidFill>
                  <a:prstClr val="white"/>
                </a:solidFill>
              </a:rPr>
              <a:t>messageLabel</a:t>
            </a:r>
            <a:r>
              <a:rPr lang="zh-CN" altLang="en-US" sz="1867" dirty="0">
                <a:solidFill>
                  <a:prstClr val="white"/>
                </a:solidFill>
              </a:rPr>
              <a:t>属性是</a:t>
            </a:r>
            <a:r>
              <a:rPr lang="zh-CN" altLang="en-US" sz="1867" dirty="0" smtClean="0">
                <a:solidFill>
                  <a:prstClr val="white"/>
                </a:solidFill>
              </a:rPr>
              <a:t>可选的</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当使用的</a:t>
            </a:r>
            <a:r>
              <a:rPr lang="en-US" altLang="zh-CN" sz="1867" dirty="0">
                <a:solidFill>
                  <a:prstClr val="white"/>
                </a:solidFill>
              </a:rPr>
              <a:t>MEP</a:t>
            </a:r>
            <a:r>
              <a:rPr lang="zh-CN" altLang="en-US" sz="1867" dirty="0">
                <a:solidFill>
                  <a:prstClr val="white"/>
                </a:solidFill>
              </a:rPr>
              <a:t>是</a:t>
            </a:r>
            <a:r>
              <a:rPr lang="en-US" altLang="zh-CN" sz="1867" dirty="0">
                <a:solidFill>
                  <a:prstClr val="white"/>
                </a:solidFill>
              </a:rPr>
              <a:t>WSDL 2.0 Part 2 [WSDL 2.0 Adjuncts]</a:t>
            </a:r>
            <a:r>
              <a:rPr lang="zh-CN" altLang="en-US" sz="1867" dirty="0">
                <a:solidFill>
                  <a:prstClr val="white"/>
                </a:solidFill>
              </a:rPr>
              <a:t>中预定义的八个</a:t>
            </a:r>
            <a:r>
              <a:rPr lang="en-US" altLang="zh-CN" sz="1867" dirty="0">
                <a:solidFill>
                  <a:prstClr val="white"/>
                </a:solidFill>
              </a:rPr>
              <a:t>MEP</a:t>
            </a:r>
            <a:r>
              <a:rPr lang="zh-CN" altLang="en-US" sz="1867" dirty="0">
                <a:solidFill>
                  <a:prstClr val="white"/>
                </a:solidFill>
              </a:rPr>
              <a:t>之一时，不需要显式设置</a:t>
            </a:r>
            <a:r>
              <a:rPr lang="en-US" altLang="zh-CN" sz="1867" dirty="0" err="1">
                <a:solidFill>
                  <a:prstClr val="white"/>
                </a:solidFill>
              </a:rPr>
              <a:t>messageLabel</a:t>
            </a:r>
            <a:r>
              <a:rPr lang="zh-CN" altLang="en-US" sz="1867" dirty="0">
                <a:solidFill>
                  <a:prstClr val="white"/>
                </a:solidFill>
              </a:rPr>
              <a:t>，并且它只有一个给定方向的</a:t>
            </a:r>
            <a:r>
              <a:rPr lang="zh-CN" altLang="en-US" sz="1867" dirty="0" smtClean="0">
                <a:solidFill>
                  <a:prstClr val="white"/>
                </a:solidFill>
              </a:rPr>
              <a:t>消息</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当一个操作中多次发生突发和</a:t>
            </a:r>
            <a:r>
              <a:rPr lang="en-US" altLang="zh-CN" sz="1867" dirty="0">
                <a:solidFill>
                  <a:prstClr val="white"/>
                </a:solidFill>
              </a:rPr>
              <a:t>/</a:t>
            </a:r>
            <a:r>
              <a:rPr lang="zh-CN" altLang="en-US" sz="1867" dirty="0">
                <a:solidFill>
                  <a:prstClr val="white"/>
                </a:solidFill>
              </a:rPr>
              <a:t>或突发事件时，它们定义了可选的故障消息</a:t>
            </a:r>
            <a:endParaRPr lang="zh-CN" altLang="en-US" sz="1867" dirty="0">
              <a:solidFill>
                <a:prstClr val="white"/>
              </a:solidFill>
            </a:endParaRPr>
          </a:p>
        </p:txBody>
      </p:sp>
    </p:spTree>
    <p:extLst>
      <p:ext uri="{BB962C8B-B14F-4D97-AF65-F5344CB8AC3E}">
        <p14:creationId xmlns:p14="http://schemas.microsoft.com/office/powerpoint/2010/main" val="177485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The element Attribute</a:t>
            </a:r>
            <a:endParaRPr lang="zh-CN" altLang="en-US" sz="3200" dirty="0">
              <a:solidFill>
                <a:prstClr val="white"/>
              </a:solidFill>
            </a:endParaRPr>
          </a:p>
        </p:txBody>
      </p:sp>
      <p:sp>
        <p:nvSpPr>
          <p:cNvPr id="5" name="文本框 20"/>
          <p:cNvSpPr txBox="1"/>
          <p:nvPr/>
        </p:nvSpPr>
        <p:spPr>
          <a:xfrm>
            <a:off x="1983018" y="1277939"/>
            <a:ext cx="8225963" cy="3540200"/>
          </a:xfrm>
          <a:prstGeom prst="rect">
            <a:avLst/>
          </a:prstGeom>
          <a:noFill/>
        </p:spPr>
        <p:txBody>
          <a:bodyPr wrap="square" rtlCol="0">
            <a:spAutoFit/>
          </a:bodyPr>
          <a:lstStyle/>
          <a:p>
            <a:pPr marL="380990" indent="-380990" defTabSz="914210">
              <a:buFont typeface="Wingdings" panose="05000000000000000000" pitchFamily="2" charset="2"/>
              <a:buChar char="n"/>
            </a:pPr>
            <a:r>
              <a:rPr lang="zh-CN" altLang="en-US" sz="1867" dirty="0">
                <a:solidFill>
                  <a:prstClr val="white"/>
                </a:solidFill>
              </a:rPr>
              <a:t>当使用</a:t>
            </a:r>
            <a:r>
              <a:rPr lang="en-US" altLang="zh-CN" sz="1867" dirty="0">
                <a:solidFill>
                  <a:prstClr val="white"/>
                </a:solidFill>
              </a:rPr>
              <a:t>XML Schema</a:t>
            </a:r>
            <a:r>
              <a:rPr lang="zh-CN" altLang="en-US" sz="1867" dirty="0">
                <a:solidFill>
                  <a:prstClr val="white"/>
                </a:solidFill>
              </a:rPr>
              <a:t>定义内容模型时，输入和输出元素的可选元素属性用于指定消息内容模式。它可以指定在</a:t>
            </a:r>
            <a:r>
              <a:rPr lang="en-US" altLang="zh-CN" sz="1867" dirty="0">
                <a:solidFill>
                  <a:prstClr val="white"/>
                </a:solidFill>
              </a:rPr>
              <a:t>types</a:t>
            </a:r>
            <a:r>
              <a:rPr lang="zh-CN" altLang="en-US" sz="1867" dirty="0">
                <a:solidFill>
                  <a:prstClr val="white"/>
                </a:solidFill>
              </a:rPr>
              <a:t>部分中定义的元素模式的</a:t>
            </a:r>
            <a:r>
              <a:rPr lang="en-US" altLang="zh-CN" sz="1867" dirty="0" err="1" smtClean="0">
                <a:solidFill>
                  <a:prstClr val="white"/>
                </a:solidFill>
              </a:rPr>
              <a:t>Qname</a:t>
            </a:r>
            <a:endParaRPr lang="en-US" altLang="zh-CN" sz="1867" dirty="0" smtClean="0">
              <a:solidFill>
                <a:prstClr val="white"/>
              </a:solidFill>
            </a:endParaRPr>
          </a:p>
          <a:p>
            <a:pPr marL="380990" indent="-380990" defTabSz="914210">
              <a:buFont typeface="Wingdings" panose="05000000000000000000" pitchFamily="2" charset="2"/>
              <a:buChar char="n"/>
            </a:pPr>
            <a:endParaRPr lang="en-US" altLang="zh-CN"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但是，也可以指定以下令牌之一：</a:t>
            </a:r>
          </a:p>
          <a:p>
            <a:pPr marL="380990" indent="-380990" defTabSz="914210">
              <a:buFont typeface="Wingdings" pitchFamily="2" charset="2"/>
              <a:buChar char="l"/>
            </a:pPr>
            <a:r>
              <a:rPr lang="en-US" altLang="zh-CN" sz="1867" dirty="0">
                <a:solidFill>
                  <a:prstClr val="white"/>
                </a:solidFill>
              </a:rPr>
              <a:t>#any</a:t>
            </a:r>
            <a:r>
              <a:rPr lang="zh-CN" altLang="en-US" sz="1867" dirty="0">
                <a:solidFill>
                  <a:prstClr val="white"/>
                </a:solidFill>
              </a:rPr>
              <a:t>消息内容是任何单个元素</a:t>
            </a:r>
          </a:p>
          <a:p>
            <a:pPr marL="380990" indent="-380990" defTabSz="914210">
              <a:buFont typeface="Wingdings" pitchFamily="2" charset="2"/>
              <a:buChar char="l"/>
            </a:pPr>
            <a:r>
              <a:rPr lang="en-US" altLang="zh-CN" sz="1867" dirty="0">
                <a:solidFill>
                  <a:prstClr val="white"/>
                </a:solidFill>
              </a:rPr>
              <a:t>#none</a:t>
            </a:r>
            <a:r>
              <a:rPr lang="zh-CN" altLang="en-US" sz="1867" dirty="0">
                <a:solidFill>
                  <a:prstClr val="white"/>
                </a:solidFill>
              </a:rPr>
              <a:t>没有消息内容，即消息有效载荷是空的</a:t>
            </a:r>
          </a:p>
          <a:p>
            <a:pPr marL="380990" indent="-380990" defTabSz="914210">
              <a:buFont typeface="Wingdings" pitchFamily="2" charset="2"/>
              <a:buChar char="l"/>
            </a:pPr>
            <a:r>
              <a:rPr lang="en-US" altLang="zh-CN" sz="1867" dirty="0">
                <a:solidFill>
                  <a:prstClr val="white"/>
                </a:solidFill>
              </a:rPr>
              <a:t>#other</a:t>
            </a:r>
            <a:r>
              <a:rPr lang="zh-CN" altLang="en-US" sz="1867" dirty="0">
                <a:solidFill>
                  <a:prstClr val="white"/>
                </a:solidFill>
              </a:rPr>
              <a:t>消息内容由非</a:t>
            </a:r>
            <a:r>
              <a:rPr lang="en-US" altLang="zh-CN" sz="1867" dirty="0">
                <a:solidFill>
                  <a:prstClr val="white"/>
                </a:solidFill>
              </a:rPr>
              <a:t>XML</a:t>
            </a:r>
            <a:r>
              <a:rPr lang="zh-CN" altLang="en-US" sz="1867" dirty="0">
                <a:solidFill>
                  <a:prstClr val="white"/>
                </a:solidFill>
              </a:rPr>
              <a:t>类型的系统描述。扩展属性指定类型。 </a:t>
            </a:r>
            <a:r>
              <a:rPr lang="en-US" altLang="zh-CN" sz="1867" dirty="0">
                <a:solidFill>
                  <a:prstClr val="white"/>
                </a:solidFill>
              </a:rPr>
              <a:t>#other</a:t>
            </a:r>
            <a:r>
              <a:rPr lang="zh-CN" altLang="en-US" sz="1867" dirty="0">
                <a:solidFill>
                  <a:prstClr val="white"/>
                </a:solidFill>
              </a:rPr>
              <a:t>是默认值，如果元素属性被</a:t>
            </a:r>
            <a:r>
              <a:rPr lang="zh-CN" altLang="en-US" sz="1867" dirty="0" smtClean="0">
                <a:solidFill>
                  <a:prstClr val="white"/>
                </a:solidFill>
              </a:rPr>
              <a:t>省略</a:t>
            </a:r>
            <a:endParaRPr lang="en-US" altLang="zh-CN" sz="1867" dirty="0" smtClean="0">
              <a:solidFill>
                <a:prstClr val="white"/>
              </a:solidFill>
            </a:endParaRPr>
          </a:p>
          <a:p>
            <a:pPr marL="380990" indent="-380990" defTabSz="914210">
              <a:buFont typeface="Wingdings" pitchFamily="2" charset="2"/>
              <a:buChar char="l"/>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请注意，有些情况下，元素属性中传递的信息不足以使服务实现唯一标识传入的消息并将其发送到适当的操作。在这种情况下，可能需要额外的手段来帮助识别输入的信息</a:t>
            </a:r>
            <a:endParaRPr lang="zh-CN" altLang="en-US" sz="1867" dirty="0">
              <a:solidFill>
                <a:prstClr val="white"/>
              </a:solidFill>
            </a:endParaRPr>
          </a:p>
        </p:txBody>
      </p:sp>
    </p:spTree>
    <p:extLst>
      <p:ext uri="{BB962C8B-B14F-4D97-AF65-F5344CB8AC3E}">
        <p14:creationId xmlns:p14="http://schemas.microsoft.com/office/powerpoint/2010/main" val="177485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7232074" cy="584775"/>
          </a:xfrm>
          <a:prstGeom prst="rect">
            <a:avLst/>
          </a:prstGeom>
          <a:noFill/>
        </p:spPr>
        <p:txBody>
          <a:bodyPr wrap="square" rtlCol="0">
            <a:spAutoFit/>
          </a:bodyPr>
          <a:lstStyle/>
          <a:p>
            <a:pPr defTabSz="914210"/>
            <a:r>
              <a:rPr lang="en-US" altLang="zh-CN" sz="3200" dirty="0">
                <a:solidFill>
                  <a:prstClr val="white"/>
                </a:solidFill>
              </a:rPr>
              <a:t>Message Exchange Patterns (MEPs) (1/5)</a:t>
            </a:r>
            <a:endParaRPr lang="zh-CN" altLang="en-US" sz="3200" dirty="0">
              <a:solidFill>
                <a:prstClr val="white"/>
              </a:solidFill>
            </a:endParaRPr>
          </a:p>
        </p:txBody>
      </p:sp>
      <p:sp>
        <p:nvSpPr>
          <p:cNvPr id="9" name="文本框 20"/>
          <p:cNvSpPr txBox="1"/>
          <p:nvPr/>
        </p:nvSpPr>
        <p:spPr>
          <a:xfrm>
            <a:off x="1983014" y="1610449"/>
            <a:ext cx="8225963" cy="2965555"/>
          </a:xfrm>
          <a:prstGeom prst="rect">
            <a:avLst/>
          </a:prstGeom>
          <a:noFill/>
        </p:spPr>
        <p:txBody>
          <a:bodyPr wrap="square" rtlCol="0">
            <a:spAutoFit/>
          </a:bodyPr>
          <a:lstStyle/>
          <a:p>
            <a:pPr marL="380990" indent="-380990" defTabSz="914210">
              <a:buFont typeface="Wingdings" panose="05000000000000000000" pitchFamily="2" charset="2"/>
              <a:buChar char="n"/>
            </a:pPr>
            <a:r>
              <a:rPr lang="en-US" altLang="zh-CN" sz="1867" dirty="0">
                <a:solidFill>
                  <a:prstClr val="white"/>
                </a:solidFill>
              </a:rPr>
              <a:t>WSDL 2.0</a:t>
            </a:r>
            <a:r>
              <a:rPr lang="zh-CN" altLang="en-US" sz="1867" dirty="0">
                <a:solidFill>
                  <a:prstClr val="white"/>
                </a:solidFill>
              </a:rPr>
              <a:t>消息交换模式（</a:t>
            </a:r>
            <a:r>
              <a:rPr lang="en-US" altLang="zh-CN" sz="1867" dirty="0">
                <a:solidFill>
                  <a:prstClr val="white"/>
                </a:solidFill>
              </a:rPr>
              <a:t>MEP</a:t>
            </a:r>
            <a:r>
              <a:rPr lang="zh-CN" altLang="en-US" sz="1867" dirty="0">
                <a:solidFill>
                  <a:prstClr val="white"/>
                </a:solidFill>
              </a:rPr>
              <a:t>）用于定义操作中抽象消息的顺序和</a:t>
            </a:r>
            <a:r>
              <a:rPr lang="zh-CN" altLang="en-US" sz="1867" dirty="0" smtClean="0">
                <a:solidFill>
                  <a:prstClr val="white"/>
                </a:solidFill>
              </a:rPr>
              <a:t>基数</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为了最大程度地重用，</a:t>
            </a:r>
            <a:r>
              <a:rPr lang="en-US" altLang="zh-CN" sz="1867" dirty="0">
                <a:solidFill>
                  <a:prstClr val="white"/>
                </a:solidFill>
              </a:rPr>
              <a:t>WSDL 2.0 MEP</a:t>
            </a:r>
            <a:r>
              <a:rPr lang="zh-CN" altLang="en-US" sz="1867" dirty="0">
                <a:solidFill>
                  <a:prstClr val="white"/>
                </a:solidFill>
              </a:rPr>
              <a:t>仅包含其他方和</a:t>
            </a:r>
            <a:r>
              <a:rPr lang="en-US" altLang="zh-CN" sz="1867" dirty="0">
                <a:solidFill>
                  <a:prstClr val="white"/>
                </a:solidFill>
              </a:rPr>
              <a:t>Web</a:t>
            </a:r>
            <a:r>
              <a:rPr lang="zh-CN" altLang="en-US" sz="1867" dirty="0">
                <a:solidFill>
                  <a:prstClr val="white"/>
                </a:solidFill>
              </a:rPr>
              <a:t>服务之间的必要信息。 </a:t>
            </a:r>
            <a:r>
              <a:rPr lang="en-US" altLang="zh-CN" sz="1867" dirty="0">
                <a:solidFill>
                  <a:prstClr val="white"/>
                </a:solidFill>
              </a:rPr>
              <a:t>WSDL 2.0 MEP</a:t>
            </a:r>
            <a:r>
              <a:rPr lang="zh-CN" altLang="en-US" sz="1867" dirty="0">
                <a:solidFill>
                  <a:prstClr val="white"/>
                </a:solidFill>
              </a:rPr>
              <a:t>是抽象</a:t>
            </a:r>
            <a:r>
              <a:rPr lang="zh-CN" altLang="en-US" sz="1867" dirty="0" smtClean="0">
                <a:solidFill>
                  <a:prstClr val="white"/>
                </a:solidFill>
              </a:rPr>
              <a:t>的</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它们抽象出特定的消息类型。 </a:t>
            </a:r>
            <a:r>
              <a:rPr lang="en-US" altLang="zh-CN" sz="1867" dirty="0">
                <a:solidFill>
                  <a:prstClr val="white"/>
                </a:solidFill>
              </a:rPr>
              <a:t>MEP</a:t>
            </a:r>
            <a:r>
              <a:rPr lang="zh-CN" altLang="en-US" sz="1867" dirty="0">
                <a:solidFill>
                  <a:prstClr val="white"/>
                </a:solidFill>
              </a:rPr>
              <a:t>识别消息的占位符，并且在定义操作时占位符与特定消息类型相关联，其中包括指定要用于该操作的</a:t>
            </a:r>
            <a:r>
              <a:rPr lang="en-US" altLang="zh-CN" sz="1867" dirty="0" smtClean="0">
                <a:solidFill>
                  <a:prstClr val="white"/>
                </a:solidFill>
              </a:rPr>
              <a:t>MEP</a:t>
            </a:r>
          </a:p>
          <a:p>
            <a:pPr marL="380990" indent="-380990" defTabSz="914210">
              <a:buFont typeface="Wingdings" panose="05000000000000000000" pitchFamily="2" charset="2"/>
              <a:buChar char="n"/>
            </a:pPr>
            <a:endParaRPr lang="en-US" altLang="zh-CN"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除非另有明确说明，</a:t>
            </a:r>
            <a:r>
              <a:rPr lang="en-US" altLang="zh-CN" sz="1867" dirty="0">
                <a:solidFill>
                  <a:prstClr val="white"/>
                </a:solidFill>
              </a:rPr>
              <a:t>MEP</a:t>
            </a:r>
            <a:r>
              <a:rPr lang="zh-CN" altLang="en-US" sz="1867" dirty="0">
                <a:solidFill>
                  <a:prstClr val="white"/>
                </a:solidFill>
              </a:rPr>
              <a:t>还抽象出绑定特定信息，如消息之间的定时，模式是同步还是异步，以及消息是通过单个或多个信道发送的</a:t>
            </a:r>
            <a:endParaRPr lang="zh-CN" altLang="en-US" sz="1867" dirty="0">
              <a:solidFill>
                <a:prstClr val="white"/>
              </a:solidFill>
            </a:endParaRPr>
          </a:p>
        </p:txBody>
      </p:sp>
    </p:spTree>
    <p:extLst>
      <p:ext uri="{BB962C8B-B14F-4D97-AF65-F5344CB8AC3E}">
        <p14:creationId xmlns:p14="http://schemas.microsoft.com/office/powerpoint/2010/main" val="214306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7125196" cy="584775"/>
          </a:xfrm>
          <a:prstGeom prst="rect">
            <a:avLst/>
          </a:prstGeom>
          <a:noFill/>
        </p:spPr>
        <p:txBody>
          <a:bodyPr wrap="square" rtlCol="0">
            <a:spAutoFit/>
          </a:bodyPr>
          <a:lstStyle/>
          <a:p>
            <a:pPr defTabSz="914210"/>
            <a:r>
              <a:rPr lang="en-US" altLang="zh-CN" sz="3200" dirty="0">
                <a:solidFill>
                  <a:prstClr val="white"/>
                </a:solidFill>
              </a:rPr>
              <a:t>Message Exchange Patterns (MEPs) (2/5)</a:t>
            </a:r>
            <a:endParaRPr lang="zh-CN" altLang="en-US" sz="3200" dirty="0">
              <a:solidFill>
                <a:prstClr val="white"/>
              </a:solidFill>
            </a:endParaRPr>
          </a:p>
        </p:txBody>
      </p:sp>
      <p:sp>
        <p:nvSpPr>
          <p:cNvPr id="9" name="文本框 20"/>
          <p:cNvSpPr txBox="1"/>
          <p:nvPr/>
        </p:nvSpPr>
        <p:spPr>
          <a:xfrm>
            <a:off x="1983018" y="1515447"/>
            <a:ext cx="8225963" cy="3540200"/>
          </a:xfrm>
          <a:prstGeom prst="rect">
            <a:avLst/>
          </a:prstGeom>
          <a:noFill/>
        </p:spPr>
        <p:txBody>
          <a:bodyPr wrap="square" rtlCol="0">
            <a:spAutoFit/>
          </a:bodyPr>
          <a:lstStyle/>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此外，</a:t>
            </a:r>
            <a:r>
              <a:rPr lang="en-US" altLang="zh-CN" sz="1867" dirty="0">
                <a:solidFill>
                  <a:prstClr val="white"/>
                </a:solidFill>
              </a:rPr>
              <a:t>WSDL 2.0 MEP</a:t>
            </a:r>
            <a:r>
              <a:rPr lang="zh-CN" altLang="en-US" sz="1867" dirty="0">
                <a:solidFill>
                  <a:prstClr val="white"/>
                </a:solidFill>
              </a:rPr>
              <a:t>不会详细描述可能在服务和其他节点之间交换的消息集。通过一些先前的协议，另一节点和</a:t>
            </a:r>
            <a:r>
              <a:rPr lang="en-US" altLang="zh-CN" sz="1867" dirty="0">
                <a:solidFill>
                  <a:prstClr val="white"/>
                </a:solidFill>
              </a:rPr>
              <a:t>/</a:t>
            </a:r>
            <a:r>
              <a:rPr lang="zh-CN" altLang="en-US" sz="1867" dirty="0">
                <a:solidFill>
                  <a:prstClr val="white"/>
                </a:solidFill>
              </a:rPr>
              <a:t>或服务可以发送不被</a:t>
            </a:r>
            <a:r>
              <a:rPr lang="en-US" altLang="zh-CN" sz="1867" dirty="0">
                <a:solidFill>
                  <a:prstClr val="white"/>
                </a:solidFill>
              </a:rPr>
              <a:t>MEP</a:t>
            </a:r>
            <a:r>
              <a:rPr lang="zh-CN" altLang="en-US" sz="1867" dirty="0">
                <a:solidFill>
                  <a:prstClr val="white"/>
                </a:solidFill>
              </a:rPr>
              <a:t>描述的其他消息</a:t>
            </a:r>
            <a:r>
              <a:rPr lang="zh-CN" altLang="en-US" sz="1867" dirty="0" smtClean="0">
                <a:solidFill>
                  <a:prstClr val="white"/>
                </a:solidFill>
              </a:rPr>
              <a:t>（发送给彼此或发送给其他</a:t>
            </a:r>
            <a:r>
              <a:rPr lang="zh-CN" altLang="en-US" sz="1867" dirty="0">
                <a:solidFill>
                  <a:prstClr val="white"/>
                </a:solidFill>
              </a:rPr>
              <a:t>节点</a:t>
            </a:r>
            <a:r>
              <a:rPr lang="zh-CN" altLang="en-US" sz="1867" dirty="0" smtClean="0">
                <a:solidFill>
                  <a:prstClr val="white"/>
                </a:solidFill>
              </a:rPr>
              <a:t>）</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例如，即使</a:t>
            </a:r>
            <a:r>
              <a:rPr lang="en-US" altLang="zh-CN" sz="1867" dirty="0">
                <a:solidFill>
                  <a:prstClr val="white"/>
                </a:solidFill>
              </a:rPr>
              <a:t>MEP</a:t>
            </a:r>
            <a:r>
              <a:rPr lang="zh-CN" altLang="en-US" sz="1867" dirty="0">
                <a:solidFill>
                  <a:prstClr val="white"/>
                </a:solidFill>
              </a:rPr>
              <a:t>可以定义从服务发送到另一个节点的单个消息，由该</a:t>
            </a:r>
            <a:r>
              <a:rPr lang="en-US" altLang="zh-CN" sz="1867" dirty="0">
                <a:solidFill>
                  <a:prstClr val="white"/>
                </a:solidFill>
              </a:rPr>
              <a:t>MEP</a:t>
            </a:r>
            <a:r>
              <a:rPr lang="zh-CN" altLang="en-US" sz="1867" dirty="0">
                <a:solidFill>
                  <a:prstClr val="white"/>
                </a:solidFill>
              </a:rPr>
              <a:t>定义的服务可以将该消息多播到其他</a:t>
            </a:r>
            <a:r>
              <a:rPr lang="zh-CN" altLang="en-US" sz="1867" dirty="0" smtClean="0">
                <a:solidFill>
                  <a:prstClr val="white"/>
                </a:solidFill>
              </a:rPr>
              <a:t>节点</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虽然</a:t>
            </a:r>
            <a:r>
              <a:rPr lang="en-US" altLang="zh-CN" sz="1867" dirty="0">
                <a:solidFill>
                  <a:prstClr val="white"/>
                </a:solidFill>
              </a:rPr>
              <a:t>WSDL 2.0</a:t>
            </a:r>
            <a:r>
              <a:rPr lang="zh-CN" altLang="en-US" sz="1867" dirty="0">
                <a:solidFill>
                  <a:prstClr val="white"/>
                </a:solidFill>
              </a:rPr>
              <a:t>第</a:t>
            </a:r>
            <a:r>
              <a:rPr lang="en-US" altLang="zh-CN" sz="1867" dirty="0">
                <a:solidFill>
                  <a:prstClr val="white"/>
                </a:solidFill>
              </a:rPr>
              <a:t>2</a:t>
            </a:r>
            <a:r>
              <a:rPr lang="zh-CN" altLang="en-US" sz="1867" dirty="0">
                <a:solidFill>
                  <a:prstClr val="white"/>
                </a:solidFill>
              </a:rPr>
              <a:t>部分</a:t>
            </a:r>
            <a:r>
              <a:rPr lang="en-US" altLang="zh-CN" sz="1867" dirty="0">
                <a:solidFill>
                  <a:prstClr val="white"/>
                </a:solidFill>
              </a:rPr>
              <a:t>[WSDL 2.0 Adjuncts]</a:t>
            </a:r>
            <a:r>
              <a:rPr lang="zh-CN" altLang="en-US" sz="1867" dirty="0">
                <a:solidFill>
                  <a:prstClr val="white"/>
                </a:solidFill>
              </a:rPr>
              <a:t>中定义的八个</a:t>
            </a:r>
            <a:r>
              <a:rPr lang="en-US" altLang="zh-CN" sz="1867" dirty="0">
                <a:solidFill>
                  <a:prstClr val="white"/>
                </a:solidFill>
              </a:rPr>
              <a:t>MEP</a:t>
            </a:r>
            <a:r>
              <a:rPr lang="zh-CN" altLang="en-US" sz="1867" dirty="0">
                <a:solidFill>
                  <a:prstClr val="white"/>
                </a:solidFill>
              </a:rPr>
              <a:t>旨在覆盖大多数用例，但</a:t>
            </a:r>
            <a:r>
              <a:rPr lang="en-US" altLang="zh-CN" sz="1867" dirty="0">
                <a:solidFill>
                  <a:prstClr val="white"/>
                </a:solidFill>
              </a:rPr>
              <a:t>WSDL 2.0</a:t>
            </a:r>
            <a:r>
              <a:rPr lang="zh-CN" altLang="en-US" sz="1867" dirty="0">
                <a:solidFill>
                  <a:prstClr val="white"/>
                </a:solidFill>
              </a:rPr>
              <a:t>将此集合设计为可扩展。这就是为什么</a:t>
            </a:r>
            <a:r>
              <a:rPr lang="en-US" altLang="zh-CN" sz="1867" dirty="0">
                <a:solidFill>
                  <a:prstClr val="white"/>
                </a:solidFill>
              </a:rPr>
              <a:t>MEP</a:t>
            </a:r>
            <a:r>
              <a:rPr lang="zh-CN" altLang="en-US" sz="1867" dirty="0">
                <a:solidFill>
                  <a:prstClr val="white"/>
                </a:solidFill>
              </a:rPr>
              <a:t>通过</a:t>
            </a:r>
            <a:r>
              <a:rPr lang="en-US" altLang="zh-CN" sz="1867" dirty="0">
                <a:solidFill>
                  <a:prstClr val="white"/>
                </a:solidFill>
              </a:rPr>
              <a:t>URI</a:t>
            </a:r>
            <a:r>
              <a:rPr lang="zh-CN" altLang="en-US" sz="1867" dirty="0">
                <a:solidFill>
                  <a:prstClr val="white"/>
                </a:solidFill>
              </a:rPr>
              <a:t>来标识，而不是一组固定的令牌</a:t>
            </a:r>
            <a:endParaRPr lang="zh-CN" altLang="en-US" sz="1867" dirty="0">
              <a:solidFill>
                <a:prstClr val="white"/>
              </a:solidFill>
            </a:endParaRPr>
          </a:p>
        </p:txBody>
      </p:sp>
    </p:spTree>
    <p:extLst>
      <p:ext uri="{BB962C8B-B14F-4D97-AF65-F5344CB8AC3E}">
        <p14:creationId xmlns:p14="http://schemas.microsoft.com/office/powerpoint/2010/main" val="177485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2" y="0"/>
            <a:ext cx="7659586" cy="584775"/>
          </a:xfrm>
          <a:prstGeom prst="rect">
            <a:avLst/>
          </a:prstGeom>
          <a:noFill/>
        </p:spPr>
        <p:txBody>
          <a:bodyPr wrap="square" rtlCol="0">
            <a:spAutoFit/>
          </a:bodyPr>
          <a:lstStyle/>
          <a:p>
            <a:pPr defTabSz="914210"/>
            <a:r>
              <a:rPr lang="en-US" altLang="zh-CN" sz="3200" dirty="0">
                <a:solidFill>
                  <a:prstClr val="white"/>
                </a:solidFill>
              </a:rPr>
              <a:t>Message Exchange Patterns (MEPs) (3/5)</a:t>
            </a:r>
            <a:endParaRPr lang="zh-CN" altLang="en-US" sz="3200" dirty="0">
              <a:solidFill>
                <a:prstClr val="white"/>
              </a:solidFill>
            </a:endParaRPr>
          </a:p>
        </p:txBody>
      </p:sp>
      <p:sp>
        <p:nvSpPr>
          <p:cNvPr id="5" name="文本框 20"/>
          <p:cNvSpPr txBox="1"/>
          <p:nvPr/>
        </p:nvSpPr>
        <p:spPr>
          <a:xfrm>
            <a:off x="1983018" y="3249244"/>
            <a:ext cx="8225963" cy="2678234"/>
          </a:xfrm>
          <a:prstGeom prst="rect">
            <a:avLst/>
          </a:prstGeom>
          <a:noFill/>
        </p:spPr>
        <p:txBody>
          <a:bodyPr wrap="square" rtlCol="0">
            <a:spAutoFit/>
          </a:bodyPr>
          <a:lstStyle/>
          <a:p>
            <a:pPr marL="380990" indent="-380990" defTabSz="914210">
              <a:buFont typeface="Wingdings" panose="05000000000000000000" pitchFamily="2" charset="2"/>
              <a:buChar char="n"/>
            </a:pPr>
            <a:r>
              <a:rPr lang="zh-CN" altLang="en-US" sz="1867" dirty="0">
                <a:solidFill>
                  <a:prstClr val="white"/>
                </a:solidFill>
              </a:rPr>
              <a:t>对于由</a:t>
            </a:r>
            <a:r>
              <a:rPr lang="en-US" altLang="zh-CN" sz="1867" dirty="0">
                <a:solidFill>
                  <a:prstClr val="white"/>
                </a:solidFill>
              </a:rPr>
              <a:t>WSDL 2.0</a:t>
            </a:r>
            <a:r>
              <a:rPr lang="zh-CN" altLang="en-US" sz="1867" dirty="0">
                <a:solidFill>
                  <a:prstClr val="white"/>
                </a:solidFill>
              </a:rPr>
              <a:t>定义的八个</a:t>
            </a:r>
            <a:r>
              <a:rPr lang="en-US" altLang="zh-CN" sz="1867" dirty="0">
                <a:solidFill>
                  <a:prstClr val="white"/>
                </a:solidFill>
              </a:rPr>
              <a:t>MEP</a:t>
            </a:r>
            <a:r>
              <a:rPr lang="zh-CN" altLang="en-US" sz="1867" dirty="0">
                <a:solidFill>
                  <a:prstClr val="white"/>
                </a:solidFill>
              </a:rPr>
              <a:t>，其中一些是基于如何生成故障的其他</a:t>
            </a:r>
            <a:r>
              <a:rPr lang="en-US" altLang="zh-CN" sz="1867" dirty="0">
                <a:solidFill>
                  <a:prstClr val="white"/>
                </a:solidFill>
              </a:rPr>
              <a:t>MEP</a:t>
            </a:r>
            <a:r>
              <a:rPr lang="zh-CN" altLang="en-US" sz="1867" dirty="0" smtClean="0">
                <a:solidFill>
                  <a:prstClr val="white"/>
                </a:solidFill>
              </a:rPr>
              <a:t>。</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例如，</a:t>
            </a:r>
            <a:r>
              <a:rPr lang="en-US" altLang="zh-CN" sz="1867" dirty="0">
                <a:solidFill>
                  <a:prstClr val="white"/>
                </a:solidFill>
              </a:rPr>
              <a:t>In-Only</a:t>
            </a:r>
            <a:r>
              <a:rPr lang="zh-CN" altLang="en-US" sz="1867" dirty="0">
                <a:solidFill>
                  <a:prstClr val="white"/>
                </a:solidFill>
              </a:rPr>
              <a:t>模式（“</a:t>
            </a:r>
            <a:r>
              <a:rPr lang="en-US" altLang="zh-CN" sz="1867" dirty="0">
                <a:solidFill>
                  <a:prstClr val="white"/>
                </a:solidFill>
              </a:rPr>
              <a:t>http://www.w3.org/ns/</a:t>
            </a:r>
            <a:r>
              <a:rPr lang="en-US" altLang="zh-CN" sz="1867" dirty="0" err="1">
                <a:solidFill>
                  <a:prstClr val="white"/>
                </a:solidFill>
              </a:rPr>
              <a:t>wsdl</a:t>
            </a:r>
            <a:r>
              <a:rPr lang="en-US" altLang="zh-CN" sz="1867" dirty="0">
                <a:solidFill>
                  <a:prstClr val="white"/>
                </a:solidFill>
              </a:rPr>
              <a:t>/in-only”</a:t>
            </a:r>
            <a:r>
              <a:rPr lang="zh-CN" altLang="en-US" sz="1867" dirty="0">
                <a:solidFill>
                  <a:prstClr val="white"/>
                </a:solidFill>
              </a:rPr>
              <a:t>）由一个服务从一些其他节点接收的恰好一个消息组成。不能产生</a:t>
            </a:r>
            <a:r>
              <a:rPr lang="zh-CN" altLang="en-US" sz="1867" dirty="0" smtClean="0">
                <a:solidFill>
                  <a:prstClr val="white"/>
                </a:solidFill>
              </a:rPr>
              <a:t>故障</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可靠的</a:t>
            </a:r>
            <a:r>
              <a:rPr lang="en-US" altLang="zh-CN" sz="1867" dirty="0">
                <a:solidFill>
                  <a:prstClr val="white"/>
                </a:solidFill>
              </a:rPr>
              <a:t>In-Only</a:t>
            </a:r>
            <a:r>
              <a:rPr lang="zh-CN" altLang="en-US" sz="1867" dirty="0">
                <a:solidFill>
                  <a:prstClr val="white"/>
                </a:solidFill>
              </a:rPr>
              <a:t>模式（“</a:t>
            </a:r>
            <a:r>
              <a:rPr lang="en-US" altLang="zh-CN" sz="1867" dirty="0">
                <a:solidFill>
                  <a:prstClr val="white"/>
                </a:solidFill>
              </a:rPr>
              <a:t>http://www.w3.org/ns/</a:t>
            </a:r>
            <a:r>
              <a:rPr lang="en-US" altLang="zh-CN" sz="1867" dirty="0" err="1">
                <a:solidFill>
                  <a:prstClr val="white"/>
                </a:solidFill>
              </a:rPr>
              <a:t>wsdl</a:t>
            </a:r>
            <a:r>
              <a:rPr lang="en-US" altLang="zh-CN" sz="1867" dirty="0">
                <a:solidFill>
                  <a:prstClr val="white"/>
                </a:solidFill>
              </a:rPr>
              <a:t>/robust-in-only”</a:t>
            </a:r>
            <a:r>
              <a:rPr lang="zh-CN" altLang="en-US" sz="1867" dirty="0">
                <a:solidFill>
                  <a:prstClr val="white"/>
                </a:solidFill>
              </a:rPr>
              <a:t>）也由服务接收到的一个消息组成，但在这种情况下</a:t>
            </a:r>
            <a:r>
              <a:rPr lang="zh-CN" altLang="en-US" sz="1867" dirty="0" smtClean="0">
                <a:solidFill>
                  <a:prstClr val="white"/>
                </a:solidFill>
              </a:rPr>
              <a:t>，故障可以由消息出发并且</a:t>
            </a:r>
            <a:r>
              <a:rPr lang="zh-CN" altLang="en-US" sz="1867" dirty="0">
                <a:solidFill>
                  <a:prstClr val="white"/>
                </a:solidFill>
              </a:rPr>
              <a:t>必须传递给消息的发起者。如果该节点没有路径，则必须丢弃</a:t>
            </a:r>
            <a:r>
              <a:rPr lang="zh-CN" altLang="en-US" sz="1867" dirty="0" smtClean="0">
                <a:solidFill>
                  <a:prstClr val="white"/>
                </a:solidFill>
              </a:rPr>
              <a:t>故障 </a:t>
            </a:r>
            <a:r>
              <a:rPr lang="en-US" altLang="zh-CN" sz="1867" dirty="0" smtClean="0">
                <a:solidFill>
                  <a:prstClr val="white"/>
                </a:solidFill>
              </a:rPr>
              <a:t>	</a:t>
            </a:r>
            <a:endParaRPr lang="zh-CN" altLang="en-US" sz="1867" dirty="0">
              <a:solidFill>
                <a:prstClr val="white"/>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934" y="1108735"/>
            <a:ext cx="32956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268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r>
              <a:rPr lang="en-US" altLang="zh-CN" dirty="0" smtClean="0">
                <a:solidFill>
                  <a:prstClr val="white"/>
                </a:solidFill>
              </a:rPr>
              <a:t> 	</a:t>
            </a:r>
            <a:endParaRPr lang="zh-CN" altLang="en-US" dirty="0">
              <a:solidFill>
                <a:prstClr val="white"/>
              </a:solidFill>
            </a:endParaRPr>
          </a:p>
        </p:txBody>
      </p:sp>
      <p:sp>
        <p:nvSpPr>
          <p:cNvPr id="7" name="文本框 24"/>
          <p:cNvSpPr txBox="1"/>
          <p:nvPr/>
        </p:nvSpPr>
        <p:spPr>
          <a:xfrm>
            <a:off x="-1" y="0"/>
            <a:ext cx="8217726" cy="584775"/>
          </a:xfrm>
          <a:prstGeom prst="rect">
            <a:avLst/>
          </a:prstGeom>
          <a:noFill/>
        </p:spPr>
        <p:txBody>
          <a:bodyPr wrap="square" rtlCol="0">
            <a:spAutoFit/>
          </a:bodyPr>
          <a:lstStyle/>
          <a:p>
            <a:pPr defTabSz="914210"/>
            <a:r>
              <a:rPr lang="en-US" altLang="zh-CN" sz="3200" dirty="0">
                <a:solidFill>
                  <a:prstClr val="white"/>
                </a:solidFill>
              </a:rPr>
              <a:t>Message Exchange Patterns (MEPs) (4/5)</a:t>
            </a:r>
            <a:endParaRPr lang="zh-CN" altLang="en-US" sz="3200" dirty="0">
              <a:solidFill>
                <a:prstClr val="white"/>
              </a:solidFill>
            </a:endParaRPr>
          </a:p>
        </p:txBody>
      </p:sp>
      <p:sp>
        <p:nvSpPr>
          <p:cNvPr id="6" name="文本框 20"/>
          <p:cNvSpPr txBox="1"/>
          <p:nvPr/>
        </p:nvSpPr>
        <p:spPr>
          <a:xfrm>
            <a:off x="1983018" y="1396693"/>
            <a:ext cx="8225963" cy="3252878"/>
          </a:xfrm>
          <a:prstGeom prst="rect">
            <a:avLst/>
          </a:prstGeom>
          <a:noFill/>
        </p:spPr>
        <p:txBody>
          <a:bodyPr wrap="square" rtlCol="0">
            <a:spAutoFit/>
          </a:bodyPr>
          <a:lstStyle/>
          <a:p>
            <a:pPr marL="380990" indent="-380990" defTabSz="914210">
              <a:buFont typeface="Wingdings" panose="05000000000000000000" pitchFamily="2" charset="2"/>
              <a:buChar char="n"/>
            </a:pPr>
            <a:r>
              <a:rPr lang="zh-CN" altLang="en-US" sz="1867" dirty="0">
                <a:solidFill>
                  <a:prstClr val="white"/>
                </a:solidFill>
              </a:rPr>
              <a:t>根据</a:t>
            </a:r>
            <a:r>
              <a:rPr lang="en-US" altLang="zh-CN" sz="1867" dirty="0">
                <a:solidFill>
                  <a:prstClr val="white"/>
                </a:solidFill>
              </a:rPr>
              <a:t>MEP</a:t>
            </a:r>
            <a:r>
              <a:rPr lang="zh-CN" altLang="en-US" sz="1867" dirty="0">
                <a:solidFill>
                  <a:prstClr val="white"/>
                </a:solidFill>
              </a:rPr>
              <a:t>中第一个消息的启动方式，八个</a:t>
            </a:r>
            <a:r>
              <a:rPr lang="en-US" altLang="zh-CN" sz="1867" dirty="0">
                <a:solidFill>
                  <a:prstClr val="white"/>
                </a:solidFill>
              </a:rPr>
              <a:t>WSDL 2.0 MEP</a:t>
            </a:r>
            <a:r>
              <a:rPr lang="zh-CN" altLang="en-US" sz="1867" dirty="0">
                <a:solidFill>
                  <a:prstClr val="white"/>
                </a:solidFill>
              </a:rPr>
              <a:t>可以分为两组</a:t>
            </a:r>
            <a:r>
              <a:rPr lang="zh-CN" altLang="en-US" sz="1867" dirty="0" smtClean="0">
                <a:solidFill>
                  <a:prstClr val="white"/>
                </a:solidFill>
              </a:rPr>
              <a:t>：</a:t>
            </a:r>
            <a:r>
              <a:rPr lang="en-US" altLang="zh-CN" sz="1867" dirty="0" smtClean="0">
                <a:solidFill>
                  <a:prstClr val="white"/>
                </a:solidFill>
              </a:rPr>
              <a:t>in-bound MEP</a:t>
            </a:r>
            <a:r>
              <a:rPr lang="zh-CN" altLang="en-US" sz="1867" dirty="0" smtClean="0">
                <a:solidFill>
                  <a:prstClr val="white"/>
                </a:solidFill>
              </a:rPr>
              <a:t>和</a:t>
            </a:r>
            <a:r>
              <a:rPr lang="en-US" altLang="zh-CN" sz="1867" dirty="0" smtClean="0">
                <a:solidFill>
                  <a:prstClr val="white"/>
                </a:solidFill>
              </a:rPr>
              <a:t>out-bound MEP</a:t>
            </a:r>
          </a:p>
          <a:p>
            <a:pPr marL="380990" indent="-380990" defTabSz="914210">
              <a:buFont typeface="Wingdings" panose="05000000000000000000" pitchFamily="2" charset="2"/>
              <a:buChar char="n"/>
            </a:pPr>
            <a:endParaRPr lang="en-US" altLang="zh-CN"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一个服务如何知道在哪里发送邮件</a:t>
            </a:r>
            <a:r>
              <a:rPr lang="zh-CN" altLang="en-US" sz="1867" dirty="0" smtClean="0">
                <a:solidFill>
                  <a:prstClr val="white"/>
                </a:solidFill>
              </a:rPr>
              <a:t>的</a:t>
            </a:r>
            <a:r>
              <a:rPr lang="en-US" altLang="zh-CN" sz="1867" dirty="0" smtClean="0">
                <a:solidFill>
                  <a:prstClr val="white"/>
                </a:solidFill>
              </a:rPr>
              <a:t>out-bound MEP</a:t>
            </a:r>
            <a:r>
              <a:rPr lang="zh-CN" altLang="en-US" sz="1867" dirty="0" smtClean="0">
                <a:solidFill>
                  <a:prstClr val="white"/>
                </a:solidFill>
              </a:rPr>
              <a:t>？</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smtClean="0">
                <a:solidFill>
                  <a:prstClr val="white"/>
                </a:solidFill>
              </a:rPr>
              <a:t>使用</a:t>
            </a:r>
            <a:r>
              <a:rPr lang="en-US" altLang="zh-CN" sz="1867" dirty="0" smtClean="0">
                <a:solidFill>
                  <a:prstClr val="white"/>
                </a:solidFill>
              </a:rPr>
              <a:t>out-bound MEP</a:t>
            </a:r>
            <a:r>
              <a:rPr lang="zh-CN" altLang="en-US" sz="1867" dirty="0">
                <a:solidFill>
                  <a:prstClr val="white"/>
                </a:solidFill>
              </a:rPr>
              <a:t>的服务通常是依赖于映射和路由设施的大型集成系统的</a:t>
            </a:r>
            <a:r>
              <a:rPr lang="zh-CN" altLang="en-US" sz="1867" dirty="0" smtClean="0">
                <a:solidFill>
                  <a:prstClr val="white"/>
                </a:solidFill>
              </a:rPr>
              <a:t>一部分</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在这样的系统中</a:t>
            </a:r>
            <a:r>
              <a:rPr lang="zh-CN" altLang="en-US" sz="1867" dirty="0" smtClean="0">
                <a:solidFill>
                  <a:prstClr val="white"/>
                </a:solidFill>
              </a:rPr>
              <a:t>，</a:t>
            </a:r>
            <a:r>
              <a:rPr lang="en-US" altLang="zh-CN" sz="1867" dirty="0" smtClean="0">
                <a:solidFill>
                  <a:prstClr val="white"/>
                </a:solidFill>
              </a:rPr>
              <a:t>out-bound MEP</a:t>
            </a:r>
            <a:r>
              <a:rPr lang="zh-CN" altLang="en-US" sz="1867" dirty="0">
                <a:solidFill>
                  <a:prstClr val="white"/>
                </a:solidFill>
              </a:rPr>
              <a:t>可用于抽象地指定服务的功能，包括其对潜在客户的要求，而端点地址信息可以在部署或运行​​时由底层集成基础设施提供</a:t>
            </a:r>
            <a:r>
              <a:rPr lang="en-US" altLang="zh-CN" sz="1867" dirty="0" smtClean="0">
                <a:solidFill>
                  <a:prstClr val="white"/>
                </a:solidFill>
              </a:rPr>
              <a:t>	</a:t>
            </a:r>
            <a:endParaRPr lang="zh-CN" altLang="en-US" sz="1867" dirty="0">
              <a:solidFill>
                <a:prstClr val="white"/>
              </a:solidFill>
            </a:endParaRPr>
          </a:p>
        </p:txBody>
      </p:sp>
    </p:spTree>
    <p:extLst>
      <p:ext uri="{BB962C8B-B14F-4D97-AF65-F5344CB8AC3E}">
        <p14:creationId xmlns:p14="http://schemas.microsoft.com/office/powerpoint/2010/main" val="1329268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7635835" cy="584775"/>
          </a:xfrm>
          <a:prstGeom prst="rect">
            <a:avLst/>
          </a:prstGeom>
          <a:noFill/>
        </p:spPr>
        <p:txBody>
          <a:bodyPr wrap="square" rtlCol="0">
            <a:spAutoFit/>
          </a:bodyPr>
          <a:lstStyle/>
          <a:p>
            <a:pPr defTabSz="914210"/>
            <a:r>
              <a:rPr lang="en-US" altLang="zh-CN" sz="3200" dirty="0">
                <a:solidFill>
                  <a:prstClr val="white"/>
                </a:solidFill>
              </a:rPr>
              <a:t>Message Exchange Patterns (MEPs) (5/5)</a:t>
            </a:r>
            <a:endParaRPr lang="zh-CN" altLang="en-US" sz="3200" dirty="0">
              <a:solidFill>
                <a:prstClr val="white"/>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604" y="1175658"/>
            <a:ext cx="8040791" cy="463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268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10" name="文本框 24"/>
          <p:cNvSpPr txBox="1"/>
          <p:nvPr/>
        </p:nvSpPr>
        <p:spPr>
          <a:xfrm>
            <a:off x="0" y="0"/>
            <a:ext cx="4405745" cy="584775"/>
          </a:xfrm>
          <a:prstGeom prst="rect">
            <a:avLst/>
          </a:prstGeom>
          <a:noFill/>
        </p:spPr>
        <p:txBody>
          <a:bodyPr wrap="square" rtlCol="0">
            <a:spAutoFit/>
          </a:bodyPr>
          <a:lstStyle/>
          <a:p>
            <a:pPr defTabSz="914210"/>
            <a:r>
              <a:rPr lang="en-US" altLang="zh-CN" sz="3200" dirty="0">
                <a:solidFill>
                  <a:prstClr val="white"/>
                </a:solidFill>
              </a:rPr>
              <a:t>Interface Syntax</a:t>
            </a:r>
            <a:endParaRPr lang="zh-CN" altLang="en-US" sz="3200" dirty="0">
              <a:solidFill>
                <a:prstClr val="white"/>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762" y="830560"/>
            <a:ext cx="7842476" cy="5207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631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0" y="0"/>
            <a:ext cx="5082639" cy="584775"/>
          </a:xfrm>
          <a:prstGeom prst="rect">
            <a:avLst/>
          </a:prstGeom>
          <a:noFill/>
        </p:spPr>
        <p:txBody>
          <a:bodyPr wrap="square" rtlCol="0">
            <a:spAutoFit/>
          </a:bodyPr>
          <a:lstStyle/>
          <a:p>
            <a:pPr defTabSz="914210"/>
            <a:r>
              <a:rPr lang="en-US" altLang="zh-CN" sz="3200" dirty="0">
                <a:solidFill>
                  <a:schemeClr val="bg1"/>
                </a:solidFill>
              </a:rPr>
              <a:t>Interface Inheritance (1/2)</a:t>
            </a:r>
            <a:endParaRPr lang="zh-CN" altLang="en-US" sz="3200" dirty="0">
              <a:solidFill>
                <a:schemeClr val="bg1"/>
              </a:solidFill>
            </a:endParaRPr>
          </a:p>
        </p:txBody>
      </p:sp>
      <p:sp>
        <p:nvSpPr>
          <p:cNvPr id="8" name="文本框 20"/>
          <p:cNvSpPr txBox="1"/>
          <p:nvPr/>
        </p:nvSpPr>
        <p:spPr>
          <a:xfrm>
            <a:off x="1983016" y="1209356"/>
            <a:ext cx="8225963" cy="3540200"/>
          </a:xfrm>
          <a:prstGeom prst="rect">
            <a:avLst/>
          </a:prstGeom>
          <a:noFill/>
        </p:spPr>
        <p:txBody>
          <a:bodyPr wrap="square" rtlCol="0">
            <a:spAutoFit/>
          </a:bodyPr>
          <a:lstStyle/>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可选的扩展属性允许接口从一个或多个其他接口扩展或继承。该接口包含其扩展的接口的操作，以及它直接定义的任何</a:t>
            </a:r>
            <a:r>
              <a:rPr lang="zh-CN" altLang="en-US" sz="1867" dirty="0" smtClean="0">
                <a:solidFill>
                  <a:prstClr val="white"/>
                </a:solidFill>
              </a:rPr>
              <a:t>操作</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禁止继承循环（或无限递归）：给定接口扩展的接口不能直接或间接地扩展</a:t>
            </a:r>
            <a:r>
              <a:rPr lang="zh-CN" altLang="en-US" sz="1867" dirty="0" smtClean="0">
                <a:solidFill>
                  <a:prstClr val="white"/>
                </a:solidFill>
              </a:rPr>
              <a:t>接口</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当两个不同界面的操作具有相同的目标命名空间和操作名称时：</a:t>
            </a:r>
          </a:p>
          <a:p>
            <a:pPr marL="380990" indent="-380990" defTabSz="914210">
              <a:buFont typeface="Wingdings" pitchFamily="2" charset="2"/>
              <a:buChar char="l"/>
            </a:pPr>
            <a:r>
              <a:rPr lang="zh-CN" altLang="en-US" sz="1867" dirty="0">
                <a:solidFill>
                  <a:prstClr val="white"/>
                </a:solidFill>
              </a:rPr>
              <a:t>如果操作组件模型相同，那么它们被认为是相同的操作</a:t>
            </a:r>
          </a:p>
          <a:p>
            <a:pPr marL="380990" indent="-380990" defTabSz="914210">
              <a:buFont typeface="Wingdings" pitchFamily="2" charset="2"/>
              <a:buChar char="l"/>
            </a:pPr>
            <a:r>
              <a:rPr lang="zh-CN" altLang="en-US" sz="1867" dirty="0">
                <a:solidFill>
                  <a:prstClr val="white"/>
                </a:solidFill>
              </a:rPr>
              <a:t>如果两个操作不相等，那就是一个错误</a:t>
            </a:r>
          </a:p>
          <a:p>
            <a:pPr marL="380990" indent="-380990" defTabSz="914210">
              <a:buFont typeface="Wingdings" pitchFamily="2" charset="2"/>
              <a:buChar char="l"/>
            </a:pPr>
            <a:r>
              <a:rPr lang="zh-CN" altLang="en-US" sz="1867" dirty="0">
                <a:solidFill>
                  <a:prstClr val="white"/>
                </a:solidFill>
              </a:rPr>
              <a:t>由于故障也可以定义为接口元素的子节点，因此相同的名称冲突规则适用于这些构造</a:t>
            </a:r>
            <a:endParaRPr lang="en-US" altLang="zh-CN" sz="1867" dirty="0">
              <a:solidFill>
                <a:prstClr val="white"/>
              </a:solidFill>
            </a:endParaRPr>
          </a:p>
        </p:txBody>
      </p:sp>
    </p:spTree>
    <p:extLst>
      <p:ext uri="{BB962C8B-B14F-4D97-AF65-F5344CB8AC3E}">
        <p14:creationId xmlns:p14="http://schemas.microsoft.com/office/powerpoint/2010/main" val="1009684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7825840" cy="584775"/>
          </a:xfrm>
          <a:prstGeom prst="rect">
            <a:avLst/>
          </a:prstGeom>
          <a:noFill/>
        </p:spPr>
        <p:txBody>
          <a:bodyPr wrap="square" rtlCol="0">
            <a:spAutoFit/>
          </a:bodyPr>
          <a:lstStyle/>
          <a:p>
            <a:pPr defTabSz="914210"/>
            <a:r>
              <a:rPr lang="en-US" altLang="zh-CN" sz="3200" dirty="0">
                <a:solidFill>
                  <a:prstClr val="white"/>
                </a:solidFill>
              </a:rPr>
              <a:t>Interface Inheritance (2/2)</a:t>
            </a:r>
            <a:endParaRPr lang="zh-CN" altLang="en-US" sz="3200" dirty="0">
              <a:solidFill>
                <a:prstClr val="white"/>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076" y="1056904"/>
            <a:ext cx="8413848" cy="539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246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1874" y="0"/>
            <a:ext cx="8027719" cy="584775"/>
          </a:xfrm>
          <a:prstGeom prst="rect">
            <a:avLst/>
          </a:prstGeom>
          <a:noFill/>
        </p:spPr>
        <p:txBody>
          <a:bodyPr wrap="square" rtlCol="0">
            <a:spAutoFit/>
          </a:bodyPr>
          <a:lstStyle/>
          <a:p>
            <a:pPr defTabSz="914210"/>
            <a:r>
              <a:rPr lang="en-US" altLang="zh-CN" sz="3200" dirty="0">
                <a:solidFill>
                  <a:prstClr val="white"/>
                </a:solidFill>
              </a:rPr>
              <a:t>Interface Faults (1/2)</a:t>
            </a:r>
            <a:endParaRPr lang="zh-CN" altLang="en-US" sz="3200" dirty="0">
              <a:solidFill>
                <a:prstClr val="white"/>
              </a:solidFill>
            </a:endParaRPr>
          </a:p>
        </p:txBody>
      </p:sp>
      <p:sp>
        <p:nvSpPr>
          <p:cNvPr id="10" name="文本框 20"/>
          <p:cNvSpPr txBox="1"/>
          <p:nvPr/>
        </p:nvSpPr>
        <p:spPr>
          <a:xfrm>
            <a:off x="1983012" y="1812330"/>
            <a:ext cx="8225963" cy="3540200"/>
          </a:xfrm>
          <a:prstGeom prst="rect">
            <a:avLst/>
          </a:prstGeom>
          <a:noFill/>
        </p:spPr>
        <p:txBody>
          <a:bodyPr wrap="square" rtlCol="0">
            <a:spAutoFit/>
          </a:bodyPr>
          <a:lstStyle/>
          <a:p>
            <a:pPr marL="380990" indent="-380990" defTabSz="914210">
              <a:buFont typeface="Wingdings" panose="05000000000000000000" pitchFamily="2" charset="2"/>
              <a:buChar char="n"/>
            </a:pPr>
            <a:r>
              <a:rPr lang="zh-CN" altLang="en-US" sz="1867" dirty="0">
                <a:solidFill>
                  <a:prstClr val="white"/>
                </a:solidFill>
              </a:rPr>
              <a:t>故障元素直接在接口下声明，并由其应用的操作引用，以便允许在多个操作之间</a:t>
            </a:r>
            <a:r>
              <a:rPr lang="zh-CN" altLang="en-US" sz="1867" dirty="0" smtClean="0">
                <a:solidFill>
                  <a:prstClr val="white"/>
                </a:solidFill>
              </a:rPr>
              <a:t>重用</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这种设计在定义绑定时特别有用，因为在绑定扩展（如</a:t>
            </a:r>
            <a:r>
              <a:rPr lang="en-US" altLang="zh-CN" sz="1867" dirty="0">
                <a:solidFill>
                  <a:prstClr val="white"/>
                </a:solidFill>
              </a:rPr>
              <a:t>SOAP</a:t>
            </a:r>
            <a:r>
              <a:rPr lang="zh-CN" altLang="en-US" sz="1867" dirty="0">
                <a:solidFill>
                  <a:prstClr val="white"/>
                </a:solidFill>
              </a:rPr>
              <a:t>）中存在与故障相关的附加</a:t>
            </a:r>
            <a:r>
              <a:rPr lang="zh-CN" altLang="en-US" sz="1867" dirty="0" smtClean="0">
                <a:solidFill>
                  <a:prstClr val="white"/>
                </a:solidFill>
              </a:rPr>
              <a:t>信息</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在</a:t>
            </a:r>
            <a:r>
              <a:rPr lang="en-US" altLang="zh-CN" sz="1867" dirty="0">
                <a:solidFill>
                  <a:prstClr val="white"/>
                </a:solidFill>
              </a:rPr>
              <a:t>SOAP</a:t>
            </a:r>
            <a:r>
              <a:rPr lang="zh-CN" altLang="en-US" sz="1867" dirty="0">
                <a:solidFill>
                  <a:prstClr val="white"/>
                </a:solidFill>
              </a:rPr>
              <a:t>的情况下，除了有效载荷之外，故障还有代码和子代码。通过在接口</a:t>
            </a:r>
            <a:r>
              <a:rPr lang="zh-CN" altLang="en-US" sz="1867" dirty="0" smtClean="0">
                <a:solidFill>
                  <a:prstClr val="white"/>
                </a:solidFill>
              </a:rPr>
              <a:t>级层次定义</a:t>
            </a:r>
            <a:r>
              <a:rPr lang="zh-CN" altLang="en-US" sz="1867" dirty="0">
                <a:solidFill>
                  <a:prstClr val="white"/>
                </a:solidFill>
              </a:rPr>
              <a:t>故障，通用代码和子代码可以与它们相关联，从而确保使用故障的所有操作之间的</a:t>
            </a:r>
            <a:r>
              <a:rPr lang="zh-CN" altLang="en-US" sz="1867" dirty="0" smtClean="0">
                <a:solidFill>
                  <a:prstClr val="white"/>
                </a:solidFill>
              </a:rPr>
              <a:t>一致性</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en-US" altLang="zh-CN" sz="1867" dirty="0">
                <a:solidFill>
                  <a:prstClr val="white"/>
                </a:solidFill>
              </a:rPr>
              <a:t>fault</a:t>
            </a:r>
            <a:r>
              <a:rPr lang="zh-CN" altLang="en-US" sz="1867" dirty="0">
                <a:solidFill>
                  <a:prstClr val="white"/>
                </a:solidFill>
              </a:rPr>
              <a:t>元素具有必需的名称属性，该属性必须在父接口元素内唯一，并允许从操作声明引用它</a:t>
            </a:r>
            <a:endParaRPr lang="zh-CN" altLang="en-US" sz="1867" dirty="0">
              <a:solidFill>
                <a:prstClr val="white"/>
              </a:solidFill>
            </a:endParaRPr>
          </a:p>
        </p:txBody>
      </p:sp>
    </p:spTree>
    <p:extLst>
      <p:ext uri="{BB962C8B-B14F-4D97-AF65-F5344CB8AC3E}">
        <p14:creationId xmlns:p14="http://schemas.microsoft.com/office/powerpoint/2010/main" val="45074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0" y="0"/>
            <a:ext cx="8407730" cy="584775"/>
          </a:xfrm>
          <a:prstGeom prst="rect">
            <a:avLst/>
          </a:prstGeom>
          <a:noFill/>
        </p:spPr>
        <p:txBody>
          <a:bodyPr wrap="square" rtlCol="0">
            <a:spAutoFit/>
          </a:bodyPr>
          <a:lstStyle/>
          <a:p>
            <a:pPr defTabSz="914210"/>
            <a:r>
              <a:rPr lang="en-US" altLang="zh-CN" sz="3200" dirty="0">
                <a:solidFill>
                  <a:prstClr val="white"/>
                </a:solidFill>
              </a:rPr>
              <a:t>Interface Faults </a:t>
            </a:r>
            <a:r>
              <a:rPr lang="en-US" altLang="zh-CN" sz="3200" dirty="0" smtClean="0">
                <a:solidFill>
                  <a:prstClr val="white"/>
                </a:solidFill>
              </a:rPr>
              <a:t>(2/2</a:t>
            </a:r>
            <a:r>
              <a:rPr lang="en-US" altLang="zh-CN" sz="3200" dirty="0">
                <a:solidFill>
                  <a:prstClr val="white"/>
                </a:solidFill>
              </a:rPr>
              <a:t>)</a:t>
            </a:r>
            <a:endParaRPr lang="zh-CN" altLang="en-US" sz="3200" dirty="0">
              <a:solidFill>
                <a:prstClr val="white"/>
              </a:solidFill>
            </a:endParaRPr>
          </a:p>
        </p:txBody>
      </p:sp>
      <p:sp>
        <p:nvSpPr>
          <p:cNvPr id="5" name="文本框 20"/>
          <p:cNvSpPr txBox="1"/>
          <p:nvPr/>
        </p:nvSpPr>
        <p:spPr>
          <a:xfrm>
            <a:off x="1983018" y="1361068"/>
            <a:ext cx="8225963" cy="3252878"/>
          </a:xfrm>
          <a:prstGeom prst="rect">
            <a:avLst/>
          </a:prstGeom>
          <a:noFill/>
        </p:spPr>
        <p:txBody>
          <a:bodyPr wrap="square" rtlCol="0">
            <a:spAutoFit/>
          </a:bodyPr>
          <a:lstStyle/>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故障与消息非常相似，可视为特殊类型的消息。故障和消息都可能携带通常由元素声明描述的</a:t>
            </a:r>
            <a:r>
              <a:rPr lang="zh-CN" altLang="en-US" sz="1867" dirty="0" smtClean="0">
                <a:solidFill>
                  <a:prstClr val="white"/>
                </a:solidFill>
              </a:rPr>
              <a:t>有效载荷</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但是，</a:t>
            </a:r>
            <a:r>
              <a:rPr lang="en-US" altLang="zh-CN" sz="1867" dirty="0">
                <a:solidFill>
                  <a:prstClr val="white"/>
                </a:solidFill>
              </a:rPr>
              <a:t>WSDL 2.0</a:t>
            </a:r>
            <a:r>
              <a:rPr lang="zh-CN" altLang="en-US" sz="1867" dirty="0">
                <a:solidFill>
                  <a:prstClr val="white"/>
                </a:solidFill>
              </a:rPr>
              <a:t>会对故障和消息略有不同：</a:t>
            </a:r>
          </a:p>
          <a:p>
            <a:pPr marL="380990" indent="-380990" defTabSz="914210">
              <a:buFont typeface="Wingdings" pitchFamily="2" charset="2"/>
              <a:buChar char="l"/>
            </a:pPr>
            <a:r>
              <a:rPr lang="zh-CN" altLang="en-US" sz="1867" dirty="0">
                <a:solidFill>
                  <a:prstClr val="white"/>
                </a:solidFill>
              </a:rPr>
              <a:t>操作的消息直接引用它们的元素声明</a:t>
            </a:r>
          </a:p>
          <a:p>
            <a:pPr marL="380990" indent="-380990" defTabSz="914210">
              <a:buFont typeface="Wingdings" pitchFamily="2" charset="2"/>
              <a:buChar char="l"/>
            </a:pPr>
            <a:r>
              <a:rPr lang="zh-CN" altLang="en-US" sz="1867" dirty="0">
                <a:solidFill>
                  <a:prstClr val="white"/>
                </a:solidFill>
              </a:rPr>
              <a:t>操作的故障通过在接口上定义的故障元素间接地引用它们的元素声明</a:t>
            </a:r>
          </a:p>
          <a:p>
            <a:pPr marL="380990" indent="-380990" defTabSz="914210">
              <a:buFont typeface="Wingdings" pitchFamily="2" charset="2"/>
              <a:buChar char="l"/>
            </a:pPr>
            <a:r>
              <a:rPr lang="zh-CN" altLang="en-US" sz="1867" dirty="0">
                <a:solidFill>
                  <a:prstClr val="white"/>
                </a:solidFill>
              </a:rPr>
              <a:t>可选元素属性可用于指示故障消息的内容或有效载荷</a:t>
            </a:r>
            <a:r>
              <a:rPr lang="zh-CN" altLang="en-US" sz="1867" dirty="0" smtClean="0">
                <a:solidFill>
                  <a:prstClr val="white"/>
                </a:solidFill>
              </a:rPr>
              <a:t>的</a:t>
            </a:r>
            <a:r>
              <a:rPr lang="en-US" altLang="zh-CN" sz="1867" dirty="0" smtClean="0">
                <a:solidFill>
                  <a:prstClr val="white"/>
                </a:solidFill>
              </a:rPr>
              <a:t>schema</a:t>
            </a:r>
            <a:r>
              <a:rPr lang="zh-CN" altLang="en-US" sz="1867" dirty="0" smtClean="0">
                <a:solidFill>
                  <a:prstClr val="white"/>
                </a:solidFill>
              </a:rPr>
              <a:t>。</a:t>
            </a:r>
            <a:r>
              <a:rPr lang="zh-CN" altLang="en-US" sz="1867" dirty="0">
                <a:solidFill>
                  <a:prstClr val="white"/>
                </a:solidFill>
              </a:rPr>
              <a:t>它的值应该是在类型部分中定义的全局元素的</a:t>
            </a:r>
            <a:r>
              <a:rPr lang="en-US" altLang="zh-CN" sz="1867" dirty="0" err="1">
                <a:solidFill>
                  <a:prstClr val="white"/>
                </a:solidFill>
              </a:rPr>
              <a:t>QName</a:t>
            </a:r>
            <a:endParaRPr lang="en-US" altLang="zh-CN" sz="1867" dirty="0">
              <a:solidFill>
                <a:prstClr val="white"/>
              </a:solidFill>
            </a:endParaRPr>
          </a:p>
          <a:p>
            <a:pPr marL="380990" indent="-380990" defTabSz="914210">
              <a:buFont typeface="Wingdings" pitchFamily="2" charset="2"/>
              <a:buChar char="l"/>
            </a:pPr>
            <a:r>
              <a:rPr lang="zh-CN" altLang="en-US" sz="1867" dirty="0">
                <a:solidFill>
                  <a:prstClr val="white"/>
                </a:solidFill>
              </a:rPr>
              <a:t>当使用其他类型的系统来定义故障消息</a:t>
            </a:r>
            <a:r>
              <a:rPr lang="zh-CN" altLang="en-US" sz="1867" dirty="0" smtClean="0">
                <a:solidFill>
                  <a:prstClr val="white"/>
                </a:solidFill>
              </a:rPr>
              <a:t>的</a:t>
            </a:r>
            <a:r>
              <a:rPr lang="en-US" altLang="zh-CN" sz="1867" dirty="0" smtClean="0">
                <a:solidFill>
                  <a:prstClr val="white"/>
                </a:solidFill>
              </a:rPr>
              <a:t>schema</a:t>
            </a:r>
            <a:r>
              <a:rPr lang="zh-CN" altLang="en-US" sz="1867" dirty="0" smtClean="0">
                <a:solidFill>
                  <a:prstClr val="white"/>
                </a:solidFill>
              </a:rPr>
              <a:t>时</a:t>
            </a:r>
            <a:r>
              <a:rPr lang="zh-CN" altLang="en-US" sz="1867" dirty="0">
                <a:solidFill>
                  <a:prstClr val="white"/>
                </a:solidFill>
              </a:rPr>
              <a:t>，可能需要通过</a:t>
            </a:r>
            <a:r>
              <a:rPr lang="en-US" altLang="zh-CN" sz="1867" dirty="0">
                <a:solidFill>
                  <a:prstClr val="white"/>
                </a:solidFill>
              </a:rPr>
              <a:t>WSDL 2.0</a:t>
            </a:r>
            <a:r>
              <a:rPr lang="zh-CN" altLang="en-US" sz="1867" dirty="0">
                <a:solidFill>
                  <a:prstClr val="white"/>
                </a:solidFill>
              </a:rPr>
              <a:t>的属性扩展机制来定义附加属性，以</a:t>
            </a:r>
            <a:r>
              <a:rPr lang="zh-CN" altLang="en-US" sz="1867" dirty="0" smtClean="0">
                <a:solidFill>
                  <a:prstClr val="white"/>
                </a:solidFill>
              </a:rPr>
              <a:t>允许</a:t>
            </a:r>
            <a:r>
              <a:rPr lang="en-US" altLang="zh-CN" sz="1867" dirty="0" smtClean="0">
                <a:solidFill>
                  <a:prstClr val="white"/>
                </a:solidFill>
              </a:rPr>
              <a:t>schema</a:t>
            </a:r>
            <a:r>
              <a:rPr lang="zh-CN" altLang="en-US" sz="1867" dirty="0" smtClean="0">
                <a:solidFill>
                  <a:prstClr val="white"/>
                </a:solidFill>
              </a:rPr>
              <a:t>与</a:t>
            </a:r>
            <a:r>
              <a:rPr lang="zh-CN" altLang="en-US" sz="1867" dirty="0">
                <a:solidFill>
                  <a:prstClr val="white"/>
                </a:solidFill>
              </a:rPr>
              <a:t>故障相关联</a:t>
            </a:r>
            <a:endParaRPr lang="zh-CN" altLang="en-US" sz="1867" dirty="0">
              <a:solidFill>
                <a:prstClr val="white"/>
              </a:solidFill>
            </a:endParaRPr>
          </a:p>
        </p:txBody>
      </p:sp>
    </p:spTree>
    <p:extLst>
      <p:ext uri="{BB962C8B-B14F-4D97-AF65-F5344CB8AC3E}">
        <p14:creationId xmlns:p14="http://schemas.microsoft.com/office/powerpoint/2010/main" val="398212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Interface Operations</a:t>
            </a:r>
            <a:endParaRPr lang="zh-CN" altLang="en-US" sz="3200" dirty="0">
              <a:solidFill>
                <a:prstClr val="white"/>
              </a:solidFill>
            </a:endParaRPr>
          </a:p>
        </p:txBody>
      </p:sp>
      <p:sp>
        <p:nvSpPr>
          <p:cNvPr id="9" name="文本框 20"/>
          <p:cNvSpPr txBox="1"/>
          <p:nvPr/>
        </p:nvSpPr>
        <p:spPr>
          <a:xfrm>
            <a:off x="1983015" y="1277940"/>
            <a:ext cx="8225963" cy="3540200"/>
          </a:xfrm>
          <a:prstGeom prst="rect">
            <a:avLst/>
          </a:prstGeom>
          <a:noFill/>
        </p:spPr>
        <p:txBody>
          <a:bodyPr wrap="square" rtlCol="0">
            <a:spAutoFit/>
          </a:bodyPr>
          <a:lstStyle/>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操作元素用于指示包含接口支持的操作</a:t>
            </a:r>
            <a:r>
              <a:rPr lang="zh-CN" altLang="en-US" sz="1867" dirty="0" smtClean="0">
                <a:solidFill>
                  <a:prstClr val="white"/>
                </a:solidFill>
              </a:rPr>
              <a:t>。</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它将</a:t>
            </a:r>
            <a:r>
              <a:rPr lang="zh-CN" altLang="en-US" sz="1867" dirty="0" smtClean="0">
                <a:solidFill>
                  <a:prstClr val="white"/>
                </a:solidFill>
              </a:rPr>
              <a:t>消息</a:t>
            </a:r>
            <a:r>
              <a:rPr lang="en-US" altLang="zh-CN" sz="1867" dirty="0" smtClean="0">
                <a:solidFill>
                  <a:prstClr val="white"/>
                </a:solidFill>
              </a:rPr>
              <a:t>schemas</a:t>
            </a:r>
            <a:r>
              <a:rPr lang="zh-CN" altLang="en-US" sz="1867" dirty="0" smtClean="0">
                <a:solidFill>
                  <a:prstClr val="white"/>
                </a:solidFill>
              </a:rPr>
              <a:t>与</a:t>
            </a:r>
            <a:r>
              <a:rPr lang="zh-CN" altLang="en-US" sz="1867" dirty="0">
                <a:solidFill>
                  <a:prstClr val="white"/>
                </a:solidFill>
              </a:rPr>
              <a:t>消息交换模式（</a:t>
            </a:r>
            <a:r>
              <a:rPr lang="en-US" altLang="zh-CN" sz="1867" dirty="0">
                <a:solidFill>
                  <a:prstClr val="white"/>
                </a:solidFill>
              </a:rPr>
              <a:t>MEP</a:t>
            </a:r>
            <a:r>
              <a:rPr lang="zh-CN" altLang="en-US" sz="1867" dirty="0">
                <a:solidFill>
                  <a:prstClr val="white"/>
                </a:solidFill>
              </a:rPr>
              <a:t>）相关联，以抽象地描述与</a:t>
            </a:r>
            <a:r>
              <a:rPr lang="en-US" altLang="zh-CN" sz="1867" dirty="0">
                <a:solidFill>
                  <a:prstClr val="white"/>
                </a:solidFill>
              </a:rPr>
              <a:t>Web</a:t>
            </a:r>
            <a:r>
              <a:rPr lang="zh-CN" altLang="en-US" sz="1867" dirty="0">
                <a:solidFill>
                  <a:prstClr val="white"/>
                </a:solidFill>
              </a:rPr>
              <a:t>服务的简单</a:t>
            </a:r>
            <a:r>
              <a:rPr lang="zh-CN" altLang="en-US" sz="1867" dirty="0" smtClean="0">
                <a:solidFill>
                  <a:prstClr val="white"/>
                </a:solidFill>
              </a:rPr>
              <a:t>交互</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一个操作有两个必需属性和一个可选属性：</a:t>
            </a:r>
          </a:p>
          <a:p>
            <a:pPr marL="380990" indent="-380990" defTabSz="914210">
              <a:buFont typeface="Wingdings" pitchFamily="2" charset="2"/>
              <a:buChar char="l"/>
            </a:pPr>
            <a:r>
              <a:rPr lang="zh-CN" altLang="en-US" sz="1867" dirty="0">
                <a:solidFill>
                  <a:prstClr val="white"/>
                </a:solidFill>
              </a:rPr>
              <a:t>必需的名称属性</a:t>
            </a:r>
          </a:p>
          <a:p>
            <a:pPr marL="380990" indent="-380990" defTabSz="914210">
              <a:buFont typeface="Wingdings" pitchFamily="2" charset="2"/>
              <a:buChar char="l"/>
            </a:pPr>
            <a:r>
              <a:rPr lang="zh-CN" altLang="en-US" sz="1867" dirty="0">
                <a:solidFill>
                  <a:prstClr val="white"/>
                </a:solidFill>
              </a:rPr>
              <a:t>必需的模式属性</a:t>
            </a:r>
          </a:p>
          <a:p>
            <a:pPr marL="380990" indent="-380990" defTabSz="914210">
              <a:buFont typeface="Wingdings" pitchFamily="2" charset="2"/>
              <a:buChar char="l"/>
            </a:pPr>
            <a:r>
              <a:rPr lang="zh-CN" altLang="en-US" sz="1867" dirty="0">
                <a:solidFill>
                  <a:prstClr val="white"/>
                </a:solidFill>
              </a:rPr>
              <a:t>一个可选的样式属性</a:t>
            </a:r>
          </a:p>
          <a:p>
            <a:pPr marL="380990" indent="-380990" defTabSz="914210">
              <a:buFont typeface="Wingdings" pitchFamily="2" charset="2"/>
              <a:buChar char="l"/>
            </a:pPr>
            <a:r>
              <a:rPr lang="zh-CN" altLang="en-US" sz="1867" dirty="0">
                <a:solidFill>
                  <a:prstClr val="white"/>
                </a:solidFill>
              </a:rPr>
              <a:t>其他属性扩展</a:t>
            </a:r>
            <a:endParaRPr lang="zh-CN" altLang="en-US" sz="1867" dirty="0">
              <a:solidFill>
                <a:prstClr val="white"/>
              </a:solidFill>
            </a:endParaRPr>
          </a:p>
        </p:txBody>
      </p:sp>
    </p:spTree>
    <p:extLst>
      <p:ext uri="{BB962C8B-B14F-4D97-AF65-F5344CB8AC3E}">
        <p14:creationId xmlns:p14="http://schemas.microsoft.com/office/powerpoint/2010/main" val="1680081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Operation Attributes</a:t>
            </a:r>
            <a:endParaRPr lang="zh-CN" altLang="en-US" sz="3200" dirty="0">
              <a:solidFill>
                <a:prstClr val="white"/>
              </a:solidFill>
            </a:endParaRPr>
          </a:p>
        </p:txBody>
      </p:sp>
      <p:sp>
        <p:nvSpPr>
          <p:cNvPr id="5" name="文本框 20"/>
          <p:cNvSpPr txBox="1"/>
          <p:nvPr/>
        </p:nvSpPr>
        <p:spPr>
          <a:xfrm>
            <a:off x="1983015" y="1277940"/>
            <a:ext cx="8225963" cy="4114844"/>
          </a:xfrm>
          <a:prstGeom prst="rect">
            <a:avLst/>
          </a:prstGeom>
          <a:noFill/>
        </p:spPr>
        <p:txBody>
          <a:bodyPr wrap="square" rtlCol="0">
            <a:spAutoFit/>
          </a:bodyPr>
          <a:lstStyle/>
          <a:p>
            <a:pPr marL="380990" indent="-380990" defTabSz="914210">
              <a:buFont typeface="Wingdings" panose="05000000000000000000" pitchFamily="2" charset="2"/>
              <a:buChar char="n"/>
            </a:pPr>
            <a:r>
              <a:rPr lang="en-US" altLang="zh-CN" sz="1867" dirty="0">
                <a:solidFill>
                  <a:prstClr val="white"/>
                </a:solidFill>
              </a:rPr>
              <a:t>name</a:t>
            </a:r>
            <a:r>
              <a:rPr lang="zh-CN" altLang="en-US" sz="1867" dirty="0">
                <a:solidFill>
                  <a:prstClr val="white"/>
                </a:solidFill>
              </a:rPr>
              <a:t>属性（必需），在接口中必须是唯一的</a:t>
            </a:r>
          </a:p>
          <a:p>
            <a:pPr marL="380990" indent="-380990" defTabSz="914210">
              <a:buFont typeface="Wingdings" panose="05000000000000000000" pitchFamily="2" charset="2"/>
              <a:buChar char="n"/>
            </a:pPr>
            <a:r>
              <a:rPr lang="en-US" altLang="zh-CN" sz="1867" dirty="0">
                <a:solidFill>
                  <a:prstClr val="white"/>
                </a:solidFill>
              </a:rPr>
              <a:t>pattern</a:t>
            </a:r>
            <a:r>
              <a:rPr lang="zh-CN" altLang="en-US" sz="1867" dirty="0">
                <a:solidFill>
                  <a:prstClr val="white"/>
                </a:solidFill>
              </a:rPr>
              <a:t>属性（必需），其值必须是绝对</a:t>
            </a:r>
            <a:r>
              <a:rPr lang="en-US" altLang="zh-CN" sz="1867" dirty="0">
                <a:solidFill>
                  <a:prstClr val="white"/>
                </a:solidFill>
              </a:rPr>
              <a:t>URI</a:t>
            </a:r>
            <a:r>
              <a:rPr lang="zh-CN" altLang="en-US" sz="1867" dirty="0">
                <a:solidFill>
                  <a:prstClr val="white"/>
                </a:solidFill>
              </a:rPr>
              <a:t>，用于标识操作所需的</a:t>
            </a:r>
            <a:r>
              <a:rPr lang="en-US" altLang="zh-CN" sz="1867" dirty="0">
                <a:solidFill>
                  <a:prstClr val="white"/>
                </a:solidFill>
              </a:rPr>
              <a:t>MEP</a:t>
            </a:r>
          </a:p>
          <a:p>
            <a:pPr marL="380990" indent="-380990" defTabSz="914210">
              <a:buFont typeface="Wingdings" panose="05000000000000000000" pitchFamily="2" charset="2"/>
              <a:buChar char="n"/>
            </a:pPr>
            <a:r>
              <a:rPr lang="en-US" altLang="zh-CN" sz="1867" dirty="0">
                <a:solidFill>
                  <a:prstClr val="white"/>
                </a:solidFill>
              </a:rPr>
              <a:t>style</a:t>
            </a:r>
            <a:r>
              <a:rPr lang="zh-CN" altLang="en-US" sz="1867" dirty="0">
                <a:solidFill>
                  <a:prstClr val="white"/>
                </a:solidFill>
              </a:rPr>
              <a:t>属性（可选），其值是绝对</a:t>
            </a:r>
            <a:r>
              <a:rPr lang="en-US" altLang="zh-CN" sz="1867" dirty="0">
                <a:solidFill>
                  <a:prstClr val="white"/>
                </a:solidFill>
              </a:rPr>
              <a:t>URI</a:t>
            </a:r>
            <a:r>
              <a:rPr lang="zh-CN" altLang="en-US" sz="1867" dirty="0">
                <a:solidFill>
                  <a:prstClr val="white"/>
                </a:solidFill>
              </a:rPr>
              <a:t>的列表</a:t>
            </a:r>
          </a:p>
          <a:p>
            <a:pPr marL="380990" indent="-380990" defTabSz="914210">
              <a:buFont typeface="Wingdings" panose="05000000000000000000" pitchFamily="2" charset="2"/>
              <a:buChar char="n"/>
            </a:pPr>
            <a:r>
              <a:rPr lang="zh-CN" altLang="en-US" sz="1867" dirty="0">
                <a:solidFill>
                  <a:prstClr val="white"/>
                </a:solidFill>
              </a:rPr>
              <a:t>每个</a:t>
            </a:r>
            <a:r>
              <a:rPr lang="en-US" altLang="zh-CN" sz="1867" dirty="0">
                <a:solidFill>
                  <a:prstClr val="white"/>
                </a:solidFill>
              </a:rPr>
              <a:t>URI</a:t>
            </a:r>
            <a:r>
              <a:rPr lang="zh-CN" altLang="en-US" sz="1867" dirty="0">
                <a:solidFill>
                  <a:prstClr val="white"/>
                </a:solidFill>
              </a:rPr>
              <a:t>标识定义此操作时遵循的一组规则</a:t>
            </a:r>
          </a:p>
          <a:p>
            <a:pPr marL="380990" indent="-380990" defTabSz="914210">
              <a:buFont typeface="Wingdings" panose="05000000000000000000" pitchFamily="2" charset="2"/>
              <a:buChar char="n"/>
            </a:pPr>
            <a:r>
              <a:rPr lang="zh-CN" altLang="en-US" sz="1867" dirty="0">
                <a:solidFill>
                  <a:prstClr val="white"/>
                </a:solidFill>
              </a:rPr>
              <a:t>如果指定了一个特定的样式，但是没有遵循相关的规则，这是一个</a:t>
            </a:r>
            <a:r>
              <a:rPr lang="zh-CN" altLang="en-US" sz="1867" dirty="0" smtClean="0">
                <a:solidFill>
                  <a:prstClr val="white"/>
                </a:solidFill>
              </a:rPr>
              <a:t>错误</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en-US" altLang="zh-CN" sz="1867" dirty="0">
                <a:solidFill>
                  <a:prstClr val="white"/>
                </a:solidFill>
              </a:rPr>
              <a:t>[WSDL 2.0 Adjuncts]</a:t>
            </a:r>
            <a:r>
              <a:rPr lang="zh-CN" altLang="en-US" sz="1867" dirty="0">
                <a:solidFill>
                  <a:prstClr val="white"/>
                </a:solidFill>
              </a:rPr>
              <a:t>定义了一组样式，包括</a:t>
            </a:r>
          </a:p>
          <a:p>
            <a:pPr marL="380990" indent="-380990" defTabSz="914210">
              <a:buFont typeface="Wingdings" pitchFamily="2" charset="2"/>
              <a:buChar char="l"/>
            </a:pPr>
            <a:r>
              <a:rPr lang="en-US" altLang="zh-CN" sz="1867" dirty="0" smtClean="0">
                <a:solidFill>
                  <a:prstClr val="white"/>
                </a:solidFill>
              </a:rPr>
              <a:t>RPC</a:t>
            </a:r>
            <a:r>
              <a:rPr lang="zh-CN" altLang="en-US" sz="1867" dirty="0" smtClean="0">
                <a:solidFill>
                  <a:prstClr val="white"/>
                </a:solidFill>
              </a:rPr>
              <a:t>（</a:t>
            </a:r>
            <a:r>
              <a:rPr lang="en-US" altLang="zh-CN" sz="1867" dirty="0">
                <a:solidFill>
                  <a:prstClr val="white"/>
                </a:solidFill>
              </a:rPr>
              <a:t>http://www.w3.org/ns/wsdl/rpc</a:t>
            </a:r>
            <a:r>
              <a:rPr lang="zh-CN" altLang="en-US" sz="1867" dirty="0">
                <a:solidFill>
                  <a:prstClr val="white"/>
                </a:solidFill>
              </a:rPr>
              <a:t>）为远程过程调用类型的交互设置了限制</a:t>
            </a:r>
          </a:p>
          <a:p>
            <a:pPr marL="380990" indent="-380990" defTabSz="914210">
              <a:buFont typeface="Wingdings" pitchFamily="2" charset="2"/>
              <a:buChar char="l"/>
            </a:pPr>
            <a:r>
              <a:rPr lang="en-US" altLang="zh-CN" sz="1867" dirty="0">
                <a:solidFill>
                  <a:prstClr val="white"/>
                </a:solidFill>
              </a:rPr>
              <a:t>IRI Style</a:t>
            </a:r>
            <a:r>
              <a:rPr lang="zh-CN" altLang="en-US" sz="1867" dirty="0">
                <a:solidFill>
                  <a:prstClr val="white"/>
                </a:solidFill>
              </a:rPr>
              <a:t>（</a:t>
            </a:r>
            <a:r>
              <a:rPr lang="en-US" altLang="zh-CN" sz="1867" dirty="0">
                <a:solidFill>
                  <a:prstClr val="white"/>
                </a:solidFill>
              </a:rPr>
              <a:t>http://www.w3.org/ns/wsdl/style/iri</a:t>
            </a:r>
            <a:r>
              <a:rPr lang="zh-CN" altLang="en-US" sz="1867" dirty="0">
                <a:solidFill>
                  <a:prstClr val="white"/>
                </a:solidFill>
              </a:rPr>
              <a:t>）对消息定义设置了限制，因此可以将其序列化为</a:t>
            </a:r>
            <a:r>
              <a:rPr lang="en-US" altLang="zh-CN" sz="1867" dirty="0">
                <a:solidFill>
                  <a:prstClr val="white"/>
                </a:solidFill>
              </a:rPr>
              <a:t>HTTP URL</a:t>
            </a:r>
            <a:r>
              <a:rPr lang="zh-CN" altLang="en-US" sz="1867" dirty="0">
                <a:solidFill>
                  <a:prstClr val="white"/>
                </a:solidFill>
              </a:rPr>
              <a:t>编码</a:t>
            </a:r>
          </a:p>
          <a:p>
            <a:pPr marL="380990" indent="-380990" defTabSz="914210">
              <a:buFont typeface="Wingdings" pitchFamily="2" charset="2"/>
              <a:buChar char="l"/>
            </a:pPr>
            <a:r>
              <a:rPr lang="en-US" altLang="zh-CN" sz="1867" dirty="0" smtClean="0">
                <a:solidFill>
                  <a:prstClr val="white"/>
                </a:solidFill>
              </a:rPr>
              <a:t>Multipart</a:t>
            </a:r>
            <a:r>
              <a:rPr lang="zh-CN" altLang="en-US" sz="1867" dirty="0" smtClean="0">
                <a:solidFill>
                  <a:prstClr val="white"/>
                </a:solidFill>
              </a:rPr>
              <a:t>（</a:t>
            </a:r>
            <a:r>
              <a:rPr lang="en-US" altLang="zh-CN" sz="1867" dirty="0" smtClean="0">
                <a:solidFill>
                  <a:prstClr val="white"/>
                </a:solidFill>
              </a:rPr>
              <a:t>http</a:t>
            </a:r>
            <a:r>
              <a:rPr lang="en-US" altLang="zh-CN" sz="1867" dirty="0">
                <a:solidFill>
                  <a:prstClr val="white"/>
                </a:solidFill>
              </a:rPr>
              <a:t>://www.w3.org/ns/wsdl/style/multipart</a:t>
            </a:r>
            <a:r>
              <a:rPr lang="zh-CN" altLang="en-US" sz="1867" dirty="0">
                <a:solidFill>
                  <a:prstClr val="white"/>
                </a:solidFill>
              </a:rPr>
              <a:t>）。在</a:t>
            </a:r>
            <a:r>
              <a:rPr lang="en-US" altLang="zh-CN" sz="1867" dirty="0">
                <a:solidFill>
                  <a:prstClr val="white"/>
                </a:solidFill>
              </a:rPr>
              <a:t>HTTP</a:t>
            </a:r>
            <a:r>
              <a:rPr lang="zh-CN" altLang="en-US" sz="1867" dirty="0">
                <a:solidFill>
                  <a:prstClr val="white"/>
                </a:solidFill>
              </a:rPr>
              <a:t>绑定中，对于</a:t>
            </a:r>
            <a:r>
              <a:rPr lang="en-US" altLang="zh-CN" sz="1867" dirty="0" err="1">
                <a:solidFill>
                  <a:prstClr val="white"/>
                </a:solidFill>
              </a:rPr>
              <a:t>XForms</a:t>
            </a:r>
            <a:r>
              <a:rPr lang="zh-CN" altLang="en-US" sz="1867" dirty="0">
                <a:solidFill>
                  <a:prstClr val="white"/>
                </a:solidFill>
              </a:rPr>
              <a:t>客户端，必须按照</a:t>
            </a:r>
            <a:r>
              <a:rPr lang="en-US" altLang="zh-CN" sz="1867" dirty="0">
                <a:solidFill>
                  <a:prstClr val="white"/>
                </a:solidFill>
              </a:rPr>
              <a:t>Multipart</a:t>
            </a:r>
            <a:r>
              <a:rPr lang="zh-CN" altLang="en-US" sz="1867" dirty="0">
                <a:solidFill>
                  <a:prstClr val="white"/>
                </a:solidFill>
              </a:rPr>
              <a:t>样式定义消息，并将其序列化为“</a:t>
            </a:r>
            <a:r>
              <a:rPr lang="en-US" altLang="zh-CN" sz="1867" dirty="0">
                <a:solidFill>
                  <a:prstClr val="white"/>
                </a:solidFill>
              </a:rPr>
              <a:t>Multipart / form-data</a:t>
            </a:r>
            <a:endParaRPr lang="zh-CN" altLang="en-US" sz="1867" dirty="0">
              <a:solidFill>
                <a:prstClr val="white"/>
              </a:solidFill>
            </a:endParaRPr>
          </a:p>
        </p:txBody>
      </p:sp>
    </p:spTree>
    <p:extLst>
      <p:ext uri="{BB962C8B-B14F-4D97-AF65-F5344CB8AC3E}">
        <p14:creationId xmlns:p14="http://schemas.microsoft.com/office/powerpoint/2010/main" val="177485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7600209" cy="584775"/>
          </a:xfrm>
          <a:prstGeom prst="rect">
            <a:avLst/>
          </a:prstGeom>
          <a:noFill/>
        </p:spPr>
        <p:txBody>
          <a:bodyPr wrap="square" rtlCol="0">
            <a:spAutoFit/>
          </a:bodyPr>
          <a:lstStyle/>
          <a:p>
            <a:pPr defTabSz="914210"/>
            <a:r>
              <a:rPr lang="en-US" altLang="zh-CN" sz="3200" dirty="0">
                <a:solidFill>
                  <a:prstClr val="white"/>
                </a:solidFill>
              </a:rPr>
              <a:t>Operation Attributes (Extended)</a:t>
            </a:r>
            <a:endParaRPr lang="zh-CN" altLang="en-US" sz="3200" dirty="0">
              <a:solidFill>
                <a:prstClr val="white"/>
              </a:solidFill>
            </a:endParaRPr>
          </a:p>
        </p:txBody>
      </p:sp>
      <p:sp>
        <p:nvSpPr>
          <p:cNvPr id="5" name="文本框 20"/>
          <p:cNvSpPr txBox="1"/>
          <p:nvPr/>
        </p:nvSpPr>
        <p:spPr>
          <a:xfrm>
            <a:off x="1983014" y="1420444"/>
            <a:ext cx="8225963" cy="3540200"/>
          </a:xfrm>
          <a:prstGeom prst="rect">
            <a:avLst/>
          </a:prstGeom>
          <a:noFill/>
        </p:spPr>
        <p:txBody>
          <a:bodyPr wrap="square" rtlCol="0">
            <a:spAutoFit/>
          </a:bodyPr>
          <a:lstStyle/>
          <a:p>
            <a:pPr marL="380990" indent="-380990" defTabSz="914210">
              <a:buFont typeface="Wingdings" panose="05000000000000000000" pitchFamily="2" charset="2"/>
              <a:buChar char="n"/>
            </a:pPr>
            <a:r>
              <a:rPr lang="zh-CN" altLang="en-US" sz="1867" dirty="0">
                <a:solidFill>
                  <a:prstClr val="white"/>
                </a:solidFill>
              </a:rPr>
              <a:t>任何一项“安全”操作都不会给客户任何新的义务</a:t>
            </a:r>
          </a:p>
          <a:p>
            <a:pPr marL="380990" indent="-380990" defTabSz="914210">
              <a:buFont typeface="Wingdings" panose="05000000000000000000" pitchFamily="2" charset="2"/>
              <a:buChar char="n"/>
            </a:pPr>
            <a:r>
              <a:rPr lang="zh-CN" altLang="en-US" sz="1867" dirty="0">
                <a:solidFill>
                  <a:prstClr val="white"/>
                </a:solidFill>
              </a:rPr>
              <a:t>例如，检查价格操作是安全的，而购买操作</a:t>
            </a:r>
            <a:r>
              <a:rPr lang="zh-CN" altLang="en-US" sz="1867" dirty="0" smtClean="0">
                <a:solidFill>
                  <a:prstClr val="white"/>
                </a:solidFill>
              </a:rPr>
              <a:t>不是</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布尔</a:t>
            </a:r>
            <a:r>
              <a:rPr lang="en-US" altLang="zh-CN" sz="1867" dirty="0" err="1">
                <a:solidFill>
                  <a:prstClr val="white"/>
                </a:solidFill>
              </a:rPr>
              <a:t>wsdlx</a:t>
            </a:r>
            <a:r>
              <a:rPr lang="zh-CN" altLang="en-US" sz="1867" dirty="0">
                <a:solidFill>
                  <a:prstClr val="white"/>
                </a:solidFill>
              </a:rPr>
              <a:t>：安全全局属性（由</a:t>
            </a:r>
            <a:r>
              <a:rPr lang="en-US" altLang="zh-CN" sz="1867" dirty="0">
                <a:solidFill>
                  <a:prstClr val="white"/>
                </a:solidFill>
              </a:rPr>
              <a:t>[WSDL 2.0 Adjuncts]</a:t>
            </a:r>
            <a:r>
              <a:rPr lang="zh-CN" altLang="en-US" sz="1867" dirty="0">
                <a:solidFill>
                  <a:prstClr val="white"/>
                </a:solidFill>
              </a:rPr>
              <a:t>提供））可以与操作一起使用，以指示操作是否被称为“安全”，以供客户机</a:t>
            </a:r>
            <a:r>
              <a:rPr lang="zh-CN" altLang="en-US" sz="1867" dirty="0" smtClean="0">
                <a:solidFill>
                  <a:prstClr val="white"/>
                </a:solidFill>
              </a:rPr>
              <a:t>调用</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如果符合安全交互的条件，则操作应标记为安全（通过使用</a:t>
            </a:r>
            <a:r>
              <a:rPr lang="en-US" altLang="zh-CN" sz="1867" dirty="0" err="1">
                <a:solidFill>
                  <a:prstClr val="white"/>
                </a:solidFill>
              </a:rPr>
              <a:t>wsdlx</a:t>
            </a:r>
            <a:r>
              <a:rPr lang="zh-CN" altLang="en-US" sz="1867" dirty="0">
                <a:solidFill>
                  <a:prstClr val="white"/>
                </a:solidFill>
              </a:rPr>
              <a:t>：</a:t>
            </a:r>
            <a:r>
              <a:rPr lang="en-US" altLang="zh-CN" sz="1867" dirty="0">
                <a:solidFill>
                  <a:prstClr val="white"/>
                </a:solidFill>
              </a:rPr>
              <a:t>safe</a:t>
            </a:r>
            <a:r>
              <a:rPr lang="zh-CN" altLang="en-US" sz="1867" dirty="0">
                <a:solidFill>
                  <a:prstClr val="white"/>
                </a:solidFill>
              </a:rPr>
              <a:t>，并将其值设置为“</a:t>
            </a:r>
            <a:r>
              <a:rPr lang="en-US" altLang="zh-CN" sz="1867" dirty="0">
                <a:solidFill>
                  <a:prstClr val="white"/>
                </a:solidFill>
              </a:rPr>
              <a:t>true”</a:t>
            </a:r>
            <a:r>
              <a:rPr lang="zh-CN" altLang="en-US" sz="1867" dirty="0">
                <a:solidFill>
                  <a:prstClr val="white"/>
                </a:solidFill>
              </a:rPr>
              <a:t>），因为这样可以使基础架构执行效率优化，例如预取，重新启动 </a:t>
            </a:r>
            <a:r>
              <a:rPr lang="en-US" altLang="zh-CN" sz="1867" dirty="0">
                <a:solidFill>
                  <a:prstClr val="white"/>
                </a:solidFill>
              </a:rPr>
              <a:t>- </a:t>
            </a:r>
            <a:r>
              <a:rPr lang="zh-CN" altLang="en-US" sz="1867" dirty="0">
                <a:solidFill>
                  <a:prstClr val="white"/>
                </a:solidFill>
              </a:rPr>
              <a:t>获取和</a:t>
            </a:r>
            <a:r>
              <a:rPr lang="zh-CN" altLang="en-US" sz="1867" dirty="0" smtClean="0">
                <a:solidFill>
                  <a:prstClr val="white"/>
                </a:solidFill>
              </a:rPr>
              <a:t>缓存</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此属性的默认值为</a:t>
            </a:r>
            <a:r>
              <a:rPr lang="en-US" altLang="zh-CN" sz="1867" dirty="0">
                <a:solidFill>
                  <a:prstClr val="white"/>
                </a:solidFill>
              </a:rPr>
              <a:t>false</a:t>
            </a:r>
            <a:r>
              <a:rPr lang="zh-CN" altLang="en-US" sz="1867" dirty="0">
                <a:solidFill>
                  <a:prstClr val="white"/>
                </a:solidFill>
              </a:rPr>
              <a:t>。如果</a:t>
            </a:r>
            <a:r>
              <a:rPr lang="zh-CN" altLang="en-US" sz="1867" dirty="0" smtClean="0">
                <a:solidFill>
                  <a:prstClr val="white"/>
                </a:solidFill>
              </a:rPr>
              <a:t>是</a:t>
            </a:r>
            <a:r>
              <a:rPr lang="en-US" altLang="zh-CN" sz="1867" dirty="0" smtClean="0">
                <a:solidFill>
                  <a:prstClr val="white"/>
                </a:solidFill>
              </a:rPr>
              <a:t>false</a:t>
            </a:r>
            <a:r>
              <a:rPr lang="zh-CN" altLang="en-US" sz="1867" dirty="0" smtClean="0">
                <a:solidFill>
                  <a:prstClr val="white"/>
                </a:solidFill>
              </a:rPr>
              <a:t>或</a:t>
            </a:r>
            <a:r>
              <a:rPr lang="zh-CN" altLang="en-US" sz="1867" dirty="0">
                <a:solidFill>
                  <a:prstClr val="white"/>
                </a:solidFill>
              </a:rPr>
              <a:t>未设定的，则不会断言操作的安全</a:t>
            </a:r>
            <a:r>
              <a:rPr lang="en-US" altLang="zh-CN" sz="1867" dirty="0">
                <a:solidFill>
                  <a:prstClr val="white"/>
                </a:solidFill>
              </a:rPr>
              <a:t>;</a:t>
            </a:r>
            <a:r>
              <a:rPr lang="zh-CN" altLang="en-US" sz="1867" dirty="0">
                <a:solidFill>
                  <a:prstClr val="white"/>
                </a:solidFill>
              </a:rPr>
              <a:t>因此操作可能是也可能不安全</a:t>
            </a:r>
            <a:endParaRPr lang="zh-CN" altLang="en-US" sz="1867" dirty="0">
              <a:solidFill>
                <a:prstClr val="white"/>
              </a:solidFill>
            </a:endParaRPr>
          </a:p>
        </p:txBody>
      </p:sp>
    </p:spTree>
    <p:extLst>
      <p:ext uri="{BB962C8B-B14F-4D97-AF65-F5344CB8AC3E}">
        <p14:creationId xmlns:p14="http://schemas.microsoft.com/office/powerpoint/2010/main" val="177485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1569</Words>
  <Application>Microsoft Office PowerPoint</Application>
  <PresentationFormat>自定义</PresentationFormat>
  <Paragraphs>118</Paragraphs>
  <Slides>16</Slides>
  <Notes>1</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 liu</dc:creator>
  <cp:lastModifiedBy>pengyao</cp:lastModifiedBy>
  <cp:revision>54</cp:revision>
  <dcterms:created xsi:type="dcterms:W3CDTF">2015-05-28T03:50:52Z</dcterms:created>
  <dcterms:modified xsi:type="dcterms:W3CDTF">2017-05-09T05:08:30Z</dcterms:modified>
</cp:coreProperties>
</file>